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2"/>
  </p:notesMasterIdLst>
  <p:sldIdLst>
    <p:sldId id="256" r:id="rId3"/>
    <p:sldId id="265" r:id="rId4"/>
    <p:sldId id="286" r:id="rId5"/>
    <p:sldId id="287" r:id="rId6"/>
    <p:sldId id="290" r:id="rId7"/>
    <p:sldId id="295" r:id="rId8"/>
    <p:sldId id="296" r:id="rId9"/>
    <p:sldId id="297" r:id="rId10"/>
    <p:sldId id="298" r:id="rId11"/>
    <p:sldId id="291" r:id="rId12"/>
    <p:sldId id="293" r:id="rId13"/>
    <p:sldId id="299" r:id="rId14"/>
    <p:sldId id="301" r:id="rId15"/>
    <p:sldId id="302" r:id="rId16"/>
    <p:sldId id="303" r:id="rId17"/>
    <p:sldId id="304" r:id="rId18"/>
    <p:sldId id="305" r:id="rId19"/>
    <p:sldId id="323" r:id="rId20"/>
    <p:sldId id="266" r:id="rId21"/>
    <p:sldId id="267" r:id="rId22"/>
    <p:sldId id="269" r:id="rId23"/>
    <p:sldId id="270" r:id="rId24"/>
    <p:sldId id="271" r:id="rId25"/>
    <p:sldId id="272" r:id="rId26"/>
    <p:sldId id="273" r:id="rId27"/>
    <p:sldId id="274" r:id="rId28"/>
    <p:sldId id="276" r:id="rId29"/>
    <p:sldId id="275" r:id="rId30"/>
    <p:sldId id="277" r:id="rId31"/>
    <p:sldId id="278" r:id="rId32"/>
    <p:sldId id="280" r:id="rId33"/>
    <p:sldId id="279" r:id="rId34"/>
    <p:sldId id="306" r:id="rId35"/>
    <p:sldId id="307" r:id="rId36"/>
    <p:sldId id="308" r:id="rId37"/>
    <p:sldId id="309" r:id="rId38"/>
    <p:sldId id="310" r:id="rId39"/>
    <p:sldId id="311" r:id="rId40"/>
    <p:sldId id="312" r:id="rId41"/>
    <p:sldId id="313" r:id="rId42"/>
    <p:sldId id="314" r:id="rId43"/>
    <p:sldId id="315" r:id="rId44"/>
    <p:sldId id="316" r:id="rId45"/>
    <p:sldId id="317" r:id="rId46"/>
    <p:sldId id="318" r:id="rId47"/>
    <p:sldId id="319" r:id="rId48"/>
    <p:sldId id="320" r:id="rId49"/>
    <p:sldId id="321" r:id="rId50"/>
    <p:sldId id="322"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FF99"/>
    <a:srgbClr val="660066"/>
    <a:srgbClr val="006600"/>
    <a:srgbClr val="0000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4660"/>
  </p:normalViewPr>
  <p:slideViewPr>
    <p:cSldViewPr>
      <p:cViewPr varScale="1">
        <p:scale>
          <a:sx n="70" d="100"/>
          <a:sy n="70" d="100"/>
        </p:scale>
        <p:origin x="132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136B38-447D-45C1-8D2D-1EE193EABF8B}" type="doc">
      <dgm:prSet loTypeId="urn:microsoft.com/office/officeart/2005/8/layout/radial2" loCatId="relationship" qsTypeId="urn:microsoft.com/office/officeart/2005/8/quickstyle/simple5" qsCatId="simple" csTypeId="urn:microsoft.com/office/officeart/2005/8/colors/accent1_2" csCatId="accent1" phldr="1"/>
      <dgm:spPr/>
      <dgm:t>
        <a:bodyPr/>
        <a:lstStyle/>
        <a:p>
          <a:endParaRPr lang="en-US"/>
        </a:p>
      </dgm:t>
    </dgm:pt>
    <dgm:pt modelId="{DD9B6A2B-9C12-4D63-A4A0-24B64C4DA869}">
      <dgm:prSet phldrT="[Text]"/>
      <dgm:spPr/>
      <dgm:t>
        <a:bodyPr/>
        <a:lstStyle/>
        <a:p>
          <a:r>
            <a:rPr lang="en-US" b="1" dirty="0" err="1" smtClean="0"/>
            <a:t>Anterioara</a:t>
          </a:r>
          <a:r>
            <a:rPr lang="en-US" dirty="0" smtClean="0"/>
            <a:t> (</a:t>
          </a:r>
          <a:r>
            <a:rPr lang="en-US" dirty="0" err="1" smtClean="0"/>
            <a:t>istoric</a:t>
          </a:r>
          <a:r>
            <a:rPr lang="en-US" dirty="0" smtClean="0"/>
            <a:t>) </a:t>
          </a:r>
          <a:endParaRPr lang="en-US" dirty="0"/>
        </a:p>
      </dgm:t>
    </dgm:pt>
    <dgm:pt modelId="{9E2B92E5-C04A-48A2-B94D-4747827B2268}" type="parTrans" cxnId="{4CA2A97E-E3A9-4100-A2FF-EC8A48ECEA21}">
      <dgm:prSet/>
      <dgm:spPr/>
      <dgm:t>
        <a:bodyPr/>
        <a:lstStyle/>
        <a:p>
          <a:endParaRPr lang="en-US"/>
        </a:p>
      </dgm:t>
    </dgm:pt>
    <dgm:pt modelId="{867358E4-87BD-4243-B0C6-19AFDF5960D2}" type="sibTrans" cxnId="{4CA2A97E-E3A9-4100-A2FF-EC8A48ECEA21}">
      <dgm:prSet/>
      <dgm:spPr/>
      <dgm:t>
        <a:bodyPr/>
        <a:lstStyle/>
        <a:p>
          <a:endParaRPr lang="en-US"/>
        </a:p>
      </dgm:t>
    </dgm:pt>
    <dgm:pt modelId="{2AD9611E-4C3C-44BA-82FD-C31B654AAF96}">
      <dgm:prSet phldrT="[Text]" phldr="1"/>
      <dgm:spPr/>
      <dgm:t>
        <a:bodyPr/>
        <a:lstStyle/>
        <a:p>
          <a:endParaRPr lang="en-US" dirty="0"/>
        </a:p>
      </dgm:t>
    </dgm:pt>
    <dgm:pt modelId="{98B52E02-3F4B-47D1-A90D-89B92DDAFF1D}" type="parTrans" cxnId="{5EDAAE5F-EACB-48B6-B273-6794A0264670}">
      <dgm:prSet/>
      <dgm:spPr/>
      <dgm:t>
        <a:bodyPr/>
        <a:lstStyle/>
        <a:p>
          <a:endParaRPr lang="en-US"/>
        </a:p>
      </dgm:t>
    </dgm:pt>
    <dgm:pt modelId="{DCF658D9-63AA-448A-81E2-D57393529102}" type="sibTrans" cxnId="{5EDAAE5F-EACB-48B6-B273-6794A0264670}">
      <dgm:prSet/>
      <dgm:spPr/>
      <dgm:t>
        <a:bodyPr/>
        <a:lstStyle/>
        <a:p>
          <a:endParaRPr lang="en-US"/>
        </a:p>
      </dgm:t>
    </dgm:pt>
    <dgm:pt modelId="{30F34A9C-0B5A-4ECB-A98B-E26B1C6D8522}">
      <dgm:prSet phldrT="[Text]" phldr="1"/>
      <dgm:spPr/>
      <dgm:t>
        <a:bodyPr/>
        <a:lstStyle/>
        <a:p>
          <a:endParaRPr lang="en-US" dirty="0"/>
        </a:p>
      </dgm:t>
    </dgm:pt>
    <dgm:pt modelId="{5073A792-48CE-45F4-BF6E-F229C741CCCC}" type="parTrans" cxnId="{A907503B-7163-4284-A718-965EFFED4AFB}">
      <dgm:prSet/>
      <dgm:spPr/>
      <dgm:t>
        <a:bodyPr/>
        <a:lstStyle/>
        <a:p>
          <a:endParaRPr lang="en-US"/>
        </a:p>
      </dgm:t>
    </dgm:pt>
    <dgm:pt modelId="{9BA2F76F-8270-4075-B493-45B171B4726F}" type="sibTrans" cxnId="{A907503B-7163-4284-A718-965EFFED4AFB}">
      <dgm:prSet/>
      <dgm:spPr/>
      <dgm:t>
        <a:bodyPr/>
        <a:lstStyle/>
        <a:p>
          <a:endParaRPr lang="en-US"/>
        </a:p>
      </dgm:t>
    </dgm:pt>
    <dgm:pt modelId="{E8258B6B-C7B5-442A-AEA6-6AB08BA8F54C}">
      <dgm:prSet phldrT="[Text]" custT="1"/>
      <dgm:spPr/>
      <dgm:t>
        <a:bodyPr/>
        <a:lstStyle/>
        <a:p>
          <a:r>
            <a:rPr lang="en-US" sz="1200" b="1" dirty="0" err="1" smtClean="0"/>
            <a:t>Noua</a:t>
          </a:r>
          <a:r>
            <a:rPr lang="en-US" sz="1200" b="1" dirty="0" smtClean="0"/>
            <a:t> </a:t>
          </a:r>
        </a:p>
      </dgm:t>
    </dgm:pt>
    <dgm:pt modelId="{40CCD629-DAAF-4ADA-BC2D-1DCE6A90FA39}" type="parTrans" cxnId="{27B20A28-1864-4747-9C6B-0A1A233F291C}">
      <dgm:prSet/>
      <dgm:spPr/>
      <dgm:t>
        <a:bodyPr/>
        <a:lstStyle/>
        <a:p>
          <a:endParaRPr lang="en-US"/>
        </a:p>
      </dgm:t>
    </dgm:pt>
    <dgm:pt modelId="{54BEA73B-C150-4D8F-BBF5-B18A3BCCF976}" type="sibTrans" cxnId="{27B20A28-1864-4747-9C6B-0A1A233F291C}">
      <dgm:prSet/>
      <dgm:spPr/>
      <dgm:t>
        <a:bodyPr/>
        <a:lstStyle/>
        <a:p>
          <a:endParaRPr lang="en-US"/>
        </a:p>
      </dgm:t>
    </dgm:pt>
    <dgm:pt modelId="{42523AEA-5FA1-4B36-BCEB-0E95BE0D2991}">
      <dgm:prSet phldrT="[Text]" custT="1"/>
      <dgm:spPr/>
      <dgm:t>
        <a:bodyPr/>
        <a:lstStyle/>
        <a:p>
          <a:r>
            <a:rPr lang="en-US" sz="1400" dirty="0" smtClean="0"/>
            <a:t>(</a:t>
          </a:r>
          <a:r>
            <a:rPr lang="en-US" sz="1400" dirty="0" err="1" smtClean="0"/>
            <a:t>identificata</a:t>
          </a:r>
          <a:r>
            <a:rPr lang="en-US" sz="1400" dirty="0" smtClean="0"/>
            <a:t> la </a:t>
          </a:r>
          <a:r>
            <a:rPr lang="en-US" sz="1400" dirty="0" err="1" smtClean="0"/>
            <a:t>momentul</a:t>
          </a:r>
          <a:r>
            <a:rPr lang="en-US" sz="1400" dirty="0" smtClean="0"/>
            <a:t> </a:t>
          </a:r>
          <a:r>
            <a:rPr lang="en-US" sz="1400" dirty="0" err="1" smtClean="0"/>
            <a:t>depunerii</a:t>
          </a:r>
          <a:r>
            <a:rPr lang="en-US" sz="1400" dirty="0" smtClean="0"/>
            <a:t> </a:t>
          </a:r>
          <a:r>
            <a:rPr lang="en-US" sz="1400" dirty="0" err="1" smtClean="0"/>
            <a:t>proiectului</a:t>
          </a:r>
          <a:r>
            <a:rPr lang="en-US" sz="1400" dirty="0" smtClean="0"/>
            <a:t> </a:t>
          </a:r>
          <a:r>
            <a:rPr lang="en-US" sz="1400" dirty="0" err="1" smtClean="0"/>
            <a:t>sau</a:t>
          </a:r>
          <a:r>
            <a:rPr lang="en-US" sz="1400" dirty="0" smtClean="0"/>
            <a:t> in </a:t>
          </a:r>
          <a:r>
            <a:rPr lang="en-US" sz="1400" dirty="0" err="1" smtClean="0"/>
            <a:t>primii</a:t>
          </a:r>
          <a:r>
            <a:rPr lang="en-US" sz="1400" dirty="0" smtClean="0"/>
            <a:t> 2 </a:t>
          </a:r>
          <a:r>
            <a:rPr lang="en-US" sz="1400" dirty="0" err="1" smtClean="0"/>
            <a:t>ani</a:t>
          </a:r>
          <a:r>
            <a:rPr lang="en-US" sz="1400" dirty="0" smtClean="0"/>
            <a:t> de </a:t>
          </a:r>
          <a:r>
            <a:rPr lang="en-US" sz="1400" dirty="0" err="1" smtClean="0"/>
            <a:t>derulare</a:t>
          </a:r>
          <a:r>
            <a:rPr lang="en-US" sz="1400" dirty="0" smtClean="0"/>
            <a:t>)</a:t>
          </a:r>
          <a:endParaRPr lang="en-US" sz="1400" dirty="0"/>
        </a:p>
      </dgm:t>
    </dgm:pt>
    <dgm:pt modelId="{BDFB23F0-9596-4609-89B2-24B6B86AF5D4}" type="parTrans" cxnId="{D48AE591-76FE-411C-B96E-00693586AC2E}">
      <dgm:prSet/>
      <dgm:spPr/>
      <dgm:t>
        <a:bodyPr/>
        <a:lstStyle/>
        <a:p>
          <a:endParaRPr lang="en-US"/>
        </a:p>
      </dgm:t>
    </dgm:pt>
    <dgm:pt modelId="{FFE1A8EE-5425-408A-AF91-8A8A8ECA6B34}" type="sibTrans" cxnId="{D48AE591-76FE-411C-B96E-00693586AC2E}">
      <dgm:prSet/>
      <dgm:spPr/>
      <dgm:t>
        <a:bodyPr/>
        <a:lstStyle/>
        <a:p>
          <a:endParaRPr lang="en-US"/>
        </a:p>
      </dgm:t>
    </dgm:pt>
    <dgm:pt modelId="{2D8D5E8B-143D-4CE2-BB3B-E7724AC4EDDC}">
      <dgm:prSet phldrT="[Text]"/>
      <dgm:spPr/>
      <dgm:t>
        <a:bodyPr/>
        <a:lstStyle/>
        <a:p>
          <a:r>
            <a:rPr lang="en-US" b="1" dirty="0" err="1" smtClean="0"/>
            <a:t>Ocazionala</a:t>
          </a:r>
          <a:endParaRPr lang="en-US" b="1" dirty="0"/>
        </a:p>
      </dgm:t>
    </dgm:pt>
    <dgm:pt modelId="{F8128461-26C6-465F-AC6D-ACD2E25155B0}" type="parTrans" cxnId="{7F79119D-38C7-4A22-8F37-973591F1B0C4}">
      <dgm:prSet/>
      <dgm:spPr/>
      <dgm:t>
        <a:bodyPr/>
        <a:lstStyle/>
        <a:p>
          <a:endParaRPr lang="en-US"/>
        </a:p>
      </dgm:t>
    </dgm:pt>
    <dgm:pt modelId="{2AAAD900-0E03-4199-B63A-49C58DB81D08}" type="sibTrans" cxnId="{7F79119D-38C7-4A22-8F37-973591F1B0C4}">
      <dgm:prSet/>
      <dgm:spPr/>
      <dgm:t>
        <a:bodyPr/>
        <a:lstStyle/>
        <a:p>
          <a:endParaRPr lang="en-US"/>
        </a:p>
      </dgm:t>
    </dgm:pt>
    <dgm:pt modelId="{288CF0B9-651D-4F84-9013-6B029AE170FD}">
      <dgm:prSet phldrT="[Text]" custT="1"/>
      <dgm:spPr/>
      <dgm:t>
        <a:bodyPr/>
        <a:lstStyle/>
        <a:p>
          <a:r>
            <a:rPr lang="en-US" sz="1300" b="1" dirty="0" err="1" smtClean="0"/>
            <a:t>Colaborare</a:t>
          </a:r>
          <a:endParaRPr lang="en-US" sz="1300" b="1" dirty="0"/>
        </a:p>
      </dgm:t>
    </dgm:pt>
    <dgm:pt modelId="{43FD849D-C0B2-4E22-80B1-AD399D01A52D}" type="parTrans" cxnId="{BA9863BE-C3E9-4D7B-908F-579F69695D3B}">
      <dgm:prSet/>
      <dgm:spPr/>
      <dgm:t>
        <a:bodyPr/>
        <a:lstStyle/>
        <a:p>
          <a:endParaRPr lang="en-US"/>
        </a:p>
      </dgm:t>
    </dgm:pt>
    <dgm:pt modelId="{7E6DC2A4-5BF2-42CD-9ADB-884BC7AB841A}" type="sibTrans" cxnId="{BA9863BE-C3E9-4D7B-908F-579F69695D3B}">
      <dgm:prSet/>
      <dgm:spPr/>
      <dgm:t>
        <a:bodyPr/>
        <a:lstStyle/>
        <a:p>
          <a:endParaRPr lang="en-US"/>
        </a:p>
      </dgm:t>
    </dgm:pt>
    <dgm:pt modelId="{E695FC01-FB52-48B5-8D5C-BCD3EC3A5787}" type="pres">
      <dgm:prSet presAssocID="{56136B38-447D-45C1-8D2D-1EE193EABF8B}" presName="composite" presStyleCnt="0">
        <dgm:presLayoutVars>
          <dgm:chMax val="5"/>
          <dgm:dir/>
          <dgm:animLvl val="ctr"/>
          <dgm:resizeHandles val="exact"/>
        </dgm:presLayoutVars>
      </dgm:prSet>
      <dgm:spPr/>
      <dgm:t>
        <a:bodyPr/>
        <a:lstStyle/>
        <a:p>
          <a:endParaRPr lang="en-US"/>
        </a:p>
      </dgm:t>
    </dgm:pt>
    <dgm:pt modelId="{6F4815E7-417D-493A-8BCF-DE5D5E9E8E69}" type="pres">
      <dgm:prSet presAssocID="{56136B38-447D-45C1-8D2D-1EE193EABF8B}" presName="cycle" presStyleCnt="0"/>
      <dgm:spPr/>
    </dgm:pt>
    <dgm:pt modelId="{035CCFB1-B8C5-45FF-B1C8-6AE58A7D9913}" type="pres">
      <dgm:prSet presAssocID="{56136B38-447D-45C1-8D2D-1EE193EABF8B}" presName="centerShape" presStyleCnt="0"/>
      <dgm:spPr/>
    </dgm:pt>
    <dgm:pt modelId="{EDBD9CED-7B49-44E9-94A5-9C77586EF913}" type="pres">
      <dgm:prSet presAssocID="{56136B38-447D-45C1-8D2D-1EE193EABF8B}" presName="connSite" presStyleLbl="node1" presStyleIdx="0" presStyleCnt="5"/>
      <dgm:spPr/>
    </dgm:pt>
    <dgm:pt modelId="{A2D338FE-283E-4629-B01F-15C03A64AB31}" type="pres">
      <dgm:prSet presAssocID="{56136B38-447D-45C1-8D2D-1EE193EABF8B}" presName="visible" presStyleLbl="node1" presStyleIdx="0" presStyleCnt="5"/>
      <dgm:spPr/>
    </dgm:pt>
    <dgm:pt modelId="{30086A17-F5AE-4C04-9E8D-B3DFE7D14A31}" type="pres">
      <dgm:prSet presAssocID="{9E2B92E5-C04A-48A2-B94D-4747827B2268}" presName="Name25" presStyleLbl="parChTrans1D1" presStyleIdx="0" presStyleCnt="4"/>
      <dgm:spPr/>
      <dgm:t>
        <a:bodyPr/>
        <a:lstStyle/>
        <a:p>
          <a:endParaRPr lang="en-US"/>
        </a:p>
      </dgm:t>
    </dgm:pt>
    <dgm:pt modelId="{0AAD88A3-2DE1-4A4F-95CF-5A24511ECB60}" type="pres">
      <dgm:prSet presAssocID="{DD9B6A2B-9C12-4D63-A4A0-24B64C4DA869}" presName="node" presStyleCnt="0"/>
      <dgm:spPr/>
    </dgm:pt>
    <dgm:pt modelId="{9E35A4BD-E2F2-49F4-B88D-779EB5C25633}" type="pres">
      <dgm:prSet presAssocID="{DD9B6A2B-9C12-4D63-A4A0-24B64C4DA869}" presName="parentNode" presStyleLbl="node1" presStyleIdx="1" presStyleCnt="5">
        <dgm:presLayoutVars>
          <dgm:chMax val="1"/>
          <dgm:bulletEnabled val="1"/>
        </dgm:presLayoutVars>
      </dgm:prSet>
      <dgm:spPr/>
      <dgm:t>
        <a:bodyPr/>
        <a:lstStyle/>
        <a:p>
          <a:endParaRPr lang="en-US"/>
        </a:p>
      </dgm:t>
    </dgm:pt>
    <dgm:pt modelId="{7BFB0B61-FC54-49D4-BB85-E4BA2FB96C52}" type="pres">
      <dgm:prSet presAssocID="{DD9B6A2B-9C12-4D63-A4A0-24B64C4DA869}" presName="childNode" presStyleLbl="revTx" presStyleIdx="0" presStyleCnt="2">
        <dgm:presLayoutVars>
          <dgm:bulletEnabled val="1"/>
        </dgm:presLayoutVars>
      </dgm:prSet>
      <dgm:spPr/>
      <dgm:t>
        <a:bodyPr/>
        <a:lstStyle/>
        <a:p>
          <a:endParaRPr lang="en-US"/>
        </a:p>
      </dgm:t>
    </dgm:pt>
    <dgm:pt modelId="{D6C8BAB4-EC31-4F61-A77C-15D355F787FE}" type="pres">
      <dgm:prSet presAssocID="{40CCD629-DAAF-4ADA-BC2D-1DCE6A90FA39}" presName="Name25" presStyleLbl="parChTrans1D1" presStyleIdx="1" presStyleCnt="4"/>
      <dgm:spPr/>
      <dgm:t>
        <a:bodyPr/>
        <a:lstStyle/>
        <a:p>
          <a:endParaRPr lang="en-US"/>
        </a:p>
      </dgm:t>
    </dgm:pt>
    <dgm:pt modelId="{B7837EA7-C474-40D4-8FDB-BA045FA08FBD}" type="pres">
      <dgm:prSet presAssocID="{E8258B6B-C7B5-442A-AEA6-6AB08BA8F54C}" presName="node" presStyleCnt="0"/>
      <dgm:spPr/>
    </dgm:pt>
    <dgm:pt modelId="{5E21C9FC-4427-4167-BFAE-4406D18E2D7F}" type="pres">
      <dgm:prSet presAssocID="{E8258B6B-C7B5-442A-AEA6-6AB08BA8F54C}" presName="parentNode" presStyleLbl="node1" presStyleIdx="2" presStyleCnt="5" custScaleX="109846" custLinFactNeighborX="5497">
        <dgm:presLayoutVars>
          <dgm:chMax val="1"/>
          <dgm:bulletEnabled val="1"/>
        </dgm:presLayoutVars>
      </dgm:prSet>
      <dgm:spPr/>
      <dgm:t>
        <a:bodyPr/>
        <a:lstStyle/>
        <a:p>
          <a:endParaRPr lang="en-US"/>
        </a:p>
      </dgm:t>
    </dgm:pt>
    <dgm:pt modelId="{997B87D2-634B-4D47-AE96-D0CE58BC6E1D}" type="pres">
      <dgm:prSet presAssocID="{E8258B6B-C7B5-442A-AEA6-6AB08BA8F54C}" presName="childNode" presStyleLbl="revTx" presStyleIdx="1" presStyleCnt="2">
        <dgm:presLayoutVars>
          <dgm:bulletEnabled val="1"/>
        </dgm:presLayoutVars>
      </dgm:prSet>
      <dgm:spPr/>
      <dgm:t>
        <a:bodyPr/>
        <a:lstStyle/>
        <a:p>
          <a:endParaRPr lang="en-US"/>
        </a:p>
      </dgm:t>
    </dgm:pt>
    <dgm:pt modelId="{2B05C963-A82C-4827-9242-4CD262E4D3E6}" type="pres">
      <dgm:prSet presAssocID="{F8128461-26C6-465F-AC6D-ACD2E25155B0}" presName="Name25" presStyleLbl="parChTrans1D1" presStyleIdx="2" presStyleCnt="4"/>
      <dgm:spPr/>
      <dgm:t>
        <a:bodyPr/>
        <a:lstStyle/>
        <a:p>
          <a:endParaRPr lang="en-US"/>
        </a:p>
      </dgm:t>
    </dgm:pt>
    <dgm:pt modelId="{C30A4C12-B2D1-4FED-B8A1-4B42E4A641BA}" type="pres">
      <dgm:prSet presAssocID="{2D8D5E8B-143D-4CE2-BB3B-E7724AC4EDDC}" presName="node" presStyleCnt="0"/>
      <dgm:spPr/>
    </dgm:pt>
    <dgm:pt modelId="{27416AC7-0867-4545-A732-23478C4A337B}" type="pres">
      <dgm:prSet presAssocID="{2D8D5E8B-143D-4CE2-BB3B-E7724AC4EDDC}" presName="parentNode" presStyleLbl="node1" presStyleIdx="3" presStyleCnt="5">
        <dgm:presLayoutVars>
          <dgm:chMax val="1"/>
          <dgm:bulletEnabled val="1"/>
        </dgm:presLayoutVars>
      </dgm:prSet>
      <dgm:spPr/>
      <dgm:t>
        <a:bodyPr/>
        <a:lstStyle/>
        <a:p>
          <a:endParaRPr lang="en-US"/>
        </a:p>
      </dgm:t>
    </dgm:pt>
    <dgm:pt modelId="{DEA954EA-192D-485D-8213-F1685BA0D529}" type="pres">
      <dgm:prSet presAssocID="{2D8D5E8B-143D-4CE2-BB3B-E7724AC4EDDC}" presName="childNode" presStyleLbl="revTx" presStyleIdx="1" presStyleCnt="2">
        <dgm:presLayoutVars>
          <dgm:bulletEnabled val="1"/>
        </dgm:presLayoutVars>
      </dgm:prSet>
      <dgm:spPr/>
      <dgm:t>
        <a:bodyPr/>
        <a:lstStyle/>
        <a:p>
          <a:endParaRPr lang="en-US"/>
        </a:p>
      </dgm:t>
    </dgm:pt>
    <dgm:pt modelId="{5AA610E1-8BCE-454B-B29B-BD45EDEB0134}" type="pres">
      <dgm:prSet presAssocID="{43FD849D-C0B2-4E22-80B1-AD399D01A52D}" presName="Name25" presStyleLbl="parChTrans1D1" presStyleIdx="3" presStyleCnt="4"/>
      <dgm:spPr/>
      <dgm:t>
        <a:bodyPr/>
        <a:lstStyle/>
        <a:p>
          <a:endParaRPr lang="en-US"/>
        </a:p>
      </dgm:t>
    </dgm:pt>
    <dgm:pt modelId="{CB4ACED1-A761-4468-9507-560096342696}" type="pres">
      <dgm:prSet presAssocID="{288CF0B9-651D-4F84-9013-6B029AE170FD}" presName="node" presStyleCnt="0"/>
      <dgm:spPr/>
    </dgm:pt>
    <dgm:pt modelId="{D2BAC06E-212C-436B-8182-C3A0254B7FFF}" type="pres">
      <dgm:prSet presAssocID="{288CF0B9-651D-4F84-9013-6B029AE170FD}" presName="parentNode" presStyleLbl="node1" presStyleIdx="4" presStyleCnt="5" custScaleX="136298" custLinFactY="-77515" custLinFactNeighborX="-93464" custLinFactNeighborY="-100000">
        <dgm:presLayoutVars>
          <dgm:chMax val="1"/>
          <dgm:bulletEnabled val="1"/>
        </dgm:presLayoutVars>
      </dgm:prSet>
      <dgm:spPr/>
      <dgm:t>
        <a:bodyPr/>
        <a:lstStyle/>
        <a:p>
          <a:endParaRPr lang="en-US"/>
        </a:p>
      </dgm:t>
    </dgm:pt>
    <dgm:pt modelId="{722A0651-04C3-4F66-97BB-4E6D3811F6E3}" type="pres">
      <dgm:prSet presAssocID="{288CF0B9-651D-4F84-9013-6B029AE170FD}" presName="childNode" presStyleLbl="revTx" presStyleIdx="1" presStyleCnt="2">
        <dgm:presLayoutVars>
          <dgm:bulletEnabled val="1"/>
        </dgm:presLayoutVars>
      </dgm:prSet>
      <dgm:spPr/>
    </dgm:pt>
  </dgm:ptLst>
  <dgm:cxnLst>
    <dgm:cxn modelId="{4CA2A97E-E3A9-4100-A2FF-EC8A48ECEA21}" srcId="{56136B38-447D-45C1-8D2D-1EE193EABF8B}" destId="{DD9B6A2B-9C12-4D63-A4A0-24B64C4DA869}" srcOrd="0" destOrd="0" parTransId="{9E2B92E5-C04A-48A2-B94D-4747827B2268}" sibTransId="{867358E4-87BD-4243-B0C6-19AFDF5960D2}"/>
    <dgm:cxn modelId="{37DB5C87-3DE4-4F77-A16B-B32F42291B45}" type="presOf" srcId="{56136B38-447D-45C1-8D2D-1EE193EABF8B}" destId="{E695FC01-FB52-48B5-8D5C-BCD3EC3A5787}" srcOrd="0" destOrd="0" presId="urn:microsoft.com/office/officeart/2005/8/layout/radial2"/>
    <dgm:cxn modelId="{7C922866-4383-490E-B5C0-91A589AAF7BE}" type="presOf" srcId="{40CCD629-DAAF-4ADA-BC2D-1DCE6A90FA39}" destId="{D6C8BAB4-EC31-4F61-A77C-15D355F787FE}" srcOrd="0" destOrd="0" presId="urn:microsoft.com/office/officeart/2005/8/layout/radial2"/>
    <dgm:cxn modelId="{F9B2D3C7-5AF4-4740-8B43-234C018F0EC3}" type="presOf" srcId="{2D8D5E8B-143D-4CE2-BB3B-E7724AC4EDDC}" destId="{27416AC7-0867-4545-A732-23478C4A337B}" srcOrd="0" destOrd="0" presId="urn:microsoft.com/office/officeart/2005/8/layout/radial2"/>
    <dgm:cxn modelId="{EAE50599-CE5F-4AC4-BD3D-18A534C40824}" type="presOf" srcId="{E8258B6B-C7B5-442A-AEA6-6AB08BA8F54C}" destId="{5E21C9FC-4427-4167-BFAE-4406D18E2D7F}" srcOrd="0" destOrd="0" presId="urn:microsoft.com/office/officeart/2005/8/layout/radial2"/>
    <dgm:cxn modelId="{15DD8E2E-BF8A-48F5-B209-25FD4B624CDB}" type="presOf" srcId="{42523AEA-5FA1-4B36-BCEB-0E95BE0D2991}" destId="{997B87D2-634B-4D47-AE96-D0CE58BC6E1D}" srcOrd="0" destOrd="0" presId="urn:microsoft.com/office/officeart/2005/8/layout/radial2"/>
    <dgm:cxn modelId="{D48AE591-76FE-411C-B96E-00693586AC2E}" srcId="{E8258B6B-C7B5-442A-AEA6-6AB08BA8F54C}" destId="{42523AEA-5FA1-4B36-BCEB-0E95BE0D2991}" srcOrd="0" destOrd="0" parTransId="{BDFB23F0-9596-4609-89B2-24B6B86AF5D4}" sibTransId="{FFE1A8EE-5425-408A-AF91-8A8A8ECA6B34}"/>
    <dgm:cxn modelId="{D266404B-A08D-44D1-B4A2-16DF36CB8324}" type="presOf" srcId="{288CF0B9-651D-4F84-9013-6B029AE170FD}" destId="{D2BAC06E-212C-436B-8182-C3A0254B7FFF}" srcOrd="0" destOrd="0" presId="urn:microsoft.com/office/officeart/2005/8/layout/radial2"/>
    <dgm:cxn modelId="{BA9863BE-C3E9-4D7B-908F-579F69695D3B}" srcId="{56136B38-447D-45C1-8D2D-1EE193EABF8B}" destId="{288CF0B9-651D-4F84-9013-6B029AE170FD}" srcOrd="3" destOrd="0" parTransId="{43FD849D-C0B2-4E22-80B1-AD399D01A52D}" sibTransId="{7E6DC2A4-5BF2-42CD-9ADB-884BC7AB841A}"/>
    <dgm:cxn modelId="{95FDF987-7FA9-4BDC-9342-C680B6DAEC51}" type="presOf" srcId="{F8128461-26C6-465F-AC6D-ACD2E25155B0}" destId="{2B05C963-A82C-4827-9242-4CD262E4D3E6}" srcOrd="0" destOrd="0" presId="urn:microsoft.com/office/officeart/2005/8/layout/radial2"/>
    <dgm:cxn modelId="{EE2530C1-0904-4995-84F6-D2603512C356}" type="presOf" srcId="{DD9B6A2B-9C12-4D63-A4A0-24B64C4DA869}" destId="{9E35A4BD-E2F2-49F4-B88D-779EB5C25633}" srcOrd="0" destOrd="0" presId="urn:microsoft.com/office/officeart/2005/8/layout/radial2"/>
    <dgm:cxn modelId="{7F79119D-38C7-4A22-8F37-973591F1B0C4}" srcId="{56136B38-447D-45C1-8D2D-1EE193EABF8B}" destId="{2D8D5E8B-143D-4CE2-BB3B-E7724AC4EDDC}" srcOrd="2" destOrd="0" parTransId="{F8128461-26C6-465F-AC6D-ACD2E25155B0}" sibTransId="{2AAAD900-0E03-4199-B63A-49C58DB81D08}"/>
    <dgm:cxn modelId="{BC355E02-37AD-4C9C-8F68-C477B3E99B91}" type="presOf" srcId="{2AD9611E-4C3C-44BA-82FD-C31B654AAF96}" destId="{7BFB0B61-FC54-49D4-BB85-E4BA2FB96C52}" srcOrd="0" destOrd="0" presId="urn:microsoft.com/office/officeart/2005/8/layout/radial2"/>
    <dgm:cxn modelId="{35DD376B-07E9-449C-AEB3-6BF0481C2FDD}" type="presOf" srcId="{9E2B92E5-C04A-48A2-B94D-4747827B2268}" destId="{30086A17-F5AE-4C04-9E8D-B3DFE7D14A31}" srcOrd="0" destOrd="0" presId="urn:microsoft.com/office/officeart/2005/8/layout/radial2"/>
    <dgm:cxn modelId="{27B20A28-1864-4747-9C6B-0A1A233F291C}" srcId="{56136B38-447D-45C1-8D2D-1EE193EABF8B}" destId="{E8258B6B-C7B5-442A-AEA6-6AB08BA8F54C}" srcOrd="1" destOrd="0" parTransId="{40CCD629-DAAF-4ADA-BC2D-1DCE6A90FA39}" sibTransId="{54BEA73B-C150-4D8F-BBF5-B18A3BCCF976}"/>
    <dgm:cxn modelId="{A8025374-BDB6-4683-AF08-C5FB07C20F6C}" type="presOf" srcId="{43FD849D-C0B2-4E22-80B1-AD399D01A52D}" destId="{5AA610E1-8BCE-454B-B29B-BD45EDEB0134}" srcOrd="0" destOrd="0" presId="urn:microsoft.com/office/officeart/2005/8/layout/radial2"/>
    <dgm:cxn modelId="{A907503B-7163-4284-A718-965EFFED4AFB}" srcId="{DD9B6A2B-9C12-4D63-A4A0-24B64C4DA869}" destId="{30F34A9C-0B5A-4ECB-A98B-E26B1C6D8522}" srcOrd="1" destOrd="0" parTransId="{5073A792-48CE-45F4-BF6E-F229C741CCCC}" sibTransId="{9BA2F76F-8270-4075-B493-45B171B4726F}"/>
    <dgm:cxn modelId="{5EDAAE5F-EACB-48B6-B273-6794A0264670}" srcId="{DD9B6A2B-9C12-4D63-A4A0-24B64C4DA869}" destId="{2AD9611E-4C3C-44BA-82FD-C31B654AAF96}" srcOrd="0" destOrd="0" parTransId="{98B52E02-3F4B-47D1-A90D-89B92DDAFF1D}" sibTransId="{DCF658D9-63AA-448A-81E2-D57393529102}"/>
    <dgm:cxn modelId="{3988F995-32C5-4794-9842-5C3C92326C5C}" type="presOf" srcId="{30F34A9C-0B5A-4ECB-A98B-E26B1C6D8522}" destId="{7BFB0B61-FC54-49D4-BB85-E4BA2FB96C52}" srcOrd="0" destOrd="1" presId="urn:microsoft.com/office/officeart/2005/8/layout/radial2"/>
    <dgm:cxn modelId="{798B4D2B-AEA4-4BEF-9347-FACDC76C5CEF}" type="presParOf" srcId="{E695FC01-FB52-48B5-8D5C-BCD3EC3A5787}" destId="{6F4815E7-417D-493A-8BCF-DE5D5E9E8E69}" srcOrd="0" destOrd="0" presId="urn:microsoft.com/office/officeart/2005/8/layout/radial2"/>
    <dgm:cxn modelId="{1923E1C5-B25E-48C9-A5B1-F8870605D786}" type="presParOf" srcId="{6F4815E7-417D-493A-8BCF-DE5D5E9E8E69}" destId="{035CCFB1-B8C5-45FF-B1C8-6AE58A7D9913}" srcOrd="0" destOrd="0" presId="urn:microsoft.com/office/officeart/2005/8/layout/radial2"/>
    <dgm:cxn modelId="{ACA637DB-75F6-4FC0-AF93-93A708F95F01}" type="presParOf" srcId="{035CCFB1-B8C5-45FF-B1C8-6AE58A7D9913}" destId="{EDBD9CED-7B49-44E9-94A5-9C77586EF913}" srcOrd="0" destOrd="0" presId="urn:microsoft.com/office/officeart/2005/8/layout/radial2"/>
    <dgm:cxn modelId="{5FF3FA11-C1E9-414F-81AD-80B21AED4AC3}" type="presParOf" srcId="{035CCFB1-B8C5-45FF-B1C8-6AE58A7D9913}" destId="{A2D338FE-283E-4629-B01F-15C03A64AB31}" srcOrd="1" destOrd="0" presId="urn:microsoft.com/office/officeart/2005/8/layout/radial2"/>
    <dgm:cxn modelId="{9BA2BDF8-9700-487A-9E29-749E0B2408F9}" type="presParOf" srcId="{6F4815E7-417D-493A-8BCF-DE5D5E9E8E69}" destId="{30086A17-F5AE-4C04-9E8D-B3DFE7D14A31}" srcOrd="1" destOrd="0" presId="urn:microsoft.com/office/officeart/2005/8/layout/radial2"/>
    <dgm:cxn modelId="{E4CD7C8D-0B54-4EA8-A87E-D39796550208}" type="presParOf" srcId="{6F4815E7-417D-493A-8BCF-DE5D5E9E8E69}" destId="{0AAD88A3-2DE1-4A4F-95CF-5A24511ECB60}" srcOrd="2" destOrd="0" presId="urn:microsoft.com/office/officeart/2005/8/layout/radial2"/>
    <dgm:cxn modelId="{14EA1C20-0859-42C9-BC9F-D0F5311680E3}" type="presParOf" srcId="{0AAD88A3-2DE1-4A4F-95CF-5A24511ECB60}" destId="{9E35A4BD-E2F2-49F4-B88D-779EB5C25633}" srcOrd="0" destOrd="0" presId="urn:microsoft.com/office/officeart/2005/8/layout/radial2"/>
    <dgm:cxn modelId="{2BE18DE2-65DD-46AC-BD19-4151F9E43A53}" type="presParOf" srcId="{0AAD88A3-2DE1-4A4F-95CF-5A24511ECB60}" destId="{7BFB0B61-FC54-49D4-BB85-E4BA2FB96C52}" srcOrd="1" destOrd="0" presId="urn:microsoft.com/office/officeart/2005/8/layout/radial2"/>
    <dgm:cxn modelId="{8DA9B42E-A801-4248-B376-D5E35848C817}" type="presParOf" srcId="{6F4815E7-417D-493A-8BCF-DE5D5E9E8E69}" destId="{D6C8BAB4-EC31-4F61-A77C-15D355F787FE}" srcOrd="3" destOrd="0" presId="urn:microsoft.com/office/officeart/2005/8/layout/radial2"/>
    <dgm:cxn modelId="{01EC0988-A485-4939-A29C-EB348FA3B11D}" type="presParOf" srcId="{6F4815E7-417D-493A-8BCF-DE5D5E9E8E69}" destId="{B7837EA7-C474-40D4-8FDB-BA045FA08FBD}" srcOrd="4" destOrd="0" presId="urn:microsoft.com/office/officeart/2005/8/layout/radial2"/>
    <dgm:cxn modelId="{370C441E-E013-4C36-AD30-4B673E6E45A0}" type="presParOf" srcId="{B7837EA7-C474-40D4-8FDB-BA045FA08FBD}" destId="{5E21C9FC-4427-4167-BFAE-4406D18E2D7F}" srcOrd="0" destOrd="0" presId="urn:microsoft.com/office/officeart/2005/8/layout/radial2"/>
    <dgm:cxn modelId="{77EBCEA2-BF81-42C1-8CA1-D96D5FAC7EC0}" type="presParOf" srcId="{B7837EA7-C474-40D4-8FDB-BA045FA08FBD}" destId="{997B87D2-634B-4D47-AE96-D0CE58BC6E1D}" srcOrd="1" destOrd="0" presId="urn:microsoft.com/office/officeart/2005/8/layout/radial2"/>
    <dgm:cxn modelId="{9A0C22D9-EEF8-4532-AF78-6B0ABDA9830C}" type="presParOf" srcId="{6F4815E7-417D-493A-8BCF-DE5D5E9E8E69}" destId="{2B05C963-A82C-4827-9242-4CD262E4D3E6}" srcOrd="5" destOrd="0" presId="urn:microsoft.com/office/officeart/2005/8/layout/radial2"/>
    <dgm:cxn modelId="{8326E94D-793A-4818-AF27-1B19C8C87414}" type="presParOf" srcId="{6F4815E7-417D-493A-8BCF-DE5D5E9E8E69}" destId="{C30A4C12-B2D1-4FED-B8A1-4B42E4A641BA}" srcOrd="6" destOrd="0" presId="urn:microsoft.com/office/officeart/2005/8/layout/radial2"/>
    <dgm:cxn modelId="{8C3DA05E-1A6D-4EC2-97FA-B3563FD84518}" type="presParOf" srcId="{C30A4C12-B2D1-4FED-B8A1-4B42E4A641BA}" destId="{27416AC7-0867-4545-A732-23478C4A337B}" srcOrd="0" destOrd="0" presId="urn:microsoft.com/office/officeart/2005/8/layout/radial2"/>
    <dgm:cxn modelId="{FEDC264F-07BD-4312-9FDA-797CA7B5B0D9}" type="presParOf" srcId="{C30A4C12-B2D1-4FED-B8A1-4B42E4A641BA}" destId="{DEA954EA-192D-485D-8213-F1685BA0D529}" srcOrd="1" destOrd="0" presId="urn:microsoft.com/office/officeart/2005/8/layout/radial2"/>
    <dgm:cxn modelId="{E89748C5-ECC8-4B10-BDC7-A13995CC4DBC}" type="presParOf" srcId="{6F4815E7-417D-493A-8BCF-DE5D5E9E8E69}" destId="{5AA610E1-8BCE-454B-B29B-BD45EDEB0134}" srcOrd="7" destOrd="0" presId="urn:microsoft.com/office/officeart/2005/8/layout/radial2"/>
    <dgm:cxn modelId="{B44703D2-F885-40E0-93B5-6298F347AEF3}" type="presParOf" srcId="{6F4815E7-417D-493A-8BCF-DE5D5E9E8E69}" destId="{CB4ACED1-A761-4468-9507-560096342696}" srcOrd="8" destOrd="0" presId="urn:microsoft.com/office/officeart/2005/8/layout/radial2"/>
    <dgm:cxn modelId="{62D47365-E86A-41DB-96D4-239492E4E8BD}" type="presParOf" srcId="{CB4ACED1-A761-4468-9507-560096342696}" destId="{D2BAC06E-212C-436B-8182-C3A0254B7FFF}" srcOrd="0" destOrd="0" presId="urn:microsoft.com/office/officeart/2005/8/layout/radial2"/>
    <dgm:cxn modelId="{5F591594-E1EE-4F90-AAD9-63ED9B37383C}" type="presParOf" srcId="{CB4ACED1-A761-4468-9507-560096342696}" destId="{722A0651-04C3-4F66-97BB-4E6D3811F6E3}"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86A58CF-A9F6-4336-8E9B-69BC5F197F42}"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A8DCFAA-1DAF-4576-B713-F076FF52FE50}">
      <dgm:prSet phldrT="[Text]"/>
      <dgm:spPr/>
      <dgm:t>
        <a:bodyPr/>
        <a:lstStyle/>
        <a:p>
          <a:r>
            <a:rPr lang="en-US" dirty="0" err="1" smtClean="0"/>
            <a:t>Colaborari</a:t>
          </a:r>
          <a:r>
            <a:rPr lang="en-US" dirty="0" smtClean="0"/>
            <a:t> </a:t>
          </a:r>
          <a:r>
            <a:rPr lang="en-US" dirty="0" err="1" smtClean="0"/>
            <a:t>anterioare</a:t>
          </a:r>
          <a:r>
            <a:rPr lang="en-US" dirty="0" smtClean="0"/>
            <a:t> (</a:t>
          </a:r>
          <a:r>
            <a:rPr lang="en-US" dirty="0" err="1" smtClean="0"/>
            <a:t>istoric</a:t>
          </a:r>
          <a:r>
            <a:rPr lang="en-US" dirty="0" smtClean="0"/>
            <a:t> / </a:t>
          </a:r>
          <a:r>
            <a:rPr lang="en-US" dirty="0" err="1" smtClean="0"/>
            <a:t>contracte</a:t>
          </a:r>
          <a:r>
            <a:rPr lang="en-US" dirty="0" smtClean="0"/>
            <a:t> / </a:t>
          </a:r>
          <a:r>
            <a:rPr lang="en-US" dirty="0" err="1" smtClean="0"/>
            <a:t>comenzi</a:t>
          </a:r>
          <a:r>
            <a:rPr lang="en-US" dirty="0" smtClean="0"/>
            <a:t>)</a:t>
          </a:r>
          <a:endParaRPr lang="en-US" dirty="0"/>
        </a:p>
      </dgm:t>
    </dgm:pt>
    <dgm:pt modelId="{E15C599F-B199-4AFF-9A90-833C174E09B4}" type="parTrans" cxnId="{8E22833B-B335-47AF-80A3-C1BFEE316773}">
      <dgm:prSet/>
      <dgm:spPr/>
      <dgm:t>
        <a:bodyPr/>
        <a:lstStyle/>
        <a:p>
          <a:endParaRPr lang="en-US"/>
        </a:p>
      </dgm:t>
    </dgm:pt>
    <dgm:pt modelId="{3156B265-04F2-484C-9536-81341E0B035D}" type="sibTrans" cxnId="{8E22833B-B335-47AF-80A3-C1BFEE316773}">
      <dgm:prSet/>
      <dgm:spPr/>
      <dgm:t>
        <a:bodyPr/>
        <a:lstStyle/>
        <a:p>
          <a:endParaRPr lang="en-US"/>
        </a:p>
      </dgm:t>
    </dgm:pt>
    <dgm:pt modelId="{9DE931AC-F777-493D-8B28-25D4C899217C}">
      <dgm:prSet phldrT="[Text]"/>
      <dgm:spPr/>
      <dgm:t>
        <a:bodyPr/>
        <a:lstStyle/>
        <a:p>
          <a:r>
            <a:rPr lang="en-US" dirty="0" err="1" smtClean="0"/>
            <a:t>Expresii</a:t>
          </a:r>
          <a:r>
            <a:rPr lang="en-US" dirty="0" smtClean="0"/>
            <a:t> de </a:t>
          </a:r>
          <a:r>
            <a:rPr lang="en-US" dirty="0" err="1" smtClean="0"/>
            <a:t>interes</a:t>
          </a:r>
          <a:r>
            <a:rPr lang="en-US" dirty="0" smtClean="0"/>
            <a:t> ale </a:t>
          </a:r>
          <a:r>
            <a:rPr lang="en-US" dirty="0" err="1" smtClean="0"/>
            <a:t>intreprinderilor</a:t>
          </a:r>
          <a:r>
            <a:rPr lang="en-US" dirty="0" smtClean="0"/>
            <a:t> (de </a:t>
          </a:r>
          <a:r>
            <a:rPr lang="en-US" dirty="0" err="1" smtClean="0"/>
            <a:t>colaborare</a:t>
          </a:r>
          <a:r>
            <a:rPr lang="en-US" dirty="0" smtClean="0"/>
            <a:t> in </a:t>
          </a:r>
          <a:r>
            <a:rPr lang="en-US" dirty="0" err="1" smtClean="0"/>
            <a:t>cadrul</a:t>
          </a:r>
          <a:r>
            <a:rPr lang="en-US" dirty="0" smtClean="0"/>
            <a:t> </a:t>
          </a:r>
          <a:r>
            <a:rPr lang="en-US" dirty="0" err="1" smtClean="0"/>
            <a:t>proiectului</a:t>
          </a:r>
          <a:r>
            <a:rPr lang="en-US" dirty="0" smtClean="0"/>
            <a:t>)</a:t>
          </a:r>
          <a:endParaRPr lang="en-US" dirty="0"/>
        </a:p>
      </dgm:t>
    </dgm:pt>
    <dgm:pt modelId="{45C3DFDB-5FBF-42A4-9D20-B8AE3D39C05E}" type="parTrans" cxnId="{267C6290-F8A7-4906-9A27-87176B9D98AF}">
      <dgm:prSet/>
      <dgm:spPr/>
      <dgm:t>
        <a:bodyPr/>
        <a:lstStyle/>
        <a:p>
          <a:endParaRPr lang="en-US"/>
        </a:p>
      </dgm:t>
    </dgm:pt>
    <dgm:pt modelId="{2168BA1C-80BA-4191-9E83-96E855F79FED}" type="sibTrans" cxnId="{267C6290-F8A7-4906-9A27-87176B9D98AF}">
      <dgm:prSet/>
      <dgm:spPr/>
      <dgm:t>
        <a:bodyPr/>
        <a:lstStyle/>
        <a:p>
          <a:endParaRPr lang="en-US"/>
        </a:p>
      </dgm:t>
    </dgm:pt>
    <dgm:pt modelId="{49D03DD1-1896-44DB-A082-5A531DF283E9}">
      <dgm:prSet phldrT="[Text]"/>
      <dgm:spPr/>
      <dgm:t>
        <a:bodyPr/>
        <a:lstStyle/>
        <a:p>
          <a:r>
            <a:rPr lang="en-US" dirty="0" err="1" smtClean="0"/>
            <a:t>Anunt-invitatie</a:t>
          </a:r>
          <a:r>
            <a:rPr lang="en-US" dirty="0" smtClean="0"/>
            <a:t> </a:t>
          </a:r>
          <a:r>
            <a:rPr lang="en-US" dirty="0" err="1" smtClean="0"/>
            <a:t>pe</a:t>
          </a:r>
          <a:r>
            <a:rPr lang="en-US" dirty="0" smtClean="0"/>
            <a:t> site-</a:t>
          </a:r>
          <a:r>
            <a:rPr lang="en-US" dirty="0" err="1" smtClean="0"/>
            <a:t>ul</a:t>
          </a:r>
          <a:r>
            <a:rPr lang="en-US" dirty="0" smtClean="0"/>
            <a:t> </a:t>
          </a:r>
          <a:r>
            <a:rPr lang="en-US" dirty="0" err="1" smtClean="0"/>
            <a:t>propriu</a:t>
          </a:r>
          <a:endParaRPr lang="en-US" dirty="0"/>
        </a:p>
      </dgm:t>
    </dgm:pt>
    <dgm:pt modelId="{AB2A548C-8C9A-473D-A0E0-F188F0FD857A}" type="parTrans" cxnId="{A8B2E1C7-1D9F-48D5-88A7-506754403105}">
      <dgm:prSet/>
      <dgm:spPr/>
      <dgm:t>
        <a:bodyPr/>
        <a:lstStyle/>
        <a:p>
          <a:endParaRPr lang="en-US"/>
        </a:p>
      </dgm:t>
    </dgm:pt>
    <dgm:pt modelId="{CBBBBCDB-D8DC-45D1-96B4-DAFEAFE696F3}" type="sibTrans" cxnId="{A8B2E1C7-1D9F-48D5-88A7-506754403105}">
      <dgm:prSet/>
      <dgm:spPr/>
      <dgm:t>
        <a:bodyPr/>
        <a:lstStyle/>
        <a:p>
          <a:endParaRPr lang="en-US"/>
        </a:p>
      </dgm:t>
    </dgm:pt>
    <dgm:pt modelId="{536C926E-A6D2-428A-A643-EE2F4E082B4D}" type="pres">
      <dgm:prSet presAssocID="{786A58CF-A9F6-4336-8E9B-69BC5F197F42}" presName="Name0" presStyleCnt="0">
        <dgm:presLayoutVars>
          <dgm:dir/>
          <dgm:resizeHandles val="exact"/>
        </dgm:presLayoutVars>
      </dgm:prSet>
      <dgm:spPr/>
      <dgm:t>
        <a:bodyPr/>
        <a:lstStyle/>
        <a:p>
          <a:endParaRPr lang="en-US"/>
        </a:p>
      </dgm:t>
    </dgm:pt>
    <dgm:pt modelId="{BF2F2305-E8CA-4B78-88E3-7FDF407BFBC3}" type="pres">
      <dgm:prSet presAssocID="{EA8DCFAA-1DAF-4576-B713-F076FF52FE50}" presName="composite" presStyleCnt="0"/>
      <dgm:spPr/>
    </dgm:pt>
    <dgm:pt modelId="{BDD23DDB-3837-4A14-B0D2-1906626BE34D}" type="pres">
      <dgm:prSet presAssocID="{EA8DCFAA-1DAF-4576-B713-F076FF52FE50}" presName="rect1" presStyleLbl="trAlignAcc1" presStyleIdx="0" presStyleCnt="3">
        <dgm:presLayoutVars>
          <dgm:bulletEnabled val="1"/>
        </dgm:presLayoutVars>
      </dgm:prSet>
      <dgm:spPr/>
      <dgm:t>
        <a:bodyPr/>
        <a:lstStyle/>
        <a:p>
          <a:endParaRPr lang="en-US"/>
        </a:p>
      </dgm:t>
    </dgm:pt>
    <dgm:pt modelId="{0869787C-43FE-4FDE-B78F-0EF29D86002D}" type="pres">
      <dgm:prSet presAssocID="{EA8DCFAA-1DAF-4576-B713-F076FF52FE50}" presName="rect2" presStyleLbl="fgImgPlace1" presStyleIdx="0" presStyleCnt="3"/>
      <dgm:spPr/>
    </dgm:pt>
    <dgm:pt modelId="{85A31C21-D0BB-4D76-BC89-750BF78D680C}" type="pres">
      <dgm:prSet presAssocID="{3156B265-04F2-484C-9536-81341E0B035D}" presName="sibTrans" presStyleCnt="0"/>
      <dgm:spPr/>
    </dgm:pt>
    <dgm:pt modelId="{C95DD395-86A2-493E-A2BF-E66B8445D981}" type="pres">
      <dgm:prSet presAssocID="{9DE931AC-F777-493D-8B28-25D4C899217C}" presName="composite" presStyleCnt="0"/>
      <dgm:spPr/>
    </dgm:pt>
    <dgm:pt modelId="{A113FB20-2F6D-4771-8CA0-AC720CF0B0D9}" type="pres">
      <dgm:prSet presAssocID="{9DE931AC-F777-493D-8B28-25D4C899217C}" presName="rect1" presStyleLbl="trAlignAcc1" presStyleIdx="1" presStyleCnt="3">
        <dgm:presLayoutVars>
          <dgm:bulletEnabled val="1"/>
        </dgm:presLayoutVars>
      </dgm:prSet>
      <dgm:spPr/>
      <dgm:t>
        <a:bodyPr/>
        <a:lstStyle/>
        <a:p>
          <a:endParaRPr lang="en-US"/>
        </a:p>
      </dgm:t>
    </dgm:pt>
    <dgm:pt modelId="{737DEA7B-FD28-401B-82BF-B6CF545B60AE}" type="pres">
      <dgm:prSet presAssocID="{9DE931AC-F777-493D-8B28-25D4C899217C}" presName="rect2" presStyleLbl="fgImgPlace1" presStyleIdx="1" presStyleCnt="3"/>
      <dgm:spPr/>
    </dgm:pt>
    <dgm:pt modelId="{9D99F262-A747-4D5C-907F-382791DC7C0A}" type="pres">
      <dgm:prSet presAssocID="{2168BA1C-80BA-4191-9E83-96E855F79FED}" presName="sibTrans" presStyleCnt="0"/>
      <dgm:spPr/>
    </dgm:pt>
    <dgm:pt modelId="{3364FBDB-6F48-4021-B81C-21E68A129001}" type="pres">
      <dgm:prSet presAssocID="{49D03DD1-1896-44DB-A082-5A531DF283E9}" presName="composite" presStyleCnt="0"/>
      <dgm:spPr/>
    </dgm:pt>
    <dgm:pt modelId="{C680AE14-F8A0-49A2-9F6E-DFD461DFD5D3}" type="pres">
      <dgm:prSet presAssocID="{49D03DD1-1896-44DB-A082-5A531DF283E9}" presName="rect1" presStyleLbl="trAlignAcc1" presStyleIdx="2" presStyleCnt="3">
        <dgm:presLayoutVars>
          <dgm:bulletEnabled val="1"/>
        </dgm:presLayoutVars>
      </dgm:prSet>
      <dgm:spPr/>
      <dgm:t>
        <a:bodyPr/>
        <a:lstStyle/>
        <a:p>
          <a:endParaRPr lang="en-US"/>
        </a:p>
      </dgm:t>
    </dgm:pt>
    <dgm:pt modelId="{FBB5D0EA-4F45-4CF3-B425-83D7A9C58564}" type="pres">
      <dgm:prSet presAssocID="{49D03DD1-1896-44DB-A082-5A531DF283E9}" presName="rect2" presStyleLbl="fgImgPlace1" presStyleIdx="2" presStyleCnt="3"/>
      <dgm:spPr/>
    </dgm:pt>
  </dgm:ptLst>
  <dgm:cxnLst>
    <dgm:cxn modelId="{8E22833B-B335-47AF-80A3-C1BFEE316773}" srcId="{786A58CF-A9F6-4336-8E9B-69BC5F197F42}" destId="{EA8DCFAA-1DAF-4576-B713-F076FF52FE50}" srcOrd="0" destOrd="0" parTransId="{E15C599F-B199-4AFF-9A90-833C174E09B4}" sibTransId="{3156B265-04F2-484C-9536-81341E0B035D}"/>
    <dgm:cxn modelId="{2E78D7EC-8C0B-4231-96B4-8953DCBDC016}" type="presOf" srcId="{9DE931AC-F777-493D-8B28-25D4C899217C}" destId="{A113FB20-2F6D-4771-8CA0-AC720CF0B0D9}" srcOrd="0" destOrd="0" presId="urn:microsoft.com/office/officeart/2008/layout/PictureStrips"/>
    <dgm:cxn modelId="{267C6290-F8A7-4906-9A27-87176B9D98AF}" srcId="{786A58CF-A9F6-4336-8E9B-69BC5F197F42}" destId="{9DE931AC-F777-493D-8B28-25D4C899217C}" srcOrd="1" destOrd="0" parTransId="{45C3DFDB-5FBF-42A4-9D20-B8AE3D39C05E}" sibTransId="{2168BA1C-80BA-4191-9E83-96E855F79FED}"/>
    <dgm:cxn modelId="{1B2B0C51-6A72-40AD-8B7E-9B29CF4B19E2}" type="presOf" srcId="{EA8DCFAA-1DAF-4576-B713-F076FF52FE50}" destId="{BDD23DDB-3837-4A14-B0D2-1906626BE34D}" srcOrd="0" destOrd="0" presId="urn:microsoft.com/office/officeart/2008/layout/PictureStrips"/>
    <dgm:cxn modelId="{6811545C-3B62-4FF9-83ED-750A89AAD11F}" type="presOf" srcId="{49D03DD1-1896-44DB-A082-5A531DF283E9}" destId="{C680AE14-F8A0-49A2-9F6E-DFD461DFD5D3}" srcOrd="0" destOrd="0" presId="urn:microsoft.com/office/officeart/2008/layout/PictureStrips"/>
    <dgm:cxn modelId="{A8B2E1C7-1D9F-48D5-88A7-506754403105}" srcId="{786A58CF-A9F6-4336-8E9B-69BC5F197F42}" destId="{49D03DD1-1896-44DB-A082-5A531DF283E9}" srcOrd="2" destOrd="0" parTransId="{AB2A548C-8C9A-473D-A0E0-F188F0FD857A}" sibTransId="{CBBBBCDB-D8DC-45D1-96B4-DAFEAFE696F3}"/>
    <dgm:cxn modelId="{8C35DA52-2A45-409C-81F7-68ABE5DCDFAF}" type="presOf" srcId="{786A58CF-A9F6-4336-8E9B-69BC5F197F42}" destId="{536C926E-A6D2-428A-A643-EE2F4E082B4D}" srcOrd="0" destOrd="0" presId="urn:microsoft.com/office/officeart/2008/layout/PictureStrips"/>
    <dgm:cxn modelId="{572CE79F-9CA4-4519-86B8-BB6C859794B6}" type="presParOf" srcId="{536C926E-A6D2-428A-A643-EE2F4E082B4D}" destId="{BF2F2305-E8CA-4B78-88E3-7FDF407BFBC3}" srcOrd="0" destOrd="0" presId="urn:microsoft.com/office/officeart/2008/layout/PictureStrips"/>
    <dgm:cxn modelId="{0EBDD885-4695-438B-82EF-5E0EF581624B}" type="presParOf" srcId="{BF2F2305-E8CA-4B78-88E3-7FDF407BFBC3}" destId="{BDD23DDB-3837-4A14-B0D2-1906626BE34D}" srcOrd="0" destOrd="0" presId="urn:microsoft.com/office/officeart/2008/layout/PictureStrips"/>
    <dgm:cxn modelId="{F5EBAAFE-86B2-4844-BC25-C6DE3F7243FB}" type="presParOf" srcId="{BF2F2305-E8CA-4B78-88E3-7FDF407BFBC3}" destId="{0869787C-43FE-4FDE-B78F-0EF29D86002D}" srcOrd="1" destOrd="0" presId="urn:microsoft.com/office/officeart/2008/layout/PictureStrips"/>
    <dgm:cxn modelId="{14B58014-7C37-4CCD-805F-FC8749572ADF}" type="presParOf" srcId="{536C926E-A6D2-428A-A643-EE2F4E082B4D}" destId="{85A31C21-D0BB-4D76-BC89-750BF78D680C}" srcOrd="1" destOrd="0" presId="urn:microsoft.com/office/officeart/2008/layout/PictureStrips"/>
    <dgm:cxn modelId="{C63FA88B-B2BB-445E-B988-76A30380A820}" type="presParOf" srcId="{536C926E-A6D2-428A-A643-EE2F4E082B4D}" destId="{C95DD395-86A2-493E-A2BF-E66B8445D981}" srcOrd="2" destOrd="0" presId="urn:microsoft.com/office/officeart/2008/layout/PictureStrips"/>
    <dgm:cxn modelId="{06C61C86-B9F2-480C-8AD9-F9B483161EC7}" type="presParOf" srcId="{C95DD395-86A2-493E-A2BF-E66B8445D981}" destId="{A113FB20-2F6D-4771-8CA0-AC720CF0B0D9}" srcOrd="0" destOrd="0" presId="urn:microsoft.com/office/officeart/2008/layout/PictureStrips"/>
    <dgm:cxn modelId="{0FBAD96F-D815-4F57-A05A-27CAAC5C0DC0}" type="presParOf" srcId="{C95DD395-86A2-493E-A2BF-E66B8445D981}" destId="{737DEA7B-FD28-401B-82BF-B6CF545B60AE}" srcOrd="1" destOrd="0" presId="urn:microsoft.com/office/officeart/2008/layout/PictureStrips"/>
    <dgm:cxn modelId="{DC5243BD-8316-4F83-8160-19C9E6DAAE5E}" type="presParOf" srcId="{536C926E-A6D2-428A-A643-EE2F4E082B4D}" destId="{9D99F262-A747-4D5C-907F-382791DC7C0A}" srcOrd="3" destOrd="0" presId="urn:microsoft.com/office/officeart/2008/layout/PictureStrips"/>
    <dgm:cxn modelId="{4D246B91-7756-4445-8416-8A2147B317CE}" type="presParOf" srcId="{536C926E-A6D2-428A-A643-EE2F4E082B4D}" destId="{3364FBDB-6F48-4021-B81C-21E68A129001}" srcOrd="4" destOrd="0" presId="urn:microsoft.com/office/officeart/2008/layout/PictureStrips"/>
    <dgm:cxn modelId="{E891EA90-97C7-4474-9CD8-1005AEF0A8E7}" type="presParOf" srcId="{3364FBDB-6F48-4021-B81C-21E68A129001}" destId="{C680AE14-F8A0-49A2-9F6E-DFD461DFD5D3}" srcOrd="0" destOrd="0" presId="urn:microsoft.com/office/officeart/2008/layout/PictureStrips"/>
    <dgm:cxn modelId="{2AB68202-84D4-438A-9D14-EAC3992B8CFC}" type="presParOf" srcId="{3364FBDB-6F48-4021-B81C-21E68A129001}" destId="{FBB5D0EA-4F45-4CF3-B425-83D7A9C58564}"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40F0AFC-89F6-4D7C-8320-BF671B65E97A}"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625DDB20-F12E-4EBE-A173-CEBD14945AA2}">
      <dgm:prSet phldrT="[Text]" custT="1"/>
      <dgm:spPr/>
      <dgm:t>
        <a:bodyPr/>
        <a:lstStyle/>
        <a:p>
          <a:pPr algn="l">
            <a:lnSpc>
              <a:spcPct val="100000"/>
            </a:lnSpc>
          </a:pPr>
          <a:r>
            <a:rPr lang="en-US" sz="2000" b="1" dirty="0" smtClean="0"/>
            <a:t>- </a:t>
          </a:r>
          <a:r>
            <a:rPr lang="en-US" sz="2000" b="1" dirty="0" err="1" smtClean="0"/>
            <a:t>Pentru</a:t>
          </a:r>
          <a:r>
            <a:rPr lang="en-US" sz="2000" b="1" dirty="0" smtClean="0"/>
            <a:t> </a:t>
          </a:r>
          <a:r>
            <a:rPr lang="en-US" sz="2000" b="1" dirty="0" err="1" smtClean="0"/>
            <a:t>accesul</a:t>
          </a:r>
          <a:r>
            <a:rPr lang="en-US" sz="2000" b="1" dirty="0" smtClean="0"/>
            <a:t> </a:t>
          </a:r>
          <a:r>
            <a:rPr lang="en-US" sz="2000" b="1" dirty="0" err="1" smtClean="0"/>
            <a:t>întreprinderilor</a:t>
          </a:r>
          <a:r>
            <a:rPr lang="en-US" sz="2000" b="1" dirty="0" smtClean="0"/>
            <a:t> la </a:t>
          </a:r>
          <a:r>
            <a:rPr lang="en-US" sz="2000" b="1" dirty="0" err="1" smtClean="0"/>
            <a:t>infrastructură</a:t>
          </a:r>
          <a:r>
            <a:rPr lang="en-US" sz="2000" b="1" dirty="0" smtClean="0"/>
            <a:t> / </a:t>
          </a:r>
          <a:r>
            <a:rPr lang="en-US" sz="2000" b="1" dirty="0" err="1" smtClean="0"/>
            <a:t>laboratoare</a:t>
          </a:r>
          <a:r>
            <a:rPr lang="en-US" sz="2000" b="1" dirty="0" smtClean="0"/>
            <a:t>/</a:t>
          </a:r>
          <a:r>
            <a:rPr lang="en-US" sz="2000" b="1" dirty="0" err="1" smtClean="0"/>
            <a:t>echipamente</a:t>
          </a:r>
          <a:r>
            <a:rPr lang="en-US" sz="2000" b="1" dirty="0" smtClean="0"/>
            <a:t> CD </a:t>
          </a:r>
          <a:r>
            <a:rPr lang="en-US" sz="2000" b="1" dirty="0" err="1" smtClean="0"/>
            <a:t>și</a:t>
          </a:r>
          <a:r>
            <a:rPr lang="en-US" sz="2000" b="1" dirty="0" smtClean="0"/>
            <a:t> </a:t>
          </a:r>
          <a:r>
            <a:rPr lang="en-US" sz="2000" b="1" dirty="0" err="1" smtClean="0"/>
            <a:t>instruire</a:t>
          </a:r>
          <a:r>
            <a:rPr lang="en-US" sz="2000" b="1" dirty="0" smtClean="0"/>
            <a:t> </a:t>
          </a:r>
          <a:r>
            <a:rPr lang="en-US" sz="2000" b="1" dirty="0" err="1" smtClean="0"/>
            <a:t>în</a:t>
          </a:r>
          <a:r>
            <a:rPr lang="en-US" sz="2000" b="1" dirty="0" smtClean="0"/>
            <a:t> </a:t>
          </a:r>
          <a:r>
            <a:rPr lang="en-US" sz="2000" b="1" dirty="0" err="1" smtClean="0"/>
            <a:t>utilizare</a:t>
          </a:r>
          <a:endParaRPr lang="en-US" sz="2000" b="1" dirty="0" smtClean="0"/>
        </a:p>
      </dgm:t>
    </dgm:pt>
    <dgm:pt modelId="{DB099B5C-3721-4CA4-AF7C-1C3F438F274D}" type="parTrans" cxnId="{748E1961-558B-49F6-B4C4-DC8449D2B49C}">
      <dgm:prSet/>
      <dgm:spPr/>
      <dgm:t>
        <a:bodyPr/>
        <a:lstStyle/>
        <a:p>
          <a:endParaRPr lang="en-US"/>
        </a:p>
      </dgm:t>
    </dgm:pt>
    <dgm:pt modelId="{67448927-D576-496A-AE0B-CD871674F934}" type="sibTrans" cxnId="{748E1961-558B-49F6-B4C4-DC8449D2B49C}">
      <dgm:prSet/>
      <dgm:spPr/>
      <dgm:t>
        <a:bodyPr/>
        <a:lstStyle/>
        <a:p>
          <a:endParaRPr lang="en-US"/>
        </a:p>
      </dgm:t>
    </dgm:pt>
    <dgm:pt modelId="{0020C5B0-B52D-4A23-A24D-7D295F247F20}">
      <dgm:prSet phldrT="[Text]"/>
      <dgm:spPr/>
      <dgm:t>
        <a:bodyPr/>
        <a:lstStyle/>
        <a:p>
          <a:r>
            <a:rPr lang="en-US" b="1" dirty="0" smtClean="0">
              <a:solidFill>
                <a:schemeClr val="accent3">
                  <a:lumMod val="75000"/>
                </a:schemeClr>
              </a:solidFill>
            </a:rPr>
            <a:t>B1</a:t>
          </a:r>
          <a:endParaRPr lang="en-US" b="1" dirty="0">
            <a:solidFill>
              <a:schemeClr val="accent3">
                <a:lumMod val="75000"/>
              </a:schemeClr>
            </a:solidFill>
          </a:endParaRPr>
        </a:p>
      </dgm:t>
    </dgm:pt>
    <dgm:pt modelId="{C2D0B4D3-27B8-4158-B68F-4457DC3A7C3A}" type="parTrans" cxnId="{67128780-F3A5-4553-8C98-89D6484857D1}">
      <dgm:prSet/>
      <dgm:spPr/>
      <dgm:t>
        <a:bodyPr/>
        <a:lstStyle/>
        <a:p>
          <a:endParaRPr lang="en-US"/>
        </a:p>
      </dgm:t>
    </dgm:pt>
    <dgm:pt modelId="{7054A91E-82F4-42AE-A7D0-23B420D85F1E}" type="sibTrans" cxnId="{67128780-F3A5-4553-8C98-89D6484857D1}">
      <dgm:prSet/>
      <dgm:spPr/>
      <dgm:t>
        <a:bodyPr/>
        <a:lstStyle/>
        <a:p>
          <a:endParaRPr lang="en-US"/>
        </a:p>
      </dgm:t>
    </dgm:pt>
    <dgm:pt modelId="{3C23C373-F292-4B16-8705-BEAE9C68536D}">
      <dgm:prSet phldrT="[Text]"/>
      <dgm:spPr/>
      <dgm:t>
        <a:bodyPr/>
        <a:lstStyle/>
        <a:p>
          <a:pPr algn="l"/>
          <a:r>
            <a:rPr lang="en-US" b="1" dirty="0" smtClean="0"/>
            <a:t>- </a:t>
          </a:r>
          <a:r>
            <a:rPr lang="en-US" b="1" dirty="0" err="1" smtClean="0"/>
            <a:t>Pentru</a:t>
          </a:r>
          <a:r>
            <a:rPr lang="en-US" b="1" dirty="0" smtClean="0"/>
            <a:t> </a:t>
          </a:r>
          <a:r>
            <a:rPr lang="en-US" b="1" dirty="0" err="1" smtClean="0"/>
            <a:t>accesul</a:t>
          </a:r>
          <a:r>
            <a:rPr lang="en-US" b="1" dirty="0" smtClean="0"/>
            <a:t> </a:t>
          </a:r>
          <a:r>
            <a:rPr lang="en-US" b="1" dirty="0" err="1" smtClean="0"/>
            <a:t>întreprinderilor</a:t>
          </a:r>
          <a:r>
            <a:rPr lang="en-US" b="1" dirty="0" smtClean="0"/>
            <a:t> la </a:t>
          </a:r>
          <a:r>
            <a:rPr lang="en-US" b="1" dirty="0" err="1" smtClean="0"/>
            <a:t>bănci</a:t>
          </a:r>
          <a:r>
            <a:rPr lang="en-US" b="1" dirty="0" smtClean="0"/>
            <a:t> de date </a:t>
          </a:r>
          <a:r>
            <a:rPr lang="en-US" b="1" dirty="0" err="1" smtClean="0"/>
            <a:t>şi</a:t>
          </a:r>
          <a:r>
            <a:rPr lang="en-US" b="1" dirty="0" smtClean="0"/>
            <a:t> </a:t>
          </a:r>
          <a:r>
            <a:rPr lang="en-US" b="1" dirty="0" err="1" smtClean="0"/>
            <a:t>biblioteci</a:t>
          </a:r>
          <a:r>
            <a:rPr lang="en-US" b="1" dirty="0" smtClean="0"/>
            <a:t> </a:t>
          </a:r>
          <a:r>
            <a:rPr lang="en-US" b="1" dirty="0" err="1" smtClean="0"/>
            <a:t>tehnico-științifice</a:t>
          </a:r>
          <a:r>
            <a:rPr lang="en-US" b="1" dirty="0" smtClean="0"/>
            <a:t>, </a:t>
          </a:r>
        </a:p>
      </dgm:t>
    </dgm:pt>
    <dgm:pt modelId="{C2770428-C863-4306-A26A-F6EEB2B606F9}" type="parTrans" cxnId="{8471AAC1-58A9-403A-8449-816EBA7029CD}">
      <dgm:prSet/>
      <dgm:spPr/>
      <dgm:t>
        <a:bodyPr/>
        <a:lstStyle/>
        <a:p>
          <a:endParaRPr lang="en-US"/>
        </a:p>
      </dgm:t>
    </dgm:pt>
    <dgm:pt modelId="{2DF43C24-204E-447D-BE99-C66B8C1CD82F}" type="sibTrans" cxnId="{8471AAC1-58A9-403A-8449-816EBA7029CD}">
      <dgm:prSet/>
      <dgm:spPr/>
      <dgm:t>
        <a:bodyPr/>
        <a:lstStyle/>
        <a:p>
          <a:endParaRPr lang="en-US"/>
        </a:p>
      </dgm:t>
    </dgm:pt>
    <dgm:pt modelId="{82642C64-D7C6-4EE9-AA84-F43A256E72A8}">
      <dgm:prSet phldrT="[Text]"/>
      <dgm:spPr/>
      <dgm:t>
        <a:bodyPr/>
        <a:lstStyle/>
        <a:p>
          <a:r>
            <a:rPr lang="en-US" b="1" dirty="0" smtClean="0">
              <a:solidFill>
                <a:schemeClr val="accent3">
                  <a:lumMod val="75000"/>
                </a:schemeClr>
              </a:solidFill>
            </a:rPr>
            <a:t>B2</a:t>
          </a:r>
          <a:endParaRPr lang="en-US" b="1" dirty="0">
            <a:solidFill>
              <a:schemeClr val="accent3">
                <a:lumMod val="75000"/>
              </a:schemeClr>
            </a:solidFill>
          </a:endParaRPr>
        </a:p>
      </dgm:t>
    </dgm:pt>
    <dgm:pt modelId="{32D73E0E-9284-420E-BD29-E89FE9C94C7C}" type="parTrans" cxnId="{E2EACA1C-0A38-47A2-BAFD-269065029C14}">
      <dgm:prSet/>
      <dgm:spPr/>
      <dgm:t>
        <a:bodyPr/>
        <a:lstStyle/>
        <a:p>
          <a:endParaRPr lang="en-US"/>
        </a:p>
      </dgm:t>
    </dgm:pt>
    <dgm:pt modelId="{E2638B06-C9B4-44AF-8C4A-C990487EDC7C}" type="sibTrans" cxnId="{E2EACA1C-0A38-47A2-BAFD-269065029C14}">
      <dgm:prSet/>
      <dgm:spPr/>
      <dgm:t>
        <a:bodyPr/>
        <a:lstStyle/>
        <a:p>
          <a:endParaRPr lang="en-US"/>
        </a:p>
      </dgm:t>
    </dgm:pt>
    <dgm:pt modelId="{0EEB3BBC-00AD-4ED7-A204-A11B1F384478}">
      <dgm:prSet phldrT="[Text]"/>
      <dgm:spPr/>
      <dgm:t>
        <a:bodyPr/>
        <a:lstStyle/>
        <a:p>
          <a:pPr algn="l"/>
          <a:r>
            <a:rPr lang="en-US" b="1" dirty="0" smtClean="0"/>
            <a:t>- </a:t>
          </a:r>
          <a:r>
            <a:rPr lang="en-US" b="1" dirty="0" err="1" smtClean="0"/>
            <a:t>Pentru</a:t>
          </a:r>
          <a:r>
            <a:rPr lang="en-US" b="1" dirty="0" smtClean="0"/>
            <a:t> </a:t>
          </a:r>
          <a:r>
            <a:rPr lang="en-US" b="1" dirty="0" err="1" smtClean="0"/>
            <a:t>închiriere</a:t>
          </a:r>
          <a:r>
            <a:rPr lang="en-US" b="1" dirty="0" smtClean="0"/>
            <a:t> de </a:t>
          </a:r>
          <a:r>
            <a:rPr lang="en-US" b="1" dirty="0" err="1" smtClean="0"/>
            <a:t>spații</a:t>
          </a:r>
          <a:r>
            <a:rPr lang="en-US" b="1" dirty="0" smtClean="0"/>
            <a:t> de </a:t>
          </a:r>
          <a:r>
            <a:rPr lang="en-US" b="1" dirty="0" err="1" smtClean="0"/>
            <a:t>lucru</a:t>
          </a:r>
          <a:r>
            <a:rPr lang="en-US" b="1" dirty="0" smtClean="0"/>
            <a:t> de </a:t>
          </a:r>
          <a:r>
            <a:rPr lang="en-US" b="1" dirty="0" err="1" smtClean="0"/>
            <a:t>către</a:t>
          </a:r>
          <a:r>
            <a:rPr lang="en-US" b="1" dirty="0" smtClean="0"/>
            <a:t> </a:t>
          </a:r>
          <a:r>
            <a:rPr lang="en-US" b="1" dirty="0" err="1" smtClean="0"/>
            <a:t>întreprinderi</a:t>
          </a:r>
          <a:r>
            <a:rPr lang="en-US" b="1" dirty="0" smtClean="0"/>
            <a:t> </a:t>
          </a:r>
          <a:endParaRPr lang="en-US" b="1" dirty="0"/>
        </a:p>
      </dgm:t>
    </dgm:pt>
    <dgm:pt modelId="{77BB11EF-31BE-46F3-AB3C-071CFFEF2E89}" type="parTrans" cxnId="{E894241B-670C-415C-9BCD-101E4C03AA05}">
      <dgm:prSet/>
      <dgm:spPr/>
      <dgm:t>
        <a:bodyPr/>
        <a:lstStyle/>
        <a:p>
          <a:endParaRPr lang="en-US"/>
        </a:p>
      </dgm:t>
    </dgm:pt>
    <dgm:pt modelId="{AEE707EF-1227-4271-982F-E446F5AF1E30}" type="sibTrans" cxnId="{E894241B-670C-415C-9BCD-101E4C03AA05}">
      <dgm:prSet/>
      <dgm:spPr/>
      <dgm:t>
        <a:bodyPr/>
        <a:lstStyle/>
        <a:p>
          <a:endParaRPr lang="en-US"/>
        </a:p>
      </dgm:t>
    </dgm:pt>
    <dgm:pt modelId="{81C81F5C-969B-4AA3-97DE-86187B156861}">
      <dgm:prSet phldrT="[Text]"/>
      <dgm:spPr/>
      <dgm:t>
        <a:bodyPr/>
        <a:lstStyle/>
        <a:p>
          <a:r>
            <a:rPr lang="en-US" b="1" dirty="0" smtClean="0">
              <a:solidFill>
                <a:schemeClr val="accent3">
                  <a:lumMod val="75000"/>
                </a:schemeClr>
              </a:solidFill>
            </a:rPr>
            <a:t>B3</a:t>
          </a:r>
          <a:endParaRPr lang="en-US" b="1" dirty="0">
            <a:solidFill>
              <a:schemeClr val="accent3">
                <a:lumMod val="75000"/>
              </a:schemeClr>
            </a:solidFill>
          </a:endParaRPr>
        </a:p>
      </dgm:t>
    </dgm:pt>
    <dgm:pt modelId="{337AEC27-B4C1-4D4E-A652-FEFAF19DFB8F}" type="parTrans" cxnId="{6822D7A6-ECFA-45AA-8241-521638701146}">
      <dgm:prSet/>
      <dgm:spPr/>
      <dgm:t>
        <a:bodyPr/>
        <a:lstStyle/>
        <a:p>
          <a:endParaRPr lang="en-US"/>
        </a:p>
      </dgm:t>
    </dgm:pt>
    <dgm:pt modelId="{B1A352D0-77E0-44DF-9F40-5C3614C61E27}" type="sibTrans" cxnId="{6822D7A6-ECFA-45AA-8241-521638701146}">
      <dgm:prSet/>
      <dgm:spPr/>
      <dgm:t>
        <a:bodyPr/>
        <a:lstStyle/>
        <a:p>
          <a:endParaRPr lang="en-US"/>
        </a:p>
      </dgm:t>
    </dgm:pt>
    <dgm:pt modelId="{3D9F3C05-101F-4129-A4C2-4B364015CA0F}" type="pres">
      <dgm:prSet presAssocID="{340F0AFC-89F6-4D7C-8320-BF671B65E97A}" presName="Name0" presStyleCnt="0">
        <dgm:presLayoutVars>
          <dgm:chMax val="7"/>
          <dgm:dir/>
          <dgm:animLvl val="lvl"/>
          <dgm:resizeHandles val="exact"/>
        </dgm:presLayoutVars>
      </dgm:prSet>
      <dgm:spPr/>
      <dgm:t>
        <a:bodyPr/>
        <a:lstStyle/>
        <a:p>
          <a:endParaRPr lang="en-US"/>
        </a:p>
      </dgm:t>
    </dgm:pt>
    <dgm:pt modelId="{95476872-D86C-4B66-87DE-8228C64D30D2}" type="pres">
      <dgm:prSet presAssocID="{625DDB20-F12E-4EBE-A173-CEBD14945AA2}" presName="circle1" presStyleLbl="node1" presStyleIdx="0" presStyleCnt="3"/>
      <dgm:spPr/>
    </dgm:pt>
    <dgm:pt modelId="{87CEFA47-FA4F-4F79-B177-69B8098831A2}" type="pres">
      <dgm:prSet presAssocID="{625DDB20-F12E-4EBE-A173-CEBD14945AA2}" presName="space" presStyleCnt="0"/>
      <dgm:spPr/>
    </dgm:pt>
    <dgm:pt modelId="{50022989-B666-4920-B1F2-3B31D21C842D}" type="pres">
      <dgm:prSet presAssocID="{625DDB20-F12E-4EBE-A173-CEBD14945AA2}" presName="rect1" presStyleLbl="alignAcc1" presStyleIdx="0" presStyleCnt="3"/>
      <dgm:spPr/>
      <dgm:t>
        <a:bodyPr/>
        <a:lstStyle/>
        <a:p>
          <a:endParaRPr lang="en-US"/>
        </a:p>
      </dgm:t>
    </dgm:pt>
    <dgm:pt modelId="{C8E8C55E-7688-436D-933E-643ED51B5B62}" type="pres">
      <dgm:prSet presAssocID="{3C23C373-F292-4B16-8705-BEAE9C68536D}" presName="vertSpace2" presStyleLbl="node1" presStyleIdx="0" presStyleCnt="3"/>
      <dgm:spPr/>
    </dgm:pt>
    <dgm:pt modelId="{7F8610ED-25D5-44F3-AE4D-D17D92E18E1A}" type="pres">
      <dgm:prSet presAssocID="{3C23C373-F292-4B16-8705-BEAE9C68536D}" presName="circle2" presStyleLbl="node1" presStyleIdx="1" presStyleCnt="3"/>
      <dgm:spPr/>
    </dgm:pt>
    <dgm:pt modelId="{8C390D78-9F83-431F-957A-44929D2CAF97}" type="pres">
      <dgm:prSet presAssocID="{3C23C373-F292-4B16-8705-BEAE9C68536D}" presName="rect2" presStyleLbl="alignAcc1" presStyleIdx="1" presStyleCnt="3" custLinFactNeighborX="0" custLinFactNeighborY="469"/>
      <dgm:spPr/>
      <dgm:t>
        <a:bodyPr/>
        <a:lstStyle/>
        <a:p>
          <a:endParaRPr lang="en-US"/>
        </a:p>
      </dgm:t>
    </dgm:pt>
    <dgm:pt modelId="{C878DD33-75F4-46B9-8D15-B58F654B3CDB}" type="pres">
      <dgm:prSet presAssocID="{0EEB3BBC-00AD-4ED7-A204-A11B1F384478}" presName="vertSpace3" presStyleLbl="node1" presStyleIdx="1" presStyleCnt="3"/>
      <dgm:spPr/>
    </dgm:pt>
    <dgm:pt modelId="{A5396753-42AE-4EAD-908A-FCE0E2451C79}" type="pres">
      <dgm:prSet presAssocID="{0EEB3BBC-00AD-4ED7-A204-A11B1F384478}" presName="circle3" presStyleLbl="node1" presStyleIdx="2" presStyleCnt="3"/>
      <dgm:spPr/>
    </dgm:pt>
    <dgm:pt modelId="{1DE7B1CC-BD88-4B84-B1A5-314CD73861FB}" type="pres">
      <dgm:prSet presAssocID="{0EEB3BBC-00AD-4ED7-A204-A11B1F384478}" presName="rect3" presStyleLbl="alignAcc1" presStyleIdx="2" presStyleCnt="3"/>
      <dgm:spPr/>
      <dgm:t>
        <a:bodyPr/>
        <a:lstStyle/>
        <a:p>
          <a:endParaRPr lang="en-US"/>
        </a:p>
      </dgm:t>
    </dgm:pt>
    <dgm:pt modelId="{EEA61FE6-0D19-424B-BA5C-3C6D858673F9}" type="pres">
      <dgm:prSet presAssocID="{625DDB20-F12E-4EBE-A173-CEBD14945AA2}" presName="rect1ParTx" presStyleLbl="alignAcc1" presStyleIdx="2" presStyleCnt="3">
        <dgm:presLayoutVars>
          <dgm:chMax val="1"/>
          <dgm:bulletEnabled val="1"/>
        </dgm:presLayoutVars>
      </dgm:prSet>
      <dgm:spPr/>
      <dgm:t>
        <a:bodyPr/>
        <a:lstStyle/>
        <a:p>
          <a:endParaRPr lang="en-US"/>
        </a:p>
      </dgm:t>
    </dgm:pt>
    <dgm:pt modelId="{7C5088AC-5FA1-4A22-A660-4510D1EE15F7}" type="pres">
      <dgm:prSet presAssocID="{625DDB20-F12E-4EBE-A173-CEBD14945AA2}" presName="rect1ChTx" presStyleLbl="alignAcc1" presStyleIdx="2" presStyleCnt="3" custFlipHor="1" custScaleX="100000">
        <dgm:presLayoutVars>
          <dgm:bulletEnabled val="1"/>
        </dgm:presLayoutVars>
      </dgm:prSet>
      <dgm:spPr/>
      <dgm:t>
        <a:bodyPr/>
        <a:lstStyle/>
        <a:p>
          <a:endParaRPr lang="en-US"/>
        </a:p>
      </dgm:t>
    </dgm:pt>
    <dgm:pt modelId="{06AFACF4-58F8-4D1E-B393-4EF5192BB4E4}" type="pres">
      <dgm:prSet presAssocID="{3C23C373-F292-4B16-8705-BEAE9C68536D}" presName="rect2ParTx" presStyleLbl="alignAcc1" presStyleIdx="2" presStyleCnt="3">
        <dgm:presLayoutVars>
          <dgm:chMax val="1"/>
          <dgm:bulletEnabled val="1"/>
        </dgm:presLayoutVars>
      </dgm:prSet>
      <dgm:spPr/>
      <dgm:t>
        <a:bodyPr/>
        <a:lstStyle/>
        <a:p>
          <a:endParaRPr lang="en-US"/>
        </a:p>
      </dgm:t>
    </dgm:pt>
    <dgm:pt modelId="{64CE5E14-4DE2-4693-8D8E-8A971E59EDC7}" type="pres">
      <dgm:prSet presAssocID="{3C23C373-F292-4B16-8705-BEAE9C68536D}" presName="rect2ChTx" presStyleLbl="alignAcc1" presStyleIdx="2" presStyleCnt="3" custScaleX="100000">
        <dgm:presLayoutVars>
          <dgm:bulletEnabled val="1"/>
        </dgm:presLayoutVars>
      </dgm:prSet>
      <dgm:spPr/>
      <dgm:t>
        <a:bodyPr/>
        <a:lstStyle/>
        <a:p>
          <a:endParaRPr lang="en-US"/>
        </a:p>
      </dgm:t>
    </dgm:pt>
    <dgm:pt modelId="{99A74A46-5B14-4A4C-A892-1141D523E87E}" type="pres">
      <dgm:prSet presAssocID="{0EEB3BBC-00AD-4ED7-A204-A11B1F384478}" presName="rect3ParTx" presStyleLbl="alignAcc1" presStyleIdx="2" presStyleCnt="3">
        <dgm:presLayoutVars>
          <dgm:chMax val="1"/>
          <dgm:bulletEnabled val="1"/>
        </dgm:presLayoutVars>
      </dgm:prSet>
      <dgm:spPr/>
      <dgm:t>
        <a:bodyPr/>
        <a:lstStyle/>
        <a:p>
          <a:endParaRPr lang="en-US"/>
        </a:p>
      </dgm:t>
    </dgm:pt>
    <dgm:pt modelId="{418FC9B3-7E08-4FAC-BE9A-7E9C034754D3}" type="pres">
      <dgm:prSet presAssocID="{0EEB3BBC-00AD-4ED7-A204-A11B1F384478}" presName="rect3ChTx" presStyleLbl="alignAcc1" presStyleIdx="2" presStyleCnt="3">
        <dgm:presLayoutVars>
          <dgm:bulletEnabled val="1"/>
        </dgm:presLayoutVars>
      </dgm:prSet>
      <dgm:spPr/>
      <dgm:t>
        <a:bodyPr/>
        <a:lstStyle/>
        <a:p>
          <a:endParaRPr lang="en-US"/>
        </a:p>
      </dgm:t>
    </dgm:pt>
  </dgm:ptLst>
  <dgm:cxnLst>
    <dgm:cxn modelId="{32CB9F50-BD4C-4755-8182-18278BDF38B2}" type="presOf" srcId="{625DDB20-F12E-4EBE-A173-CEBD14945AA2}" destId="{EEA61FE6-0D19-424B-BA5C-3C6D858673F9}" srcOrd="1" destOrd="0" presId="urn:microsoft.com/office/officeart/2005/8/layout/target3"/>
    <dgm:cxn modelId="{C8CDCBA8-BA3E-476F-9BDD-BD61EB92045C}" type="presOf" srcId="{0EEB3BBC-00AD-4ED7-A204-A11B1F384478}" destId="{1DE7B1CC-BD88-4B84-B1A5-314CD73861FB}" srcOrd="0" destOrd="0" presId="urn:microsoft.com/office/officeart/2005/8/layout/target3"/>
    <dgm:cxn modelId="{748E1961-558B-49F6-B4C4-DC8449D2B49C}" srcId="{340F0AFC-89F6-4D7C-8320-BF671B65E97A}" destId="{625DDB20-F12E-4EBE-A173-CEBD14945AA2}" srcOrd="0" destOrd="0" parTransId="{DB099B5C-3721-4CA4-AF7C-1C3F438F274D}" sibTransId="{67448927-D576-496A-AE0B-CD871674F934}"/>
    <dgm:cxn modelId="{6822D7A6-ECFA-45AA-8241-521638701146}" srcId="{0EEB3BBC-00AD-4ED7-A204-A11B1F384478}" destId="{81C81F5C-969B-4AA3-97DE-86187B156861}" srcOrd="0" destOrd="0" parTransId="{337AEC27-B4C1-4D4E-A652-FEFAF19DFB8F}" sibTransId="{B1A352D0-77E0-44DF-9F40-5C3614C61E27}"/>
    <dgm:cxn modelId="{6017C38A-1CAF-4D39-8BD1-E412778B8E4D}" type="presOf" srcId="{340F0AFC-89F6-4D7C-8320-BF671B65E97A}" destId="{3D9F3C05-101F-4129-A4C2-4B364015CA0F}" srcOrd="0" destOrd="0" presId="urn:microsoft.com/office/officeart/2005/8/layout/target3"/>
    <dgm:cxn modelId="{67128780-F3A5-4553-8C98-89D6484857D1}" srcId="{625DDB20-F12E-4EBE-A173-CEBD14945AA2}" destId="{0020C5B0-B52D-4A23-A24D-7D295F247F20}" srcOrd="0" destOrd="0" parTransId="{C2D0B4D3-27B8-4158-B68F-4457DC3A7C3A}" sibTransId="{7054A91E-82F4-42AE-A7D0-23B420D85F1E}"/>
    <dgm:cxn modelId="{E2EACA1C-0A38-47A2-BAFD-269065029C14}" srcId="{3C23C373-F292-4B16-8705-BEAE9C68536D}" destId="{82642C64-D7C6-4EE9-AA84-F43A256E72A8}" srcOrd="0" destOrd="0" parTransId="{32D73E0E-9284-420E-BD29-E89FE9C94C7C}" sibTransId="{E2638B06-C9B4-44AF-8C4A-C990487EDC7C}"/>
    <dgm:cxn modelId="{57E992C4-1E0F-49A2-81CD-E132F8CABE82}" type="presOf" srcId="{82642C64-D7C6-4EE9-AA84-F43A256E72A8}" destId="{64CE5E14-4DE2-4693-8D8E-8A971E59EDC7}" srcOrd="0" destOrd="0" presId="urn:microsoft.com/office/officeart/2005/8/layout/target3"/>
    <dgm:cxn modelId="{E894241B-670C-415C-9BCD-101E4C03AA05}" srcId="{340F0AFC-89F6-4D7C-8320-BF671B65E97A}" destId="{0EEB3BBC-00AD-4ED7-A204-A11B1F384478}" srcOrd="2" destOrd="0" parTransId="{77BB11EF-31BE-46F3-AB3C-071CFFEF2E89}" sibTransId="{AEE707EF-1227-4271-982F-E446F5AF1E30}"/>
    <dgm:cxn modelId="{68560627-8EE3-4DCD-9D2A-47E88F965DA6}" type="presOf" srcId="{81C81F5C-969B-4AA3-97DE-86187B156861}" destId="{418FC9B3-7E08-4FAC-BE9A-7E9C034754D3}" srcOrd="0" destOrd="0" presId="urn:microsoft.com/office/officeart/2005/8/layout/target3"/>
    <dgm:cxn modelId="{D07D634D-9212-40F7-BD16-71874DFD2349}" type="presOf" srcId="{0020C5B0-B52D-4A23-A24D-7D295F247F20}" destId="{7C5088AC-5FA1-4A22-A660-4510D1EE15F7}" srcOrd="0" destOrd="0" presId="urn:microsoft.com/office/officeart/2005/8/layout/target3"/>
    <dgm:cxn modelId="{DFF3B582-6413-4D04-B65C-8E69B6482CF6}" type="presOf" srcId="{3C23C373-F292-4B16-8705-BEAE9C68536D}" destId="{06AFACF4-58F8-4D1E-B393-4EF5192BB4E4}" srcOrd="1" destOrd="0" presId="urn:microsoft.com/office/officeart/2005/8/layout/target3"/>
    <dgm:cxn modelId="{A028BB0B-9C78-4DC9-9868-3DCF66958A4D}" type="presOf" srcId="{3C23C373-F292-4B16-8705-BEAE9C68536D}" destId="{8C390D78-9F83-431F-957A-44929D2CAF97}" srcOrd="0" destOrd="0" presId="urn:microsoft.com/office/officeart/2005/8/layout/target3"/>
    <dgm:cxn modelId="{44D36E7E-896E-43B2-AD29-95509FC850EC}" type="presOf" srcId="{625DDB20-F12E-4EBE-A173-CEBD14945AA2}" destId="{50022989-B666-4920-B1F2-3B31D21C842D}" srcOrd="0" destOrd="0" presId="urn:microsoft.com/office/officeart/2005/8/layout/target3"/>
    <dgm:cxn modelId="{8471AAC1-58A9-403A-8449-816EBA7029CD}" srcId="{340F0AFC-89F6-4D7C-8320-BF671B65E97A}" destId="{3C23C373-F292-4B16-8705-BEAE9C68536D}" srcOrd="1" destOrd="0" parTransId="{C2770428-C863-4306-A26A-F6EEB2B606F9}" sibTransId="{2DF43C24-204E-447D-BE99-C66B8C1CD82F}"/>
    <dgm:cxn modelId="{68A1E4D6-9BB5-47FA-AB4B-02EEBA6E9F42}" type="presOf" srcId="{0EEB3BBC-00AD-4ED7-A204-A11B1F384478}" destId="{99A74A46-5B14-4A4C-A892-1141D523E87E}" srcOrd="1" destOrd="0" presId="urn:microsoft.com/office/officeart/2005/8/layout/target3"/>
    <dgm:cxn modelId="{2618658F-840C-4BE2-95F0-AFCBC373EDBD}" type="presParOf" srcId="{3D9F3C05-101F-4129-A4C2-4B364015CA0F}" destId="{95476872-D86C-4B66-87DE-8228C64D30D2}" srcOrd="0" destOrd="0" presId="urn:microsoft.com/office/officeart/2005/8/layout/target3"/>
    <dgm:cxn modelId="{066D19F6-74E1-4876-A020-BA8CE52D00EF}" type="presParOf" srcId="{3D9F3C05-101F-4129-A4C2-4B364015CA0F}" destId="{87CEFA47-FA4F-4F79-B177-69B8098831A2}" srcOrd="1" destOrd="0" presId="urn:microsoft.com/office/officeart/2005/8/layout/target3"/>
    <dgm:cxn modelId="{FD0C2A9C-93D2-4836-8731-53CF13A58996}" type="presParOf" srcId="{3D9F3C05-101F-4129-A4C2-4B364015CA0F}" destId="{50022989-B666-4920-B1F2-3B31D21C842D}" srcOrd="2" destOrd="0" presId="urn:microsoft.com/office/officeart/2005/8/layout/target3"/>
    <dgm:cxn modelId="{B52A10C8-7EB1-44C8-9DC8-854EC4991490}" type="presParOf" srcId="{3D9F3C05-101F-4129-A4C2-4B364015CA0F}" destId="{C8E8C55E-7688-436D-933E-643ED51B5B62}" srcOrd="3" destOrd="0" presId="urn:microsoft.com/office/officeart/2005/8/layout/target3"/>
    <dgm:cxn modelId="{E42F8807-C0BD-43EB-B339-1D1ADAB038A4}" type="presParOf" srcId="{3D9F3C05-101F-4129-A4C2-4B364015CA0F}" destId="{7F8610ED-25D5-44F3-AE4D-D17D92E18E1A}" srcOrd="4" destOrd="0" presId="urn:microsoft.com/office/officeart/2005/8/layout/target3"/>
    <dgm:cxn modelId="{D683B8A9-AC8C-4786-B030-E038D01B8A8A}" type="presParOf" srcId="{3D9F3C05-101F-4129-A4C2-4B364015CA0F}" destId="{8C390D78-9F83-431F-957A-44929D2CAF97}" srcOrd="5" destOrd="0" presId="urn:microsoft.com/office/officeart/2005/8/layout/target3"/>
    <dgm:cxn modelId="{B3C91582-CBCC-4CB4-8129-5C7E75A37BB7}" type="presParOf" srcId="{3D9F3C05-101F-4129-A4C2-4B364015CA0F}" destId="{C878DD33-75F4-46B9-8D15-B58F654B3CDB}" srcOrd="6" destOrd="0" presId="urn:microsoft.com/office/officeart/2005/8/layout/target3"/>
    <dgm:cxn modelId="{812AC9A0-6394-4E4B-92C1-EBA31EF55398}" type="presParOf" srcId="{3D9F3C05-101F-4129-A4C2-4B364015CA0F}" destId="{A5396753-42AE-4EAD-908A-FCE0E2451C79}" srcOrd="7" destOrd="0" presId="urn:microsoft.com/office/officeart/2005/8/layout/target3"/>
    <dgm:cxn modelId="{BBBE39F2-60C7-43C6-A743-319498825B3B}" type="presParOf" srcId="{3D9F3C05-101F-4129-A4C2-4B364015CA0F}" destId="{1DE7B1CC-BD88-4B84-B1A5-314CD73861FB}" srcOrd="8" destOrd="0" presId="urn:microsoft.com/office/officeart/2005/8/layout/target3"/>
    <dgm:cxn modelId="{CDA6B4E7-141D-4F55-A51F-98788E3AE883}" type="presParOf" srcId="{3D9F3C05-101F-4129-A4C2-4B364015CA0F}" destId="{EEA61FE6-0D19-424B-BA5C-3C6D858673F9}" srcOrd="9" destOrd="0" presId="urn:microsoft.com/office/officeart/2005/8/layout/target3"/>
    <dgm:cxn modelId="{24302ABC-FB39-4ED0-A68F-24E37DF0A553}" type="presParOf" srcId="{3D9F3C05-101F-4129-A4C2-4B364015CA0F}" destId="{7C5088AC-5FA1-4A22-A660-4510D1EE15F7}" srcOrd="10" destOrd="0" presId="urn:microsoft.com/office/officeart/2005/8/layout/target3"/>
    <dgm:cxn modelId="{483416B9-40AC-4596-90ED-D305E34478D3}" type="presParOf" srcId="{3D9F3C05-101F-4129-A4C2-4B364015CA0F}" destId="{06AFACF4-58F8-4D1E-B393-4EF5192BB4E4}" srcOrd="11" destOrd="0" presId="urn:microsoft.com/office/officeart/2005/8/layout/target3"/>
    <dgm:cxn modelId="{6032A2A8-4630-415A-9E0E-5696A423D16F}" type="presParOf" srcId="{3D9F3C05-101F-4129-A4C2-4B364015CA0F}" destId="{64CE5E14-4DE2-4693-8D8E-8A971E59EDC7}" srcOrd="12" destOrd="0" presId="urn:microsoft.com/office/officeart/2005/8/layout/target3"/>
    <dgm:cxn modelId="{36615202-BDD3-4DEA-98ED-9C1C1F7F01F6}" type="presParOf" srcId="{3D9F3C05-101F-4129-A4C2-4B364015CA0F}" destId="{99A74A46-5B14-4A4C-A892-1141D523E87E}" srcOrd="13" destOrd="0" presId="urn:microsoft.com/office/officeart/2005/8/layout/target3"/>
    <dgm:cxn modelId="{9A3FD4D7-BAAA-4509-91E8-AA4DF36E37D8}" type="presParOf" srcId="{3D9F3C05-101F-4129-A4C2-4B364015CA0F}" destId="{418FC9B3-7E08-4FAC-BE9A-7E9C034754D3}"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40F0AFC-89F6-4D7C-8320-BF671B65E97A}"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625DDB20-F12E-4EBE-A173-CEBD14945AA2}">
      <dgm:prSet phldrT="[Text]" custT="1"/>
      <dgm:spPr/>
      <dgm:t>
        <a:bodyPr/>
        <a:lstStyle/>
        <a:p>
          <a:pPr algn="l">
            <a:lnSpc>
              <a:spcPct val="100000"/>
            </a:lnSpc>
          </a:pPr>
          <a:endParaRPr lang="en-US" sz="2000" b="1" dirty="0" smtClean="0"/>
        </a:p>
      </dgm:t>
    </dgm:pt>
    <dgm:pt modelId="{DB099B5C-3721-4CA4-AF7C-1C3F438F274D}" type="parTrans" cxnId="{748E1961-558B-49F6-B4C4-DC8449D2B49C}">
      <dgm:prSet/>
      <dgm:spPr/>
      <dgm:t>
        <a:bodyPr/>
        <a:lstStyle/>
        <a:p>
          <a:endParaRPr lang="en-US"/>
        </a:p>
      </dgm:t>
    </dgm:pt>
    <dgm:pt modelId="{67448927-D576-496A-AE0B-CD871674F934}" type="sibTrans" cxnId="{748E1961-558B-49F6-B4C4-DC8449D2B49C}">
      <dgm:prSet/>
      <dgm:spPr/>
      <dgm:t>
        <a:bodyPr/>
        <a:lstStyle/>
        <a:p>
          <a:endParaRPr lang="en-US"/>
        </a:p>
      </dgm:t>
    </dgm:pt>
    <dgm:pt modelId="{3B57F268-C8B2-46D3-9046-C9281B188BAD}">
      <dgm:prSet phldrT="[Text]" custT="1"/>
      <dgm:spPr/>
      <dgm:t>
        <a:bodyPr/>
        <a:lstStyle/>
        <a:p>
          <a:pPr algn="just"/>
          <a:r>
            <a:rPr lang="en-US" sz="1400" b="1" dirty="0" smtClean="0"/>
            <a:t>- </a:t>
          </a:r>
          <a:r>
            <a:rPr lang="en-US" sz="1400" b="1" dirty="0" err="1" smtClean="0"/>
            <a:t>Cheltuieli</a:t>
          </a:r>
          <a:r>
            <a:rPr lang="en-US" sz="1400" b="1" dirty="0" smtClean="0"/>
            <a:t> </a:t>
          </a:r>
          <a:r>
            <a:rPr lang="en-US" sz="1400" b="1" dirty="0" err="1" smtClean="0"/>
            <a:t>pentru</a:t>
          </a:r>
          <a:r>
            <a:rPr lang="en-US" sz="1400" b="1" dirty="0" smtClean="0"/>
            <a:t> </a:t>
          </a:r>
          <a:r>
            <a:rPr lang="en-US" sz="1400" b="1" dirty="0" err="1" smtClean="0"/>
            <a:t>achiziţia</a:t>
          </a:r>
          <a:r>
            <a:rPr lang="en-US" sz="1400" b="1" dirty="0" smtClean="0"/>
            <a:t> de active fixe </a:t>
          </a:r>
          <a:r>
            <a:rPr lang="en-US" sz="1400" b="1" dirty="0" err="1" smtClean="0"/>
            <a:t>necorporale</a:t>
          </a:r>
          <a:r>
            <a:rPr lang="en-US" sz="1400" b="1" dirty="0" smtClean="0"/>
            <a:t>: </a:t>
          </a:r>
          <a:r>
            <a:rPr lang="en-US" sz="1400" b="1" dirty="0" err="1" smtClean="0"/>
            <a:t>cunoștințe</a:t>
          </a:r>
          <a:r>
            <a:rPr lang="en-US" sz="1400" b="1" dirty="0" smtClean="0"/>
            <a:t> </a:t>
          </a:r>
          <a:r>
            <a:rPr lang="en-US" sz="1400" b="1" dirty="0" err="1" smtClean="0"/>
            <a:t>tehnice</a:t>
          </a:r>
          <a:r>
            <a:rPr lang="en-US" sz="1400" b="1" dirty="0" smtClean="0"/>
            <a:t>, </a:t>
          </a:r>
          <a:r>
            <a:rPr lang="en-US" sz="1400" b="1" dirty="0" err="1" smtClean="0"/>
            <a:t>brevete</a:t>
          </a:r>
          <a:r>
            <a:rPr lang="en-US" sz="1400" b="1" dirty="0" smtClean="0"/>
            <a:t> </a:t>
          </a:r>
          <a:r>
            <a:rPr lang="en-US" sz="1400" b="1" dirty="0" err="1" smtClean="0"/>
            <a:t>cumpărate</a:t>
          </a:r>
          <a:r>
            <a:rPr lang="en-US" sz="1400" b="1" dirty="0" smtClean="0"/>
            <a:t> </a:t>
          </a:r>
          <a:r>
            <a:rPr lang="en-US" sz="1400" b="1" dirty="0" err="1" smtClean="0"/>
            <a:t>sau</a:t>
          </a:r>
          <a:r>
            <a:rPr lang="en-US" sz="1400" b="1" dirty="0" smtClean="0"/>
            <a:t> </a:t>
          </a:r>
          <a:r>
            <a:rPr lang="en-US" sz="1400" b="1" dirty="0" err="1" smtClean="0"/>
            <a:t>obținute</a:t>
          </a:r>
          <a:r>
            <a:rPr lang="en-US" sz="1400" b="1" dirty="0" smtClean="0"/>
            <a:t> cu </a:t>
          </a:r>
          <a:r>
            <a:rPr lang="en-US" sz="1400" b="1" dirty="0" err="1" smtClean="0"/>
            <a:t>licență</a:t>
          </a:r>
          <a:r>
            <a:rPr lang="en-US" sz="1400" b="1" dirty="0" smtClean="0"/>
            <a:t> din </a:t>
          </a:r>
          <a:r>
            <a:rPr lang="en-US" sz="1400" b="1" dirty="0" err="1" smtClean="0"/>
            <a:t>surse</a:t>
          </a:r>
          <a:r>
            <a:rPr lang="en-US" sz="1400" b="1" dirty="0" smtClean="0"/>
            <a:t> </a:t>
          </a:r>
          <a:r>
            <a:rPr lang="en-US" sz="1400" b="1" dirty="0" err="1" smtClean="0"/>
            <a:t>externe</a:t>
          </a:r>
          <a:endParaRPr lang="en-US" sz="1400" b="1" dirty="0">
            <a:solidFill>
              <a:schemeClr val="accent3">
                <a:lumMod val="75000"/>
              </a:schemeClr>
            </a:solidFill>
          </a:endParaRPr>
        </a:p>
      </dgm:t>
    </dgm:pt>
    <dgm:pt modelId="{AA173776-0F68-4AE3-AF49-D67C5AE4AD66}" type="parTrans" cxnId="{1D97E436-29A1-4236-9254-87BD6582AC14}">
      <dgm:prSet/>
      <dgm:spPr/>
      <dgm:t>
        <a:bodyPr/>
        <a:lstStyle/>
        <a:p>
          <a:endParaRPr lang="en-US"/>
        </a:p>
      </dgm:t>
    </dgm:pt>
    <dgm:pt modelId="{4592984E-6F1C-49EC-AF99-516977853C86}" type="sibTrans" cxnId="{1D97E436-29A1-4236-9254-87BD6582AC14}">
      <dgm:prSet/>
      <dgm:spPr/>
      <dgm:t>
        <a:bodyPr/>
        <a:lstStyle/>
        <a:p>
          <a:endParaRPr lang="en-US"/>
        </a:p>
      </dgm:t>
    </dgm:pt>
    <dgm:pt modelId="{36199A6D-1501-4075-81AA-B29C8A2C8D91}">
      <dgm:prSet custT="1"/>
      <dgm:spPr/>
      <dgm:t>
        <a:bodyPr/>
        <a:lstStyle/>
        <a:p>
          <a:pPr algn="ctr"/>
          <a:endParaRPr lang="it-IT" sz="1400" b="1" dirty="0" smtClean="0"/>
        </a:p>
        <a:p>
          <a:pPr algn="ctr"/>
          <a:endParaRPr lang="it-IT" sz="1400" b="1" dirty="0" smtClean="0"/>
        </a:p>
        <a:p>
          <a:pPr algn="just"/>
          <a:r>
            <a:rPr lang="it-IT" sz="1400" b="1" dirty="0" smtClean="0"/>
            <a:t>- Cheltuieli cu personalul (cheltuieli salariale și de deplasare)</a:t>
          </a:r>
        </a:p>
        <a:p>
          <a:pPr algn="just"/>
          <a:r>
            <a:rPr lang="en-US" sz="1400" b="1" dirty="0" smtClean="0"/>
            <a:t>- </a:t>
          </a:r>
          <a:r>
            <a:rPr lang="en-US" sz="1400" b="1" dirty="0" err="1" smtClean="0"/>
            <a:t>Cheltuielile</a:t>
          </a:r>
          <a:r>
            <a:rPr lang="en-US" sz="1400" b="1" dirty="0" smtClean="0"/>
            <a:t> de personal </a:t>
          </a:r>
          <a:r>
            <a:rPr lang="en-US" sz="1400" b="1" dirty="0" err="1" smtClean="0"/>
            <a:t>aferente</a:t>
          </a:r>
          <a:r>
            <a:rPr lang="en-US" sz="1400" b="1" dirty="0" smtClean="0"/>
            <a:t> </a:t>
          </a:r>
          <a:r>
            <a:rPr lang="en-US" sz="1400" b="1" dirty="0" err="1" smtClean="0"/>
            <a:t>detașării</a:t>
          </a:r>
          <a:r>
            <a:rPr lang="en-US" sz="1400" b="1" dirty="0" smtClean="0"/>
            <a:t> </a:t>
          </a:r>
          <a:r>
            <a:rPr lang="en-US" sz="1400" b="1" dirty="0" err="1" smtClean="0"/>
            <a:t>și</a:t>
          </a:r>
          <a:r>
            <a:rPr lang="en-US" sz="1400" b="1" dirty="0" smtClean="0"/>
            <a:t> </a:t>
          </a:r>
          <a:r>
            <a:rPr lang="en-US" sz="1400" b="1" dirty="0" err="1" smtClean="0"/>
            <a:t>încadrării</a:t>
          </a:r>
          <a:r>
            <a:rPr lang="en-US" sz="1400" b="1" dirty="0" smtClean="0"/>
            <a:t> </a:t>
          </a:r>
          <a:r>
            <a:rPr lang="en-US" sz="1400" b="1" dirty="0" err="1" smtClean="0"/>
            <a:t>în</a:t>
          </a:r>
          <a:r>
            <a:rPr lang="en-US" sz="1400" b="1" dirty="0" smtClean="0"/>
            <a:t> </a:t>
          </a:r>
          <a:r>
            <a:rPr lang="en-US" sz="1400" b="1" dirty="0" err="1" smtClean="0"/>
            <a:t>muncă</a:t>
          </a:r>
          <a:r>
            <a:rPr lang="en-US" sz="1400" b="1" dirty="0" smtClean="0"/>
            <a:t> a </a:t>
          </a:r>
          <a:r>
            <a:rPr lang="en-US" sz="1400" b="1" dirty="0" err="1" smtClean="0"/>
            <a:t>personalului</a:t>
          </a:r>
          <a:r>
            <a:rPr lang="en-US" sz="1400" b="1" dirty="0" smtClean="0"/>
            <a:t> cu </a:t>
          </a:r>
          <a:r>
            <a:rPr lang="en-US" sz="1400" b="1" dirty="0" err="1" smtClean="0"/>
            <a:t>înaltă</a:t>
          </a:r>
          <a:r>
            <a:rPr lang="en-US" sz="1400" b="1" dirty="0" smtClean="0"/>
            <a:t> </a:t>
          </a:r>
          <a:r>
            <a:rPr lang="en-US" sz="1400" b="1" dirty="0" err="1" smtClean="0"/>
            <a:t>calificare</a:t>
          </a:r>
          <a:r>
            <a:rPr lang="en-US" sz="1400" b="1" dirty="0" smtClean="0"/>
            <a:t>, care </a:t>
          </a:r>
          <a:r>
            <a:rPr lang="en-US" sz="1400" b="1" dirty="0" err="1" smtClean="0"/>
            <a:t>efectuează</a:t>
          </a:r>
          <a:r>
            <a:rPr lang="en-US" sz="1400" b="1" dirty="0" smtClean="0"/>
            <a:t> </a:t>
          </a:r>
          <a:r>
            <a:rPr lang="en-US" sz="1400" b="1" dirty="0" err="1" smtClean="0"/>
            <a:t>activități</a:t>
          </a:r>
          <a:r>
            <a:rPr lang="en-US" sz="1400" b="1" dirty="0" smtClean="0"/>
            <a:t> de CDI, </a:t>
          </a:r>
          <a:r>
            <a:rPr lang="en-US" sz="1400" b="1" dirty="0" err="1" smtClean="0"/>
            <a:t>într</a:t>
          </a:r>
          <a:r>
            <a:rPr lang="en-US" sz="1400" b="1" dirty="0" smtClean="0"/>
            <a:t>-o </a:t>
          </a:r>
          <a:r>
            <a:rPr lang="en-US" sz="1400" b="1" dirty="0" err="1" smtClean="0"/>
            <a:t>funcție</a:t>
          </a:r>
          <a:r>
            <a:rPr lang="en-US" sz="1400" b="1" dirty="0" smtClean="0"/>
            <a:t> </a:t>
          </a:r>
          <a:r>
            <a:rPr lang="en-US" sz="1400" b="1" dirty="0" err="1" smtClean="0"/>
            <a:t>nou</a:t>
          </a:r>
          <a:r>
            <a:rPr lang="en-US" sz="1400" b="1" dirty="0" smtClean="0"/>
            <a:t> </a:t>
          </a:r>
          <a:r>
            <a:rPr lang="en-US" sz="1400" b="1" dirty="0" err="1" smtClean="0"/>
            <a:t>creată</a:t>
          </a:r>
          <a:r>
            <a:rPr lang="en-US" sz="1400" b="1" dirty="0" smtClean="0"/>
            <a:t> </a:t>
          </a:r>
          <a:r>
            <a:rPr lang="en-US" sz="1400" b="1" dirty="0" err="1" smtClean="0"/>
            <a:t>în</a:t>
          </a:r>
          <a:r>
            <a:rPr lang="en-US" sz="1400" b="1" dirty="0" smtClean="0"/>
            <a:t> </a:t>
          </a:r>
          <a:r>
            <a:rPr lang="en-US" sz="1400" b="1" dirty="0" err="1" smtClean="0"/>
            <a:t>cadrul</a:t>
          </a:r>
          <a:r>
            <a:rPr lang="en-US" sz="1400" b="1" dirty="0" smtClean="0"/>
            <a:t> </a:t>
          </a:r>
          <a:r>
            <a:rPr lang="en-US" sz="1400" b="1" dirty="0" err="1" smtClean="0"/>
            <a:t>întreprinderii</a:t>
          </a:r>
          <a:r>
            <a:rPr lang="en-US" sz="1400" b="1" dirty="0" smtClean="0"/>
            <a:t> </a:t>
          </a:r>
          <a:r>
            <a:rPr lang="en-US" sz="1400" b="1" dirty="0" err="1" smtClean="0"/>
            <a:t>cuprind</a:t>
          </a:r>
          <a:r>
            <a:rPr lang="en-US" sz="1400" b="1" dirty="0" smtClean="0"/>
            <a:t> </a:t>
          </a:r>
          <a:r>
            <a:rPr lang="en-US" sz="1400" b="1" dirty="0" err="1" smtClean="0"/>
            <a:t>și</a:t>
          </a:r>
          <a:r>
            <a:rPr lang="en-US" sz="1400" b="1" dirty="0" smtClean="0"/>
            <a:t> </a:t>
          </a:r>
          <a:r>
            <a:rPr lang="en-US" sz="1400" b="1" dirty="0" err="1" smtClean="0"/>
            <a:t>indemnizaţia</a:t>
          </a:r>
          <a:r>
            <a:rPr lang="en-US" sz="1400" b="1" dirty="0" smtClean="0"/>
            <a:t> de </a:t>
          </a:r>
          <a:r>
            <a:rPr lang="en-US" sz="1400" b="1" dirty="0" err="1" smtClean="0"/>
            <a:t>deplasare</a:t>
          </a:r>
          <a:r>
            <a:rPr lang="en-US" sz="1400" b="1" dirty="0" smtClean="0"/>
            <a:t> </a:t>
          </a:r>
          <a:r>
            <a:rPr lang="en-US" sz="1400" b="1" dirty="0" err="1" smtClean="0"/>
            <a:t>pentru</a:t>
          </a:r>
          <a:r>
            <a:rPr lang="en-US" sz="1400" b="1" dirty="0" smtClean="0"/>
            <a:t> </a:t>
          </a:r>
          <a:r>
            <a:rPr lang="en-US" sz="1400" b="1" dirty="0" err="1" smtClean="0"/>
            <a:t>personalul</a:t>
          </a:r>
          <a:r>
            <a:rPr lang="en-US" sz="1400" b="1" dirty="0" smtClean="0"/>
            <a:t> </a:t>
          </a:r>
          <a:r>
            <a:rPr lang="en-US" sz="1400" b="1" dirty="0" err="1" smtClean="0"/>
            <a:t>detaşat</a:t>
          </a:r>
          <a:endParaRPr lang="en-US" sz="1400" b="1" dirty="0" smtClean="0"/>
        </a:p>
      </dgm:t>
    </dgm:pt>
    <dgm:pt modelId="{508CF5F5-2B80-4CDC-82B1-1D9C1C31A228}" type="parTrans" cxnId="{A358CE4E-4130-4A96-8F89-B03E9FDEFEED}">
      <dgm:prSet/>
      <dgm:spPr/>
      <dgm:t>
        <a:bodyPr/>
        <a:lstStyle/>
        <a:p>
          <a:endParaRPr lang="en-US"/>
        </a:p>
      </dgm:t>
    </dgm:pt>
    <dgm:pt modelId="{BE96D7C2-9393-4398-B7F5-408C4F480081}" type="sibTrans" cxnId="{A358CE4E-4130-4A96-8F89-B03E9FDEFEED}">
      <dgm:prSet/>
      <dgm:spPr/>
      <dgm:t>
        <a:bodyPr/>
        <a:lstStyle/>
        <a:p>
          <a:endParaRPr lang="en-US"/>
        </a:p>
      </dgm:t>
    </dgm:pt>
    <dgm:pt modelId="{8E87F21F-3762-4A8B-897D-C8873E6CB97F}">
      <dgm:prSet custT="1"/>
      <dgm:spPr/>
      <dgm:t>
        <a:bodyPr/>
        <a:lstStyle/>
        <a:p>
          <a:pPr algn="just"/>
          <a:r>
            <a:rPr lang="en-US" sz="1400" b="1" dirty="0" smtClean="0">
              <a:solidFill>
                <a:schemeClr val="tx1"/>
              </a:solidFill>
            </a:rPr>
            <a:t>- </a:t>
          </a:r>
          <a:r>
            <a:rPr lang="en-US" sz="1400" b="1" dirty="0" err="1" smtClean="0">
              <a:solidFill>
                <a:schemeClr val="tx1"/>
              </a:solidFill>
            </a:rPr>
            <a:t>Cheltuielile</a:t>
          </a:r>
          <a:r>
            <a:rPr lang="en-US" sz="1400" b="1" dirty="0" smtClean="0">
              <a:solidFill>
                <a:schemeClr val="tx1"/>
              </a:solidFill>
            </a:rPr>
            <a:t> </a:t>
          </a:r>
          <a:r>
            <a:rPr lang="en-US" sz="1400" b="1" dirty="0" err="1" smtClean="0">
              <a:solidFill>
                <a:schemeClr val="tx1"/>
              </a:solidFill>
            </a:rPr>
            <a:t>aferente</a:t>
          </a:r>
          <a:r>
            <a:rPr lang="en-US" sz="1400" b="1" dirty="0" smtClean="0">
              <a:solidFill>
                <a:schemeClr val="tx1"/>
              </a:solidFill>
            </a:rPr>
            <a:t> </a:t>
          </a:r>
          <a:r>
            <a:rPr lang="en-US" sz="1400" b="1" dirty="0" err="1" smtClean="0">
              <a:solidFill>
                <a:schemeClr val="tx1"/>
              </a:solidFill>
            </a:rPr>
            <a:t>serviciilor</a:t>
          </a:r>
          <a:r>
            <a:rPr lang="en-US" sz="1400" b="1" dirty="0" smtClean="0">
              <a:solidFill>
                <a:schemeClr val="tx1"/>
              </a:solidFill>
            </a:rPr>
            <a:t> de </a:t>
          </a:r>
          <a:r>
            <a:rPr lang="en-US" sz="1400" b="1" dirty="0" err="1" smtClean="0">
              <a:solidFill>
                <a:schemeClr val="tx1"/>
              </a:solidFill>
            </a:rPr>
            <a:t>cercetare</a:t>
          </a:r>
          <a:r>
            <a:rPr lang="en-US" sz="1400" b="1" dirty="0" smtClean="0">
              <a:solidFill>
                <a:schemeClr val="tx1"/>
              </a:solidFill>
            </a:rPr>
            <a:t>, </a:t>
          </a:r>
          <a:r>
            <a:rPr lang="en-US" sz="1400" b="1" dirty="0" err="1" smtClean="0">
              <a:solidFill>
                <a:schemeClr val="tx1"/>
              </a:solidFill>
            </a:rPr>
            <a:t>precum</a:t>
          </a:r>
          <a:r>
            <a:rPr lang="en-US" sz="1400" b="1" dirty="0" smtClean="0">
              <a:solidFill>
                <a:schemeClr val="tx1"/>
              </a:solidFill>
            </a:rPr>
            <a:t> </a:t>
          </a:r>
          <a:r>
            <a:rPr lang="en-US" sz="1400" b="1" dirty="0" err="1" smtClean="0">
              <a:solidFill>
                <a:schemeClr val="tx1"/>
              </a:solidFill>
            </a:rPr>
            <a:t>și</a:t>
          </a:r>
          <a:r>
            <a:rPr lang="en-US" sz="1400" b="1" dirty="0" smtClean="0">
              <a:solidFill>
                <a:schemeClr val="tx1"/>
              </a:solidFill>
            </a:rPr>
            <a:t> </a:t>
          </a:r>
          <a:r>
            <a:rPr lang="en-US" sz="1400" b="1" dirty="0" err="1" smtClean="0">
              <a:solidFill>
                <a:schemeClr val="tx1"/>
              </a:solidFill>
            </a:rPr>
            <a:t>serviciilor</a:t>
          </a:r>
          <a:r>
            <a:rPr lang="en-US" sz="1400" b="1" dirty="0" smtClean="0">
              <a:solidFill>
                <a:schemeClr val="tx1"/>
              </a:solidFill>
            </a:rPr>
            <a:t> de </a:t>
          </a:r>
          <a:r>
            <a:rPr lang="en-US" sz="1400" b="1" dirty="0" err="1" smtClean="0">
              <a:solidFill>
                <a:schemeClr val="tx1"/>
              </a:solidFill>
            </a:rPr>
            <a:t>consultanță</a:t>
          </a:r>
          <a:r>
            <a:rPr lang="en-US" sz="1400" b="1" dirty="0" smtClean="0">
              <a:solidFill>
                <a:schemeClr val="tx1"/>
              </a:solidFill>
            </a:rPr>
            <a:t> </a:t>
          </a:r>
          <a:r>
            <a:rPr lang="en-US" sz="1400" b="1" dirty="0" err="1" smtClean="0">
              <a:solidFill>
                <a:schemeClr val="tx1"/>
              </a:solidFill>
            </a:rPr>
            <a:t>și</a:t>
          </a:r>
          <a:r>
            <a:rPr lang="en-US" sz="1400" b="1" dirty="0" smtClean="0">
              <a:solidFill>
                <a:schemeClr val="tx1"/>
              </a:solidFill>
            </a:rPr>
            <a:t> </a:t>
          </a:r>
          <a:r>
            <a:rPr lang="en-US" sz="1400" b="1" dirty="0" err="1" smtClean="0">
              <a:solidFill>
                <a:schemeClr val="tx1"/>
              </a:solidFill>
            </a:rPr>
            <a:t>serviciilor</a:t>
          </a:r>
          <a:r>
            <a:rPr lang="en-US" sz="1400" b="1" dirty="0" smtClean="0">
              <a:solidFill>
                <a:schemeClr val="tx1"/>
              </a:solidFill>
            </a:rPr>
            <a:t> </a:t>
          </a:r>
          <a:r>
            <a:rPr lang="en-US" sz="1400" b="1" dirty="0" err="1" smtClean="0">
              <a:solidFill>
                <a:schemeClr val="tx1"/>
              </a:solidFill>
            </a:rPr>
            <a:t>echivalente</a:t>
          </a:r>
          <a:endParaRPr lang="en-US" sz="1400" b="1" dirty="0">
            <a:solidFill>
              <a:schemeClr val="tx1"/>
            </a:solidFill>
          </a:endParaRPr>
        </a:p>
      </dgm:t>
    </dgm:pt>
    <dgm:pt modelId="{C0B79805-F74F-4CDD-8E3E-33CBF016F3B7}" type="parTrans" cxnId="{F7B5C978-01EF-430C-94CE-454278B9E196}">
      <dgm:prSet/>
      <dgm:spPr/>
      <dgm:t>
        <a:bodyPr/>
        <a:lstStyle/>
        <a:p>
          <a:endParaRPr lang="en-US"/>
        </a:p>
      </dgm:t>
    </dgm:pt>
    <dgm:pt modelId="{4C3C3E0D-7B83-4F94-81B1-867600B45B10}" type="sibTrans" cxnId="{F7B5C978-01EF-430C-94CE-454278B9E196}">
      <dgm:prSet/>
      <dgm:spPr/>
      <dgm:t>
        <a:bodyPr/>
        <a:lstStyle/>
        <a:p>
          <a:endParaRPr lang="en-US"/>
        </a:p>
      </dgm:t>
    </dgm:pt>
    <dgm:pt modelId="{329F619C-5B6C-4292-82C1-9928F0A88994}">
      <dgm:prSet custT="1"/>
      <dgm:spPr/>
      <dgm:t>
        <a:bodyPr/>
        <a:lstStyle/>
        <a:p>
          <a:pPr algn="just"/>
          <a:r>
            <a:rPr lang="en-US" sz="1400" b="1" dirty="0" smtClean="0"/>
            <a:t>- </a:t>
          </a:r>
          <a:r>
            <a:rPr lang="en-US" sz="1400" b="1" dirty="0" err="1" smtClean="0"/>
            <a:t>Alte</a:t>
          </a:r>
          <a:r>
            <a:rPr lang="en-US" sz="1400" b="1" dirty="0" smtClean="0"/>
            <a:t> </a:t>
          </a:r>
          <a:r>
            <a:rPr lang="en-US" sz="1400" b="1" dirty="0" err="1" smtClean="0"/>
            <a:t>cheltuieli</a:t>
          </a:r>
          <a:r>
            <a:rPr lang="en-US" sz="1400" b="1" dirty="0" smtClean="0"/>
            <a:t> de </a:t>
          </a:r>
          <a:r>
            <a:rPr lang="en-US" sz="1400" b="1" dirty="0" err="1" smtClean="0"/>
            <a:t>exploatare</a:t>
          </a:r>
          <a:r>
            <a:rPr lang="en-US" sz="1400" b="1" dirty="0" smtClean="0"/>
            <a:t> </a:t>
          </a:r>
          <a:r>
            <a:rPr lang="en-US" sz="1400" b="1" dirty="0" err="1" smtClean="0"/>
            <a:t>suportate</a:t>
          </a:r>
          <a:r>
            <a:rPr lang="en-US" sz="1400" b="1" dirty="0" smtClean="0"/>
            <a:t> direct ca </a:t>
          </a:r>
          <a:r>
            <a:rPr lang="en-US" sz="1400" b="1" dirty="0" err="1" smtClean="0"/>
            <a:t>urmare</a:t>
          </a:r>
          <a:r>
            <a:rPr lang="en-US" sz="1400" b="1" dirty="0" smtClean="0"/>
            <a:t> a </a:t>
          </a:r>
          <a:r>
            <a:rPr lang="en-US" sz="1400" b="1" dirty="0" err="1" smtClean="0"/>
            <a:t>contractului</a:t>
          </a:r>
          <a:r>
            <a:rPr lang="en-US" sz="1400" b="1" dirty="0" smtClean="0"/>
            <a:t> cu </a:t>
          </a:r>
          <a:r>
            <a:rPr lang="en-US" sz="1400" b="1" dirty="0" err="1" smtClean="0"/>
            <a:t>întreprinderea</a:t>
          </a:r>
          <a:r>
            <a:rPr lang="en-US" sz="1400" b="1" dirty="0" smtClean="0"/>
            <a:t>, </a:t>
          </a:r>
          <a:r>
            <a:rPr lang="en-US" sz="1400" b="1" dirty="0" err="1" smtClean="0"/>
            <a:t>inclusiv</a:t>
          </a:r>
          <a:r>
            <a:rPr lang="en-US" sz="1400" b="1" dirty="0" smtClean="0"/>
            <a:t> </a:t>
          </a:r>
          <a:r>
            <a:rPr lang="en-US" sz="1400" b="1" dirty="0" err="1" smtClean="0"/>
            <a:t>pentru</a:t>
          </a:r>
          <a:r>
            <a:rPr lang="en-US" sz="1400" b="1" dirty="0" smtClean="0"/>
            <a:t> </a:t>
          </a:r>
          <a:r>
            <a:rPr lang="en-US" sz="1400" b="1" dirty="0" err="1" smtClean="0"/>
            <a:t>achiziția</a:t>
          </a:r>
          <a:r>
            <a:rPr lang="en-US" sz="1400" b="1" dirty="0" smtClean="0"/>
            <a:t> </a:t>
          </a:r>
          <a:r>
            <a:rPr lang="en-US" sz="1400" b="1" dirty="0" err="1" smtClean="0"/>
            <a:t>materialelor</a:t>
          </a:r>
          <a:r>
            <a:rPr lang="en-US" sz="1400" b="1" dirty="0" smtClean="0"/>
            <a:t>, </a:t>
          </a:r>
          <a:r>
            <a:rPr lang="en-US" sz="1400" b="1" dirty="0" err="1" smtClean="0"/>
            <a:t>consumabilelor</a:t>
          </a:r>
          <a:r>
            <a:rPr lang="en-US" sz="1400" b="1" dirty="0" smtClean="0"/>
            <a:t> </a:t>
          </a:r>
          <a:r>
            <a:rPr lang="en-US" sz="1400" b="1" dirty="0" err="1" smtClean="0"/>
            <a:t>și</a:t>
          </a:r>
          <a:r>
            <a:rPr lang="en-US" sz="1400" b="1" dirty="0" smtClean="0"/>
            <a:t> a </a:t>
          </a:r>
          <a:r>
            <a:rPr lang="en-US" sz="1400" b="1" dirty="0" err="1" smtClean="0"/>
            <a:t>altor</a:t>
          </a:r>
          <a:r>
            <a:rPr lang="en-US" sz="1400" b="1" dirty="0" smtClean="0"/>
            <a:t> </a:t>
          </a:r>
          <a:r>
            <a:rPr lang="en-US" sz="1400" b="1" dirty="0" err="1" smtClean="0"/>
            <a:t>produse</a:t>
          </a:r>
          <a:r>
            <a:rPr lang="en-US" sz="1400" b="1" dirty="0" smtClean="0"/>
            <a:t> </a:t>
          </a:r>
          <a:r>
            <a:rPr lang="en-US" sz="1400" b="1" dirty="0" err="1" smtClean="0"/>
            <a:t>similare</a:t>
          </a:r>
          <a:endParaRPr lang="en-US" sz="1400" b="1" dirty="0" smtClean="0"/>
        </a:p>
      </dgm:t>
    </dgm:pt>
    <dgm:pt modelId="{0A74C923-BD00-4B7A-966B-BC64D90BF302}" type="parTrans" cxnId="{24821D23-0172-4BE3-8C1C-8504CC1B60DB}">
      <dgm:prSet/>
      <dgm:spPr/>
      <dgm:t>
        <a:bodyPr/>
        <a:lstStyle/>
        <a:p>
          <a:endParaRPr lang="en-US"/>
        </a:p>
      </dgm:t>
    </dgm:pt>
    <dgm:pt modelId="{8B5F1FB7-6B1B-4541-98EA-DA41398F245F}" type="sibTrans" cxnId="{24821D23-0172-4BE3-8C1C-8504CC1B60DB}">
      <dgm:prSet/>
      <dgm:spPr/>
      <dgm:t>
        <a:bodyPr/>
        <a:lstStyle/>
        <a:p>
          <a:endParaRPr lang="en-US"/>
        </a:p>
      </dgm:t>
    </dgm:pt>
    <dgm:pt modelId="{509E82D1-44A1-4A5C-9F9B-68700C63EA70}">
      <dgm:prSet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 </a:t>
          </a:r>
          <a:r>
            <a:rPr lang="en-US" sz="1400" b="1" dirty="0" err="1" smtClean="0">
              <a:solidFill>
                <a:schemeClr val="tx1"/>
              </a:solidFill>
            </a:rPr>
            <a:t>Cheltuieli</a:t>
          </a:r>
          <a:r>
            <a:rPr lang="en-US" sz="1400" b="1" dirty="0" smtClean="0">
              <a:solidFill>
                <a:schemeClr val="tx1"/>
              </a:solidFill>
            </a:rPr>
            <a:t> </a:t>
          </a:r>
          <a:r>
            <a:rPr lang="en-US" sz="1400" b="1" dirty="0" err="1" smtClean="0">
              <a:solidFill>
                <a:schemeClr val="tx1"/>
              </a:solidFill>
            </a:rPr>
            <a:t>pentru</a:t>
          </a:r>
          <a:r>
            <a:rPr lang="en-US" sz="1400" b="1" dirty="0" smtClean="0">
              <a:solidFill>
                <a:schemeClr val="tx1"/>
              </a:solidFill>
            </a:rPr>
            <a:t> </a:t>
          </a:r>
          <a:r>
            <a:rPr lang="en-US" sz="1400" b="1" dirty="0" err="1" smtClean="0">
              <a:solidFill>
                <a:schemeClr val="tx1"/>
              </a:solidFill>
            </a:rPr>
            <a:t>instrumente</a:t>
          </a:r>
          <a:r>
            <a:rPr lang="en-US" sz="1400" b="1" dirty="0" smtClean="0">
              <a:solidFill>
                <a:schemeClr val="tx1"/>
              </a:solidFill>
            </a:rPr>
            <a:t> </a:t>
          </a:r>
          <a:r>
            <a:rPr lang="en-US" sz="1400" b="1" dirty="0" err="1" smtClean="0">
              <a:solidFill>
                <a:schemeClr val="tx1"/>
              </a:solidFill>
            </a:rPr>
            <a:t>și</a:t>
          </a:r>
          <a:r>
            <a:rPr lang="en-US" sz="1400" b="1" dirty="0" smtClean="0">
              <a:solidFill>
                <a:schemeClr val="tx1"/>
              </a:solidFill>
            </a:rPr>
            <a:t> </a:t>
          </a:r>
          <a:r>
            <a:rPr lang="en-US" sz="1400" b="1" dirty="0" err="1" smtClean="0">
              <a:solidFill>
                <a:schemeClr val="tx1"/>
              </a:solidFill>
            </a:rPr>
            <a:t>echipamente</a:t>
          </a:r>
          <a:r>
            <a:rPr lang="en-US" sz="1400" b="1" dirty="0" smtClean="0">
              <a:solidFill>
                <a:schemeClr val="tx1"/>
              </a:solidFill>
            </a:rPr>
            <a:t> (active </a:t>
          </a:r>
          <a:r>
            <a:rPr lang="en-US" sz="1400" b="1" dirty="0" err="1" smtClean="0">
              <a:solidFill>
                <a:schemeClr val="tx1"/>
              </a:solidFill>
            </a:rPr>
            <a:t>corporale</a:t>
          </a:r>
          <a:r>
            <a:rPr lang="en-US" sz="1400" b="1" dirty="0" smtClean="0">
              <a:solidFill>
                <a:schemeClr val="tx1"/>
              </a:solidFill>
            </a:rPr>
            <a:t> </a:t>
          </a:r>
          <a:r>
            <a:rPr lang="en-US" sz="1400" b="1" dirty="0" err="1" smtClean="0">
              <a:solidFill>
                <a:schemeClr val="tx1"/>
              </a:solidFill>
            </a:rPr>
            <a:t>sau</a:t>
          </a:r>
          <a:r>
            <a:rPr lang="en-US" sz="1400" b="1" dirty="0" smtClean="0">
              <a:solidFill>
                <a:schemeClr val="tx1"/>
              </a:solidFill>
            </a:rPr>
            <a:t> </a:t>
          </a:r>
          <a:r>
            <a:rPr lang="en-US" sz="1400" b="1" dirty="0" err="1" smtClean="0">
              <a:solidFill>
                <a:schemeClr val="tx1"/>
              </a:solidFill>
            </a:rPr>
            <a:t>obiecte</a:t>
          </a:r>
          <a:r>
            <a:rPr lang="en-US" sz="1400" b="1" dirty="0" smtClean="0">
              <a:solidFill>
                <a:schemeClr val="tx1"/>
              </a:solidFill>
            </a:rPr>
            <a:t> de </a:t>
          </a:r>
          <a:r>
            <a:rPr lang="en-US" sz="1400" b="1" dirty="0" err="1" smtClean="0">
              <a:solidFill>
                <a:schemeClr val="tx1"/>
              </a:solidFill>
            </a:rPr>
            <a:t>inventar</a:t>
          </a:r>
          <a:r>
            <a:rPr lang="en-US" sz="1400" b="1" dirty="0" smtClean="0">
              <a:solidFill>
                <a:schemeClr val="tx1"/>
              </a:solidFill>
            </a:rPr>
            <a:t>), </a:t>
          </a:r>
          <a:r>
            <a:rPr lang="en-US" sz="1400" b="1" dirty="0" err="1" smtClean="0">
              <a:solidFill>
                <a:schemeClr val="tx1"/>
              </a:solidFill>
            </a:rPr>
            <a:t>în</a:t>
          </a:r>
          <a:r>
            <a:rPr lang="en-US" sz="1400" b="1" dirty="0" smtClean="0">
              <a:solidFill>
                <a:schemeClr val="tx1"/>
              </a:solidFill>
            </a:rPr>
            <a:t> </a:t>
          </a:r>
          <a:r>
            <a:rPr lang="en-US" sz="1400" b="1" dirty="0" err="1" smtClean="0">
              <a:solidFill>
                <a:schemeClr val="tx1"/>
              </a:solidFill>
            </a:rPr>
            <a:t>măsura</a:t>
          </a:r>
          <a:r>
            <a:rPr lang="en-US" sz="1400" b="1" dirty="0" smtClean="0">
              <a:solidFill>
                <a:schemeClr val="tx1"/>
              </a:solidFill>
            </a:rPr>
            <a:t> </a:t>
          </a:r>
          <a:r>
            <a:rPr lang="en-US" sz="1400" b="1" dirty="0" err="1" smtClean="0">
              <a:solidFill>
                <a:schemeClr val="tx1"/>
              </a:solidFill>
            </a:rPr>
            <a:t>în</a:t>
          </a:r>
          <a:r>
            <a:rPr lang="en-US" sz="1400" b="1" dirty="0" smtClean="0">
              <a:solidFill>
                <a:schemeClr val="tx1"/>
              </a:solidFill>
            </a:rPr>
            <a:t> care </a:t>
          </a:r>
          <a:r>
            <a:rPr lang="en-US" sz="1400" b="1" dirty="0" err="1" smtClean="0">
              <a:solidFill>
                <a:schemeClr val="tx1"/>
              </a:solidFill>
            </a:rPr>
            <a:t>acestea</a:t>
          </a:r>
          <a:r>
            <a:rPr lang="en-US" sz="1400" b="1" dirty="0" smtClean="0">
              <a:solidFill>
                <a:schemeClr val="tx1"/>
              </a:solidFill>
            </a:rPr>
            <a:t> </a:t>
          </a:r>
          <a:r>
            <a:rPr lang="en-US" sz="1400" b="1" dirty="0" err="1" smtClean="0">
              <a:solidFill>
                <a:schemeClr val="tx1"/>
              </a:solidFill>
            </a:rPr>
            <a:t>sunt</a:t>
          </a:r>
          <a:r>
            <a:rPr lang="en-US" sz="1400" b="1" dirty="0" smtClean="0">
              <a:solidFill>
                <a:schemeClr val="tx1"/>
              </a:solidFill>
            </a:rPr>
            <a:t> </a:t>
          </a:r>
          <a:r>
            <a:rPr lang="en-US" sz="1400" b="1" dirty="0" err="1" smtClean="0">
              <a:solidFill>
                <a:schemeClr val="tx1"/>
              </a:solidFill>
            </a:rPr>
            <a:t>utilizate</a:t>
          </a:r>
          <a:r>
            <a:rPr lang="en-US" sz="1400" b="1" dirty="0" smtClean="0">
              <a:solidFill>
                <a:schemeClr val="tx1"/>
              </a:solidFill>
            </a:rPr>
            <a:t> </a:t>
          </a:r>
          <a:r>
            <a:rPr lang="en-US" sz="1400" b="1" dirty="0" err="1" smtClean="0">
              <a:solidFill>
                <a:schemeClr val="tx1"/>
              </a:solidFill>
            </a:rPr>
            <a:t>în</a:t>
          </a:r>
          <a:r>
            <a:rPr lang="en-US" sz="1400" b="1" dirty="0" smtClean="0">
              <a:solidFill>
                <a:schemeClr val="tx1"/>
              </a:solidFill>
            </a:rPr>
            <a:t> </a:t>
          </a:r>
          <a:r>
            <a:rPr lang="en-US" sz="1400" b="1" dirty="0" err="1" smtClean="0">
              <a:solidFill>
                <a:schemeClr val="tx1"/>
              </a:solidFill>
            </a:rPr>
            <a:t>cadrul</a:t>
          </a:r>
          <a:r>
            <a:rPr lang="en-US" sz="1400" b="1" dirty="0" smtClean="0">
              <a:solidFill>
                <a:schemeClr val="tx1"/>
              </a:solidFill>
            </a:rPr>
            <a:t> </a:t>
          </a:r>
          <a:r>
            <a:rPr lang="en-US" sz="1400" b="1" dirty="0" err="1" smtClean="0">
              <a:solidFill>
                <a:schemeClr val="tx1"/>
              </a:solidFill>
            </a:rPr>
            <a:t>contractului</a:t>
          </a:r>
          <a:r>
            <a:rPr lang="en-US" sz="1400" b="1" dirty="0" smtClean="0">
              <a:solidFill>
                <a:schemeClr val="tx1"/>
              </a:solidFill>
            </a:rPr>
            <a:t> cu </a:t>
          </a:r>
          <a:r>
            <a:rPr lang="en-US" sz="1400" b="1" dirty="0" err="1" smtClean="0">
              <a:solidFill>
                <a:schemeClr val="tx1"/>
              </a:solidFill>
            </a:rPr>
            <a:t>întreprinderea</a:t>
          </a:r>
          <a:r>
            <a:rPr lang="en-US" sz="1400" b="1" dirty="0" smtClean="0">
              <a:solidFill>
                <a:schemeClr val="tx1"/>
              </a:solidFill>
            </a:rPr>
            <a:t> </a:t>
          </a:r>
          <a:r>
            <a:rPr lang="en-US" sz="1400" b="1" dirty="0" err="1" smtClean="0">
              <a:solidFill>
                <a:schemeClr val="tx1"/>
              </a:solidFill>
            </a:rPr>
            <a:t>și</a:t>
          </a:r>
          <a:r>
            <a:rPr lang="en-US" sz="1400" b="1" dirty="0" smtClean="0">
              <a:solidFill>
                <a:schemeClr val="tx1"/>
              </a:solidFill>
            </a:rPr>
            <a:t> </a:t>
          </a:r>
          <a:r>
            <a:rPr lang="en-US" sz="1400" b="1" dirty="0" err="1" smtClean="0">
              <a:solidFill>
                <a:schemeClr val="tx1"/>
              </a:solidFill>
            </a:rPr>
            <a:t>pe</a:t>
          </a:r>
          <a:r>
            <a:rPr lang="en-US" sz="1400" b="1" dirty="0" smtClean="0">
              <a:solidFill>
                <a:schemeClr val="tx1"/>
              </a:solidFill>
            </a:rPr>
            <a:t> </a:t>
          </a:r>
          <a:r>
            <a:rPr lang="en-US" sz="1400" b="1" dirty="0" err="1" smtClean="0">
              <a:solidFill>
                <a:schemeClr val="tx1"/>
              </a:solidFill>
            </a:rPr>
            <a:t>durata</a:t>
          </a:r>
          <a:r>
            <a:rPr lang="en-US" sz="1400" b="1" dirty="0" smtClean="0">
              <a:solidFill>
                <a:schemeClr val="tx1"/>
              </a:solidFill>
            </a:rPr>
            <a:t> </a:t>
          </a:r>
          <a:r>
            <a:rPr lang="en-US" sz="1400" b="1" dirty="0" err="1" smtClean="0">
              <a:solidFill>
                <a:schemeClr val="tx1"/>
              </a:solidFill>
            </a:rPr>
            <a:t>acestei</a:t>
          </a:r>
          <a:r>
            <a:rPr lang="en-US" sz="1400" b="1" dirty="0" smtClean="0">
              <a:solidFill>
                <a:schemeClr val="tx1"/>
              </a:solidFill>
            </a:rPr>
            <a:t> </a:t>
          </a:r>
          <a:r>
            <a:rPr lang="en-US" sz="1400" b="1" dirty="0" err="1" smtClean="0">
              <a:solidFill>
                <a:schemeClr val="tx1"/>
              </a:solidFill>
            </a:rPr>
            <a:t>utilizări</a:t>
          </a:r>
          <a:endParaRPr lang="en-US" sz="1400" b="1" dirty="0" smtClean="0">
            <a:solidFill>
              <a:schemeClr val="tx1"/>
            </a:solidFill>
          </a:endParaRPr>
        </a:p>
      </dgm:t>
    </dgm:pt>
    <dgm:pt modelId="{C9C97E35-8359-4E47-B0EB-C249FF3D63CE}" type="parTrans" cxnId="{8DE7689D-66EE-4EE5-804E-35F5348577BC}">
      <dgm:prSet/>
      <dgm:spPr/>
      <dgm:t>
        <a:bodyPr/>
        <a:lstStyle/>
        <a:p>
          <a:endParaRPr lang="en-US"/>
        </a:p>
      </dgm:t>
    </dgm:pt>
    <dgm:pt modelId="{CB612F74-2B7B-4219-BCEE-20495583259F}" type="sibTrans" cxnId="{8DE7689D-66EE-4EE5-804E-35F5348577BC}">
      <dgm:prSet/>
      <dgm:spPr/>
      <dgm:t>
        <a:bodyPr/>
        <a:lstStyle/>
        <a:p>
          <a:endParaRPr lang="en-US"/>
        </a:p>
      </dgm:t>
    </dgm:pt>
    <dgm:pt modelId="{3D9F3C05-101F-4129-A4C2-4B364015CA0F}" type="pres">
      <dgm:prSet presAssocID="{340F0AFC-89F6-4D7C-8320-BF671B65E97A}" presName="Name0" presStyleCnt="0">
        <dgm:presLayoutVars>
          <dgm:chMax val="7"/>
          <dgm:dir/>
          <dgm:animLvl val="lvl"/>
          <dgm:resizeHandles val="exact"/>
        </dgm:presLayoutVars>
      </dgm:prSet>
      <dgm:spPr/>
      <dgm:t>
        <a:bodyPr/>
        <a:lstStyle/>
        <a:p>
          <a:endParaRPr lang="en-US"/>
        </a:p>
      </dgm:t>
    </dgm:pt>
    <dgm:pt modelId="{95476872-D86C-4B66-87DE-8228C64D30D2}" type="pres">
      <dgm:prSet presAssocID="{625DDB20-F12E-4EBE-A173-CEBD14945AA2}" presName="circle1" presStyleLbl="node1" presStyleIdx="0" presStyleCnt="6" custLinFactNeighborY="1014"/>
      <dgm:spPr/>
    </dgm:pt>
    <dgm:pt modelId="{87CEFA47-FA4F-4F79-B177-69B8098831A2}" type="pres">
      <dgm:prSet presAssocID="{625DDB20-F12E-4EBE-A173-CEBD14945AA2}" presName="space" presStyleCnt="0"/>
      <dgm:spPr/>
    </dgm:pt>
    <dgm:pt modelId="{50022989-B666-4920-B1F2-3B31D21C842D}" type="pres">
      <dgm:prSet presAssocID="{625DDB20-F12E-4EBE-A173-CEBD14945AA2}" presName="rect1" presStyleLbl="alignAcc1" presStyleIdx="0" presStyleCnt="6" custScaleY="96386" custLinFactNeighborX="-158" custLinFactNeighborY="1393"/>
      <dgm:spPr/>
      <dgm:t>
        <a:bodyPr/>
        <a:lstStyle/>
        <a:p>
          <a:endParaRPr lang="en-US"/>
        </a:p>
      </dgm:t>
    </dgm:pt>
    <dgm:pt modelId="{AF7D3FEF-95AC-4257-8C90-5421C25F6AB4}" type="pres">
      <dgm:prSet presAssocID="{36199A6D-1501-4075-81AA-B29C8A2C8D91}" presName="vertSpace2" presStyleLbl="node1" presStyleIdx="0" presStyleCnt="6"/>
      <dgm:spPr/>
    </dgm:pt>
    <dgm:pt modelId="{741EB186-A467-44E3-B054-426C932B0299}" type="pres">
      <dgm:prSet presAssocID="{36199A6D-1501-4075-81AA-B29C8A2C8D91}" presName="circle2" presStyleLbl="node1" presStyleIdx="1" presStyleCnt="6"/>
      <dgm:spPr/>
    </dgm:pt>
    <dgm:pt modelId="{93CA7259-3E21-4F89-A9DB-349D3D3DB78D}" type="pres">
      <dgm:prSet presAssocID="{36199A6D-1501-4075-81AA-B29C8A2C8D91}" presName="rect2" presStyleLbl="alignAcc1" presStyleIdx="1" presStyleCnt="6" custScaleY="118328" custLinFactNeighborY="-3605"/>
      <dgm:spPr/>
      <dgm:t>
        <a:bodyPr/>
        <a:lstStyle/>
        <a:p>
          <a:endParaRPr lang="en-US"/>
        </a:p>
      </dgm:t>
    </dgm:pt>
    <dgm:pt modelId="{461A5443-4EF4-421D-BC62-9976BD59F456}" type="pres">
      <dgm:prSet presAssocID="{509E82D1-44A1-4A5C-9F9B-68700C63EA70}" presName="vertSpace3" presStyleLbl="node1" presStyleIdx="1" presStyleCnt="6"/>
      <dgm:spPr/>
    </dgm:pt>
    <dgm:pt modelId="{23D9F09D-37ED-47AD-B8BC-1D92BCE6F63E}" type="pres">
      <dgm:prSet presAssocID="{509E82D1-44A1-4A5C-9F9B-68700C63EA70}" presName="circle3" presStyleLbl="node1" presStyleIdx="2" presStyleCnt="6"/>
      <dgm:spPr/>
    </dgm:pt>
    <dgm:pt modelId="{83E9EE6F-52F2-4C8B-8E27-693830CC9C97}" type="pres">
      <dgm:prSet presAssocID="{509E82D1-44A1-4A5C-9F9B-68700C63EA70}" presName="rect3" presStyleLbl="alignAcc1" presStyleIdx="2" presStyleCnt="6" custLinFactNeighborX="17989" custLinFactNeighborY="787"/>
      <dgm:spPr/>
      <dgm:t>
        <a:bodyPr/>
        <a:lstStyle/>
        <a:p>
          <a:endParaRPr lang="en-US"/>
        </a:p>
      </dgm:t>
    </dgm:pt>
    <dgm:pt modelId="{A6CFD085-38A5-4F29-9D22-479AC256E55E}" type="pres">
      <dgm:prSet presAssocID="{8E87F21F-3762-4A8B-897D-C8873E6CB97F}" presName="vertSpace4" presStyleLbl="node1" presStyleIdx="2" presStyleCnt="6"/>
      <dgm:spPr/>
    </dgm:pt>
    <dgm:pt modelId="{B1661D0A-215B-4A27-8A4E-CE4F1FA74F64}" type="pres">
      <dgm:prSet presAssocID="{8E87F21F-3762-4A8B-897D-C8873E6CB97F}" presName="circle4" presStyleLbl="node1" presStyleIdx="3" presStyleCnt="6" custLinFactNeighborX="1164"/>
      <dgm:spPr/>
    </dgm:pt>
    <dgm:pt modelId="{3FC46C15-A381-4A10-B576-991D50640571}" type="pres">
      <dgm:prSet presAssocID="{8E87F21F-3762-4A8B-897D-C8873E6CB97F}" presName="rect4" presStyleLbl="alignAcc1" presStyleIdx="3" presStyleCnt="6" custScaleY="109080" custLinFactNeighborY="9746"/>
      <dgm:spPr/>
      <dgm:t>
        <a:bodyPr/>
        <a:lstStyle/>
        <a:p>
          <a:endParaRPr lang="en-US"/>
        </a:p>
      </dgm:t>
    </dgm:pt>
    <dgm:pt modelId="{012DFA4A-4546-4D0F-B7E1-9F91DDB8D4A0}" type="pres">
      <dgm:prSet presAssocID="{3B57F268-C8B2-46D3-9046-C9281B188BAD}" presName="vertSpace5" presStyleLbl="node1" presStyleIdx="3" presStyleCnt="6"/>
      <dgm:spPr/>
    </dgm:pt>
    <dgm:pt modelId="{2B028AE5-E946-450B-A19B-E5700BF32135}" type="pres">
      <dgm:prSet presAssocID="{3B57F268-C8B2-46D3-9046-C9281B188BAD}" presName="circle5" presStyleLbl="node1" presStyleIdx="4" presStyleCnt="6" custLinFactNeighborX="1842"/>
      <dgm:spPr/>
    </dgm:pt>
    <dgm:pt modelId="{4C9C17E3-D24D-4F4E-875F-CF24D626D92B}" type="pres">
      <dgm:prSet presAssocID="{3B57F268-C8B2-46D3-9046-C9281B188BAD}" presName="rect5" presStyleLbl="alignAcc1" presStyleIdx="4" presStyleCnt="6" custLinFactNeighborY="18990"/>
      <dgm:spPr/>
      <dgm:t>
        <a:bodyPr/>
        <a:lstStyle/>
        <a:p>
          <a:endParaRPr lang="en-US"/>
        </a:p>
      </dgm:t>
    </dgm:pt>
    <dgm:pt modelId="{6C1DA524-3741-4715-99E8-6239C333D7A6}" type="pres">
      <dgm:prSet presAssocID="{329F619C-5B6C-4292-82C1-9928F0A88994}" presName="vertSpace6" presStyleLbl="node1" presStyleIdx="4" presStyleCnt="6"/>
      <dgm:spPr/>
    </dgm:pt>
    <dgm:pt modelId="{3A4DC584-B3A9-4E78-BC37-5557679172BD}" type="pres">
      <dgm:prSet presAssocID="{329F619C-5B6C-4292-82C1-9928F0A88994}" presName="circle6" presStyleLbl="node1" presStyleIdx="5" presStyleCnt="6" custLinFactNeighborX="2211"/>
      <dgm:spPr/>
    </dgm:pt>
    <dgm:pt modelId="{F091E2B8-8705-4CF2-B162-58FBE9A8A7D1}" type="pres">
      <dgm:prSet presAssocID="{329F619C-5B6C-4292-82C1-9928F0A88994}" presName="rect6" presStyleLbl="alignAcc1" presStyleIdx="5" presStyleCnt="6" custLinFactNeighborY="40772"/>
      <dgm:spPr/>
      <dgm:t>
        <a:bodyPr/>
        <a:lstStyle/>
        <a:p>
          <a:endParaRPr lang="en-US"/>
        </a:p>
      </dgm:t>
    </dgm:pt>
    <dgm:pt modelId="{78ADD4DA-50EB-448E-9F66-246CB71BC303}" type="pres">
      <dgm:prSet presAssocID="{625DDB20-F12E-4EBE-A173-CEBD14945AA2}" presName="rect1ParTxNoCh" presStyleLbl="alignAcc1" presStyleIdx="5" presStyleCnt="6">
        <dgm:presLayoutVars>
          <dgm:chMax val="1"/>
          <dgm:bulletEnabled val="1"/>
        </dgm:presLayoutVars>
      </dgm:prSet>
      <dgm:spPr/>
      <dgm:t>
        <a:bodyPr/>
        <a:lstStyle/>
        <a:p>
          <a:endParaRPr lang="en-US"/>
        </a:p>
      </dgm:t>
    </dgm:pt>
    <dgm:pt modelId="{EA8EEA43-4A28-4321-B7CE-CC919FE2A65F}" type="pres">
      <dgm:prSet presAssocID="{36199A6D-1501-4075-81AA-B29C8A2C8D91}" presName="rect2ParTxNoCh" presStyleLbl="alignAcc1" presStyleIdx="5" presStyleCnt="6">
        <dgm:presLayoutVars>
          <dgm:chMax val="1"/>
          <dgm:bulletEnabled val="1"/>
        </dgm:presLayoutVars>
      </dgm:prSet>
      <dgm:spPr/>
      <dgm:t>
        <a:bodyPr/>
        <a:lstStyle/>
        <a:p>
          <a:endParaRPr lang="en-US"/>
        </a:p>
      </dgm:t>
    </dgm:pt>
    <dgm:pt modelId="{DFDE808F-D8E7-4F1B-A6A9-3362D3FB2996}" type="pres">
      <dgm:prSet presAssocID="{509E82D1-44A1-4A5C-9F9B-68700C63EA70}" presName="rect3ParTxNoCh" presStyleLbl="alignAcc1" presStyleIdx="5" presStyleCnt="6">
        <dgm:presLayoutVars>
          <dgm:chMax val="1"/>
          <dgm:bulletEnabled val="1"/>
        </dgm:presLayoutVars>
      </dgm:prSet>
      <dgm:spPr/>
      <dgm:t>
        <a:bodyPr/>
        <a:lstStyle/>
        <a:p>
          <a:endParaRPr lang="en-US"/>
        </a:p>
      </dgm:t>
    </dgm:pt>
    <dgm:pt modelId="{569AAE10-79D6-4F8B-BAAF-7067B843A21F}" type="pres">
      <dgm:prSet presAssocID="{8E87F21F-3762-4A8B-897D-C8873E6CB97F}" presName="rect4ParTxNoCh" presStyleLbl="alignAcc1" presStyleIdx="5" presStyleCnt="6">
        <dgm:presLayoutVars>
          <dgm:chMax val="1"/>
          <dgm:bulletEnabled val="1"/>
        </dgm:presLayoutVars>
      </dgm:prSet>
      <dgm:spPr/>
      <dgm:t>
        <a:bodyPr/>
        <a:lstStyle/>
        <a:p>
          <a:endParaRPr lang="en-US"/>
        </a:p>
      </dgm:t>
    </dgm:pt>
    <dgm:pt modelId="{6F70A91E-5ADE-4252-8754-6B767456C102}" type="pres">
      <dgm:prSet presAssocID="{3B57F268-C8B2-46D3-9046-C9281B188BAD}" presName="rect5ParTxNoCh" presStyleLbl="alignAcc1" presStyleIdx="5" presStyleCnt="6">
        <dgm:presLayoutVars>
          <dgm:chMax val="1"/>
          <dgm:bulletEnabled val="1"/>
        </dgm:presLayoutVars>
      </dgm:prSet>
      <dgm:spPr/>
      <dgm:t>
        <a:bodyPr/>
        <a:lstStyle/>
        <a:p>
          <a:endParaRPr lang="en-US"/>
        </a:p>
      </dgm:t>
    </dgm:pt>
    <dgm:pt modelId="{73802725-4C5C-42F1-998A-C95C321AF106}" type="pres">
      <dgm:prSet presAssocID="{329F619C-5B6C-4292-82C1-9928F0A88994}" presName="rect6ParTxNoCh" presStyleLbl="alignAcc1" presStyleIdx="5" presStyleCnt="6">
        <dgm:presLayoutVars>
          <dgm:chMax val="1"/>
          <dgm:bulletEnabled val="1"/>
        </dgm:presLayoutVars>
      </dgm:prSet>
      <dgm:spPr/>
      <dgm:t>
        <a:bodyPr/>
        <a:lstStyle/>
        <a:p>
          <a:endParaRPr lang="en-US"/>
        </a:p>
      </dgm:t>
    </dgm:pt>
  </dgm:ptLst>
  <dgm:cxnLst>
    <dgm:cxn modelId="{8DE7689D-66EE-4EE5-804E-35F5348577BC}" srcId="{340F0AFC-89F6-4D7C-8320-BF671B65E97A}" destId="{509E82D1-44A1-4A5C-9F9B-68700C63EA70}" srcOrd="2" destOrd="0" parTransId="{C9C97E35-8359-4E47-B0EB-C249FF3D63CE}" sibTransId="{CB612F74-2B7B-4219-BCEE-20495583259F}"/>
    <dgm:cxn modelId="{A358CE4E-4130-4A96-8F89-B03E9FDEFEED}" srcId="{340F0AFC-89F6-4D7C-8320-BF671B65E97A}" destId="{36199A6D-1501-4075-81AA-B29C8A2C8D91}" srcOrd="1" destOrd="0" parTransId="{508CF5F5-2B80-4CDC-82B1-1D9C1C31A228}" sibTransId="{BE96D7C2-9393-4398-B7F5-408C4F480081}"/>
    <dgm:cxn modelId="{5CCCEB60-5F53-4B6B-BB28-C8E481AA13B4}" type="presOf" srcId="{8E87F21F-3762-4A8B-897D-C8873E6CB97F}" destId="{3FC46C15-A381-4A10-B576-991D50640571}" srcOrd="0" destOrd="0" presId="urn:microsoft.com/office/officeart/2005/8/layout/target3"/>
    <dgm:cxn modelId="{1D97E436-29A1-4236-9254-87BD6582AC14}" srcId="{340F0AFC-89F6-4D7C-8320-BF671B65E97A}" destId="{3B57F268-C8B2-46D3-9046-C9281B188BAD}" srcOrd="4" destOrd="0" parTransId="{AA173776-0F68-4AE3-AF49-D67C5AE4AD66}" sibTransId="{4592984E-6F1C-49EC-AF99-516977853C86}"/>
    <dgm:cxn modelId="{F7B5C978-01EF-430C-94CE-454278B9E196}" srcId="{340F0AFC-89F6-4D7C-8320-BF671B65E97A}" destId="{8E87F21F-3762-4A8B-897D-C8873E6CB97F}" srcOrd="3" destOrd="0" parTransId="{C0B79805-F74F-4CDD-8E3E-33CBF016F3B7}" sibTransId="{4C3C3E0D-7B83-4F94-81B1-867600B45B10}"/>
    <dgm:cxn modelId="{64C1EB7F-EEE4-40EA-A9A5-1909C0EA75E8}" type="presOf" srcId="{340F0AFC-89F6-4D7C-8320-BF671B65E97A}" destId="{3D9F3C05-101F-4129-A4C2-4B364015CA0F}" srcOrd="0" destOrd="0" presId="urn:microsoft.com/office/officeart/2005/8/layout/target3"/>
    <dgm:cxn modelId="{F905D70A-7462-4C5A-8689-6EAB0D2C345E}" type="presOf" srcId="{329F619C-5B6C-4292-82C1-9928F0A88994}" destId="{73802725-4C5C-42F1-998A-C95C321AF106}" srcOrd="1" destOrd="0" presId="urn:microsoft.com/office/officeart/2005/8/layout/target3"/>
    <dgm:cxn modelId="{CDF13BA8-FE41-4150-8023-0EEA23CA6D77}" type="presOf" srcId="{36199A6D-1501-4075-81AA-B29C8A2C8D91}" destId="{EA8EEA43-4A28-4321-B7CE-CC919FE2A65F}" srcOrd="1" destOrd="0" presId="urn:microsoft.com/office/officeart/2005/8/layout/target3"/>
    <dgm:cxn modelId="{C6F1CCE8-723B-4C3C-A606-6773A35F4369}" type="presOf" srcId="{36199A6D-1501-4075-81AA-B29C8A2C8D91}" destId="{93CA7259-3E21-4F89-A9DB-349D3D3DB78D}" srcOrd="0" destOrd="0" presId="urn:microsoft.com/office/officeart/2005/8/layout/target3"/>
    <dgm:cxn modelId="{AC432F98-E3B8-4DA8-BB22-DB7EC6040F3C}" type="presOf" srcId="{3B57F268-C8B2-46D3-9046-C9281B188BAD}" destId="{6F70A91E-5ADE-4252-8754-6B767456C102}" srcOrd="1" destOrd="0" presId="urn:microsoft.com/office/officeart/2005/8/layout/target3"/>
    <dgm:cxn modelId="{5BF1A4F7-62C1-446D-83CF-EF96C99324A3}" type="presOf" srcId="{625DDB20-F12E-4EBE-A173-CEBD14945AA2}" destId="{50022989-B666-4920-B1F2-3B31D21C842D}" srcOrd="0" destOrd="0" presId="urn:microsoft.com/office/officeart/2005/8/layout/target3"/>
    <dgm:cxn modelId="{4B3679DF-6AD5-4DE9-BB91-FCA879DED251}" type="presOf" srcId="{8E87F21F-3762-4A8B-897D-C8873E6CB97F}" destId="{569AAE10-79D6-4F8B-BAAF-7067B843A21F}" srcOrd="1" destOrd="0" presId="urn:microsoft.com/office/officeart/2005/8/layout/target3"/>
    <dgm:cxn modelId="{A8214400-5203-4065-A07F-CD4EE88F6DEC}" type="presOf" srcId="{329F619C-5B6C-4292-82C1-9928F0A88994}" destId="{F091E2B8-8705-4CF2-B162-58FBE9A8A7D1}" srcOrd="0" destOrd="0" presId="urn:microsoft.com/office/officeart/2005/8/layout/target3"/>
    <dgm:cxn modelId="{0E3070AE-EA21-4BB7-8CB5-68950209AC49}" type="presOf" srcId="{625DDB20-F12E-4EBE-A173-CEBD14945AA2}" destId="{78ADD4DA-50EB-448E-9F66-246CB71BC303}" srcOrd="1" destOrd="0" presId="urn:microsoft.com/office/officeart/2005/8/layout/target3"/>
    <dgm:cxn modelId="{748E1961-558B-49F6-B4C4-DC8449D2B49C}" srcId="{340F0AFC-89F6-4D7C-8320-BF671B65E97A}" destId="{625DDB20-F12E-4EBE-A173-CEBD14945AA2}" srcOrd="0" destOrd="0" parTransId="{DB099B5C-3721-4CA4-AF7C-1C3F438F274D}" sibTransId="{67448927-D576-496A-AE0B-CD871674F934}"/>
    <dgm:cxn modelId="{BFB48118-6269-4BD0-8033-857B67BAA7A0}" type="presOf" srcId="{509E82D1-44A1-4A5C-9F9B-68700C63EA70}" destId="{DFDE808F-D8E7-4F1B-A6A9-3362D3FB2996}" srcOrd="1" destOrd="0" presId="urn:microsoft.com/office/officeart/2005/8/layout/target3"/>
    <dgm:cxn modelId="{24821D23-0172-4BE3-8C1C-8504CC1B60DB}" srcId="{340F0AFC-89F6-4D7C-8320-BF671B65E97A}" destId="{329F619C-5B6C-4292-82C1-9928F0A88994}" srcOrd="5" destOrd="0" parTransId="{0A74C923-BD00-4B7A-966B-BC64D90BF302}" sibTransId="{8B5F1FB7-6B1B-4541-98EA-DA41398F245F}"/>
    <dgm:cxn modelId="{0BB9C5D3-89CB-4CFC-8F0B-079E48B6DAAA}" type="presOf" srcId="{3B57F268-C8B2-46D3-9046-C9281B188BAD}" destId="{4C9C17E3-D24D-4F4E-875F-CF24D626D92B}" srcOrd="0" destOrd="0" presId="urn:microsoft.com/office/officeart/2005/8/layout/target3"/>
    <dgm:cxn modelId="{3196E099-6EE0-4465-BB56-9CE473A27D70}" type="presOf" srcId="{509E82D1-44A1-4A5C-9F9B-68700C63EA70}" destId="{83E9EE6F-52F2-4C8B-8E27-693830CC9C97}" srcOrd="0" destOrd="0" presId="urn:microsoft.com/office/officeart/2005/8/layout/target3"/>
    <dgm:cxn modelId="{FE8984C7-BD88-4E8F-94A4-440D72D40E36}" type="presParOf" srcId="{3D9F3C05-101F-4129-A4C2-4B364015CA0F}" destId="{95476872-D86C-4B66-87DE-8228C64D30D2}" srcOrd="0" destOrd="0" presId="urn:microsoft.com/office/officeart/2005/8/layout/target3"/>
    <dgm:cxn modelId="{28FB6802-E4F3-414C-9B23-056524E88C40}" type="presParOf" srcId="{3D9F3C05-101F-4129-A4C2-4B364015CA0F}" destId="{87CEFA47-FA4F-4F79-B177-69B8098831A2}" srcOrd="1" destOrd="0" presId="urn:microsoft.com/office/officeart/2005/8/layout/target3"/>
    <dgm:cxn modelId="{66B29A6B-4F81-43F9-995D-932B7347FC31}" type="presParOf" srcId="{3D9F3C05-101F-4129-A4C2-4B364015CA0F}" destId="{50022989-B666-4920-B1F2-3B31D21C842D}" srcOrd="2" destOrd="0" presId="urn:microsoft.com/office/officeart/2005/8/layout/target3"/>
    <dgm:cxn modelId="{B79FEFC6-F531-453E-BCCD-43BF6C898099}" type="presParOf" srcId="{3D9F3C05-101F-4129-A4C2-4B364015CA0F}" destId="{AF7D3FEF-95AC-4257-8C90-5421C25F6AB4}" srcOrd="3" destOrd="0" presId="urn:microsoft.com/office/officeart/2005/8/layout/target3"/>
    <dgm:cxn modelId="{5F5F2944-E36E-42E9-9A01-E00D04C08E08}" type="presParOf" srcId="{3D9F3C05-101F-4129-A4C2-4B364015CA0F}" destId="{741EB186-A467-44E3-B054-426C932B0299}" srcOrd="4" destOrd="0" presId="urn:microsoft.com/office/officeart/2005/8/layout/target3"/>
    <dgm:cxn modelId="{B80A8FFA-6851-4B9D-85F2-4435B6E9406D}" type="presParOf" srcId="{3D9F3C05-101F-4129-A4C2-4B364015CA0F}" destId="{93CA7259-3E21-4F89-A9DB-349D3D3DB78D}" srcOrd="5" destOrd="0" presId="urn:microsoft.com/office/officeart/2005/8/layout/target3"/>
    <dgm:cxn modelId="{E9F541D0-1CA4-4951-85F4-41BC3A24EABD}" type="presParOf" srcId="{3D9F3C05-101F-4129-A4C2-4B364015CA0F}" destId="{461A5443-4EF4-421D-BC62-9976BD59F456}" srcOrd="6" destOrd="0" presId="urn:microsoft.com/office/officeart/2005/8/layout/target3"/>
    <dgm:cxn modelId="{AD57DD6E-C446-4D9A-9F4D-D17F103B6461}" type="presParOf" srcId="{3D9F3C05-101F-4129-A4C2-4B364015CA0F}" destId="{23D9F09D-37ED-47AD-B8BC-1D92BCE6F63E}" srcOrd="7" destOrd="0" presId="urn:microsoft.com/office/officeart/2005/8/layout/target3"/>
    <dgm:cxn modelId="{5D4DC34A-F369-4279-A0D7-F524958090A9}" type="presParOf" srcId="{3D9F3C05-101F-4129-A4C2-4B364015CA0F}" destId="{83E9EE6F-52F2-4C8B-8E27-693830CC9C97}" srcOrd="8" destOrd="0" presId="urn:microsoft.com/office/officeart/2005/8/layout/target3"/>
    <dgm:cxn modelId="{B20A2721-1F98-4FEC-89A1-8117F451D9CF}" type="presParOf" srcId="{3D9F3C05-101F-4129-A4C2-4B364015CA0F}" destId="{A6CFD085-38A5-4F29-9D22-479AC256E55E}" srcOrd="9" destOrd="0" presId="urn:microsoft.com/office/officeart/2005/8/layout/target3"/>
    <dgm:cxn modelId="{753AC707-00BA-4488-B319-9B6C3A38CC9C}" type="presParOf" srcId="{3D9F3C05-101F-4129-A4C2-4B364015CA0F}" destId="{B1661D0A-215B-4A27-8A4E-CE4F1FA74F64}" srcOrd="10" destOrd="0" presId="urn:microsoft.com/office/officeart/2005/8/layout/target3"/>
    <dgm:cxn modelId="{F0CD8B56-3456-481B-AEA6-FD1FF08C3895}" type="presParOf" srcId="{3D9F3C05-101F-4129-A4C2-4B364015CA0F}" destId="{3FC46C15-A381-4A10-B576-991D50640571}" srcOrd="11" destOrd="0" presId="urn:microsoft.com/office/officeart/2005/8/layout/target3"/>
    <dgm:cxn modelId="{CBFC2143-C18A-4E15-965C-B8E0648838F4}" type="presParOf" srcId="{3D9F3C05-101F-4129-A4C2-4B364015CA0F}" destId="{012DFA4A-4546-4D0F-B7E1-9F91DDB8D4A0}" srcOrd="12" destOrd="0" presId="urn:microsoft.com/office/officeart/2005/8/layout/target3"/>
    <dgm:cxn modelId="{52BEEA09-4B34-4358-B049-FE8FE9479077}" type="presParOf" srcId="{3D9F3C05-101F-4129-A4C2-4B364015CA0F}" destId="{2B028AE5-E946-450B-A19B-E5700BF32135}" srcOrd="13" destOrd="0" presId="urn:microsoft.com/office/officeart/2005/8/layout/target3"/>
    <dgm:cxn modelId="{0E3B8961-F18B-40CC-BC10-F42AE4017CE6}" type="presParOf" srcId="{3D9F3C05-101F-4129-A4C2-4B364015CA0F}" destId="{4C9C17E3-D24D-4F4E-875F-CF24D626D92B}" srcOrd="14" destOrd="0" presId="urn:microsoft.com/office/officeart/2005/8/layout/target3"/>
    <dgm:cxn modelId="{B8F0C40D-3989-40AF-B5A9-B8B8E9DCD14F}" type="presParOf" srcId="{3D9F3C05-101F-4129-A4C2-4B364015CA0F}" destId="{6C1DA524-3741-4715-99E8-6239C333D7A6}" srcOrd="15" destOrd="0" presId="urn:microsoft.com/office/officeart/2005/8/layout/target3"/>
    <dgm:cxn modelId="{CD238867-4BA8-48BC-9C2D-A5E72DC5CF32}" type="presParOf" srcId="{3D9F3C05-101F-4129-A4C2-4B364015CA0F}" destId="{3A4DC584-B3A9-4E78-BC37-5557679172BD}" srcOrd="16" destOrd="0" presId="urn:microsoft.com/office/officeart/2005/8/layout/target3"/>
    <dgm:cxn modelId="{84F33993-D9E7-4A5E-A88E-9162167F24AE}" type="presParOf" srcId="{3D9F3C05-101F-4129-A4C2-4B364015CA0F}" destId="{F091E2B8-8705-4CF2-B162-58FBE9A8A7D1}" srcOrd="17" destOrd="0" presId="urn:microsoft.com/office/officeart/2005/8/layout/target3"/>
    <dgm:cxn modelId="{02AFFDE0-5812-4607-AE91-9CDCF201C220}" type="presParOf" srcId="{3D9F3C05-101F-4129-A4C2-4B364015CA0F}" destId="{78ADD4DA-50EB-448E-9F66-246CB71BC303}" srcOrd="18" destOrd="0" presId="urn:microsoft.com/office/officeart/2005/8/layout/target3"/>
    <dgm:cxn modelId="{B08800BD-EEF1-4D8D-9D4A-9182025D0D3B}" type="presParOf" srcId="{3D9F3C05-101F-4129-A4C2-4B364015CA0F}" destId="{EA8EEA43-4A28-4321-B7CE-CC919FE2A65F}" srcOrd="19" destOrd="0" presId="urn:microsoft.com/office/officeart/2005/8/layout/target3"/>
    <dgm:cxn modelId="{110F94F4-5452-419E-B1EC-0E67E9168F48}" type="presParOf" srcId="{3D9F3C05-101F-4129-A4C2-4B364015CA0F}" destId="{DFDE808F-D8E7-4F1B-A6A9-3362D3FB2996}" srcOrd="20" destOrd="0" presId="urn:microsoft.com/office/officeart/2005/8/layout/target3"/>
    <dgm:cxn modelId="{DDD494E8-F1C3-4C0C-8A32-65FA0A92F309}" type="presParOf" srcId="{3D9F3C05-101F-4129-A4C2-4B364015CA0F}" destId="{569AAE10-79D6-4F8B-BAAF-7067B843A21F}" srcOrd="21" destOrd="0" presId="urn:microsoft.com/office/officeart/2005/8/layout/target3"/>
    <dgm:cxn modelId="{D68413A6-1CCD-4A81-A7DD-40237302B515}" type="presParOf" srcId="{3D9F3C05-101F-4129-A4C2-4B364015CA0F}" destId="{6F70A91E-5ADE-4252-8754-6B767456C102}" srcOrd="22" destOrd="0" presId="urn:microsoft.com/office/officeart/2005/8/layout/target3"/>
    <dgm:cxn modelId="{127D45CE-8624-4EC8-B11C-9B23459B4473}" type="presParOf" srcId="{3D9F3C05-101F-4129-A4C2-4B364015CA0F}" destId="{73802725-4C5C-42F1-998A-C95C321AF106}" srcOrd="2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40F0AFC-89F6-4D7C-8320-BF671B65E97A}"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625DDB20-F12E-4EBE-A173-CEBD14945AA2}">
      <dgm:prSet phldrT="[Text]" custT="1"/>
      <dgm:spPr/>
      <dgm:t>
        <a:bodyPr/>
        <a:lstStyle/>
        <a:p>
          <a:pPr algn="l">
            <a:lnSpc>
              <a:spcPct val="100000"/>
            </a:lnSpc>
          </a:pPr>
          <a:endParaRPr lang="en-US" sz="2000" b="1" dirty="0" smtClean="0"/>
        </a:p>
      </dgm:t>
    </dgm:pt>
    <dgm:pt modelId="{DB099B5C-3721-4CA4-AF7C-1C3F438F274D}" type="parTrans" cxnId="{748E1961-558B-49F6-B4C4-DC8449D2B49C}">
      <dgm:prSet/>
      <dgm:spPr/>
      <dgm:t>
        <a:bodyPr/>
        <a:lstStyle/>
        <a:p>
          <a:endParaRPr lang="en-US"/>
        </a:p>
      </dgm:t>
    </dgm:pt>
    <dgm:pt modelId="{67448927-D576-496A-AE0B-CD871674F934}" type="sibTrans" cxnId="{748E1961-558B-49F6-B4C4-DC8449D2B49C}">
      <dgm:prSet/>
      <dgm:spPr/>
      <dgm:t>
        <a:bodyPr/>
        <a:lstStyle/>
        <a:p>
          <a:endParaRPr lang="en-US"/>
        </a:p>
      </dgm:t>
    </dgm:pt>
    <dgm:pt modelId="{3B57F268-C8B2-46D3-9046-C9281B188BAD}">
      <dgm:prSet phldrT="[Text]" custT="1"/>
      <dgm:spPr/>
      <dgm:t>
        <a:bodyPr/>
        <a:lstStyle/>
        <a:p>
          <a:pPr algn="just"/>
          <a:r>
            <a:rPr lang="en-US" sz="1400" b="1" dirty="0" smtClean="0"/>
            <a:t>- </a:t>
          </a:r>
          <a:r>
            <a:rPr lang="en-US" sz="1400" b="1" dirty="0" err="1" smtClean="0"/>
            <a:t>Cheltuieli</a:t>
          </a:r>
          <a:r>
            <a:rPr lang="en-US" sz="1400" b="1" dirty="0" smtClean="0"/>
            <a:t> </a:t>
          </a:r>
          <a:r>
            <a:rPr lang="en-US" sz="1400" b="1" dirty="0" err="1" smtClean="0"/>
            <a:t>pentru</a:t>
          </a:r>
          <a:r>
            <a:rPr lang="en-US" sz="1400" b="1" dirty="0" smtClean="0"/>
            <a:t> </a:t>
          </a:r>
          <a:r>
            <a:rPr lang="en-US" sz="1400" b="1" dirty="0" err="1" smtClean="0"/>
            <a:t>achiziţia</a:t>
          </a:r>
          <a:r>
            <a:rPr lang="en-US" sz="1400" b="1" dirty="0" smtClean="0"/>
            <a:t> de active fixe </a:t>
          </a:r>
          <a:r>
            <a:rPr lang="en-US" sz="1400" b="1" dirty="0" err="1" smtClean="0"/>
            <a:t>necorporale</a:t>
          </a:r>
          <a:r>
            <a:rPr lang="en-US" sz="1400" b="1" dirty="0" smtClean="0"/>
            <a:t>: </a:t>
          </a:r>
          <a:r>
            <a:rPr lang="en-US" sz="1400" b="1" dirty="0" err="1" smtClean="0"/>
            <a:t>cunoștințe</a:t>
          </a:r>
          <a:r>
            <a:rPr lang="en-US" sz="1400" b="1" dirty="0" smtClean="0"/>
            <a:t> </a:t>
          </a:r>
          <a:r>
            <a:rPr lang="en-US" sz="1400" b="1" dirty="0" err="1" smtClean="0"/>
            <a:t>tehnice</a:t>
          </a:r>
          <a:r>
            <a:rPr lang="en-US" sz="1400" b="1" dirty="0" smtClean="0"/>
            <a:t>, </a:t>
          </a:r>
          <a:r>
            <a:rPr lang="en-US" sz="1400" b="1" dirty="0" err="1" smtClean="0"/>
            <a:t>brevete</a:t>
          </a:r>
          <a:r>
            <a:rPr lang="en-US" sz="1400" b="1" dirty="0" smtClean="0"/>
            <a:t> </a:t>
          </a:r>
          <a:r>
            <a:rPr lang="en-US" sz="1400" b="1" dirty="0" err="1" smtClean="0"/>
            <a:t>cumpărate</a:t>
          </a:r>
          <a:r>
            <a:rPr lang="en-US" sz="1400" b="1" dirty="0" smtClean="0"/>
            <a:t> </a:t>
          </a:r>
          <a:r>
            <a:rPr lang="en-US" sz="1400" b="1" dirty="0" err="1" smtClean="0"/>
            <a:t>sau</a:t>
          </a:r>
          <a:r>
            <a:rPr lang="en-US" sz="1400" b="1" dirty="0" smtClean="0"/>
            <a:t> </a:t>
          </a:r>
          <a:r>
            <a:rPr lang="en-US" sz="1400" b="1" dirty="0" err="1" smtClean="0"/>
            <a:t>obținute</a:t>
          </a:r>
          <a:r>
            <a:rPr lang="en-US" sz="1400" b="1" dirty="0" smtClean="0"/>
            <a:t> cu </a:t>
          </a:r>
          <a:r>
            <a:rPr lang="en-US" sz="1400" b="1" dirty="0" err="1" smtClean="0"/>
            <a:t>licență</a:t>
          </a:r>
          <a:r>
            <a:rPr lang="en-US" sz="1400" b="1" dirty="0" smtClean="0"/>
            <a:t> din </a:t>
          </a:r>
          <a:r>
            <a:rPr lang="en-US" sz="1400" b="1" dirty="0" err="1" smtClean="0"/>
            <a:t>surse</a:t>
          </a:r>
          <a:r>
            <a:rPr lang="en-US" sz="1400" b="1" dirty="0" smtClean="0"/>
            <a:t> </a:t>
          </a:r>
          <a:r>
            <a:rPr lang="en-US" sz="1400" b="1" dirty="0" err="1" smtClean="0"/>
            <a:t>externe</a:t>
          </a:r>
          <a:endParaRPr lang="en-US" sz="1400" b="1" dirty="0">
            <a:solidFill>
              <a:schemeClr val="accent3">
                <a:lumMod val="75000"/>
              </a:schemeClr>
            </a:solidFill>
          </a:endParaRPr>
        </a:p>
      </dgm:t>
    </dgm:pt>
    <dgm:pt modelId="{AA173776-0F68-4AE3-AF49-D67C5AE4AD66}" type="parTrans" cxnId="{1D97E436-29A1-4236-9254-87BD6582AC14}">
      <dgm:prSet/>
      <dgm:spPr/>
      <dgm:t>
        <a:bodyPr/>
        <a:lstStyle/>
        <a:p>
          <a:endParaRPr lang="en-US"/>
        </a:p>
      </dgm:t>
    </dgm:pt>
    <dgm:pt modelId="{4592984E-6F1C-49EC-AF99-516977853C86}" type="sibTrans" cxnId="{1D97E436-29A1-4236-9254-87BD6582AC14}">
      <dgm:prSet/>
      <dgm:spPr/>
      <dgm:t>
        <a:bodyPr/>
        <a:lstStyle/>
        <a:p>
          <a:endParaRPr lang="en-US"/>
        </a:p>
      </dgm:t>
    </dgm:pt>
    <dgm:pt modelId="{36199A6D-1501-4075-81AA-B29C8A2C8D91}">
      <dgm:prSet custT="1"/>
      <dgm:spPr/>
      <dgm:t>
        <a:bodyPr/>
        <a:lstStyle/>
        <a:p>
          <a:pPr algn="ctr"/>
          <a:endParaRPr lang="it-IT" sz="1400" b="1" dirty="0" smtClean="0"/>
        </a:p>
        <a:p>
          <a:pPr algn="just"/>
          <a:r>
            <a:rPr lang="it-IT" sz="1400" b="1" dirty="0" smtClean="0"/>
            <a:t>- Cheltuieli cu personalul angajati pe contractul de colaborare (cheltuieli salariale și de deplasare): cercetători, tehnicieni personal auxiliar</a:t>
          </a:r>
        </a:p>
      </dgm:t>
    </dgm:pt>
    <dgm:pt modelId="{508CF5F5-2B80-4CDC-82B1-1D9C1C31A228}" type="parTrans" cxnId="{A358CE4E-4130-4A96-8F89-B03E9FDEFEED}">
      <dgm:prSet/>
      <dgm:spPr/>
      <dgm:t>
        <a:bodyPr/>
        <a:lstStyle/>
        <a:p>
          <a:endParaRPr lang="en-US"/>
        </a:p>
      </dgm:t>
    </dgm:pt>
    <dgm:pt modelId="{BE96D7C2-9393-4398-B7F5-408C4F480081}" type="sibTrans" cxnId="{A358CE4E-4130-4A96-8F89-B03E9FDEFEED}">
      <dgm:prSet/>
      <dgm:spPr/>
      <dgm:t>
        <a:bodyPr/>
        <a:lstStyle/>
        <a:p>
          <a:endParaRPr lang="en-US"/>
        </a:p>
      </dgm:t>
    </dgm:pt>
    <dgm:pt modelId="{8E87F21F-3762-4A8B-897D-C8873E6CB97F}">
      <dgm:prSet custT="1"/>
      <dgm:spPr/>
      <dgm:t>
        <a:bodyPr/>
        <a:lstStyle/>
        <a:p>
          <a:pPr algn="just"/>
          <a:r>
            <a:rPr lang="en-US" sz="1400" b="1" dirty="0" smtClean="0">
              <a:solidFill>
                <a:schemeClr val="tx1"/>
              </a:solidFill>
            </a:rPr>
            <a:t>- </a:t>
          </a:r>
          <a:r>
            <a:rPr lang="en-US" sz="1400" b="1" dirty="0" err="1" smtClean="0">
              <a:solidFill>
                <a:schemeClr val="tx1"/>
              </a:solidFill>
            </a:rPr>
            <a:t>Cheltuielile</a:t>
          </a:r>
          <a:r>
            <a:rPr lang="en-US" sz="1400" b="1" dirty="0" smtClean="0">
              <a:solidFill>
                <a:schemeClr val="tx1"/>
              </a:solidFill>
            </a:rPr>
            <a:t> </a:t>
          </a:r>
          <a:r>
            <a:rPr lang="en-US" sz="1400" b="1" dirty="0" err="1" smtClean="0">
              <a:solidFill>
                <a:schemeClr val="tx1"/>
              </a:solidFill>
            </a:rPr>
            <a:t>aferente</a:t>
          </a:r>
          <a:r>
            <a:rPr lang="en-US" sz="1400" b="1" dirty="0" smtClean="0">
              <a:solidFill>
                <a:schemeClr val="tx1"/>
              </a:solidFill>
            </a:rPr>
            <a:t> </a:t>
          </a:r>
          <a:r>
            <a:rPr lang="en-US" sz="1400" b="1" dirty="0" err="1" smtClean="0">
              <a:solidFill>
                <a:schemeClr val="tx1"/>
              </a:solidFill>
            </a:rPr>
            <a:t>serviciilor</a:t>
          </a:r>
          <a:r>
            <a:rPr lang="en-US" sz="1400" b="1" dirty="0" smtClean="0">
              <a:solidFill>
                <a:schemeClr val="tx1"/>
              </a:solidFill>
            </a:rPr>
            <a:t> de </a:t>
          </a:r>
          <a:r>
            <a:rPr lang="en-US" sz="1400" b="1" dirty="0" err="1" smtClean="0">
              <a:solidFill>
                <a:schemeClr val="tx1"/>
              </a:solidFill>
            </a:rPr>
            <a:t>cercetare</a:t>
          </a:r>
          <a:r>
            <a:rPr lang="en-US" sz="1400" b="1" dirty="0" smtClean="0">
              <a:solidFill>
                <a:schemeClr val="tx1"/>
              </a:solidFill>
            </a:rPr>
            <a:t>, </a:t>
          </a:r>
          <a:r>
            <a:rPr lang="en-US" sz="1400" b="1" dirty="0" err="1" smtClean="0">
              <a:solidFill>
                <a:schemeClr val="tx1"/>
              </a:solidFill>
            </a:rPr>
            <a:t>precum</a:t>
          </a:r>
          <a:r>
            <a:rPr lang="en-US" sz="1400" b="1" dirty="0" smtClean="0">
              <a:solidFill>
                <a:schemeClr val="tx1"/>
              </a:solidFill>
            </a:rPr>
            <a:t> </a:t>
          </a:r>
          <a:r>
            <a:rPr lang="en-US" sz="1400" b="1" dirty="0" err="1" smtClean="0">
              <a:solidFill>
                <a:schemeClr val="tx1"/>
              </a:solidFill>
            </a:rPr>
            <a:t>și</a:t>
          </a:r>
          <a:r>
            <a:rPr lang="en-US" sz="1400" b="1" dirty="0" smtClean="0">
              <a:solidFill>
                <a:schemeClr val="tx1"/>
              </a:solidFill>
            </a:rPr>
            <a:t> </a:t>
          </a:r>
          <a:r>
            <a:rPr lang="en-US" sz="1400" b="1" dirty="0" err="1" smtClean="0">
              <a:solidFill>
                <a:schemeClr val="tx1"/>
              </a:solidFill>
            </a:rPr>
            <a:t>serviciilor</a:t>
          </a:r>
          <a:r>
            <a:rPr lang="en-US" sz="1400" b="1" dirty="0" smtClean="0">
              <a:solidFill>
                <a:schemeClr val="tx1"/>
              </a:solidFill>
            </a:rPr>
            <a:t> de </a:t>
          </a:r>
          <a:r>
            <a:rPr lang="en-US" sz="1400" b="1" dirty="0" err="1" smtClean="0">
              <a:solidFill>
                <a:schemeClr val="tx1"/>
              </a:solidFill>
            </a:rPr>
            <a:t>consultanță</a:t>
          </a:r>
          <a:r>
            <a:rPr lang="en-US" sz="1400" b="1" dirty="0" smtClean="0">
              <a:solidFill>
                <a:schemeClr val="tx1"/>
              </a:solidFill>
            </a:rPr>
            <a:t> </a:t>
          </a:r>
          <a:r>
            <a:rPr lang="en-US" sz="1400" b="1" dirty="0" err="1" smtClean="0">
              <a:solidFill>
                <a:schemeClr val="tx1"/>
              </a:solidFill>
            </a:rPr>
            <a:t>și</a:t>
          </a:r>
          <a:r>
            <a:rPr lang="en-US" sz="1400" b="1" dirty="0" smtClean="0">
              <a:solidFill>
                <a:schemeClr val="tx1"/>
              </a:solidFill>
            </a:rPr>
            <a:t> </a:t>
          </a:r>
          <a:r>
            <a:rPr lang="en-US" sz="1400" b="1" dirty="0" err="1" smtClean="0">
              <a:solidFill>
                <a:schemeClr val="tx1"/>
              </a:solidFill>
            </a:rPr>
            <a:t>serviciilor</a:t>
          </a:r>
          <a:r>
            <a:rPr lang="en-US" sz="1400" b="1" dirty="0" smtClean="0">
              <a:solidFill>
                <a:schemeClr val="tx1"/>
              </a:solidFill>
            </a:rPr>
            <a:t> </a:t>
          </a:r>
          <a:r>
            <a:rPr lang="en-US" sz="1400" b="1" dirty="0" err="1" smtClean="0">
              <a:solidFill>
                <a:schemeClr val="tx1"/>
              </a:solidFill>
            </a:rPr>
            <a:t>echivalente</a:t>
          </a:r>
          <a:endParaRPr lang="en-US" sz="1400" b="1" dirty="0">
            <a:solidFill>
              <a:schemeClr val="tx1"/>
            </a:solidFill>
          </a:endParaRPr>
        </a:p>
      </dgm:t>
    </dgm:pt>
    <dgm:pt modelId="{C0B79805-F74F-4CDD-8E3E-33CBF016F3B7}" type="parTrans" cxnId="{F7B5C978-01EF-430C-94CE-454278B9E196}">
      <dgm:prSet/>
      <dgm:spPr/>
      <dgm:t>
        <a:bodyPr/>
        <a:lstStyle/>
        <a:p>
          <a:endParaRPr lang="en-US"/>
        </a:p>
      </dgm:t>
    </dgm:pt>
    <dgm:pt modelId="{4C3C3E0D-7B83-4F94-81B1-867600B45B10}" type="sibTrans" cxnId="{F7B5C978-01EF-430C-94CE-454278B9E196}">
      <dgm:prSet/>
      <dgm:spPr/>
      <dgm:t>
        <a:bodyPr/>
        <a:lstStyle/>
        <a:p>
          <a:endParaRPr lang="en-US"/>
        </a:p>
      </dgm:t>
    </dgm:pt>
    <dgm:pt modelId="{329F619C-5B6C-4292-82C1-9928F0A88994}">
      <dgm:prSet custT="1"/>
      <dgm:spPr/>
      <dgm:t>
        <a:bodyPr/>
        <a:lstStyle/>
        <a:p>
          <a:pPr algn="just"/>
          <a:r>
            <a:rPr lang="en-US" sz="1400" b="1" dirty="0" smtClean="0"/>
            <a:t>- </a:t>
          </a:r>
          <a:r>
            <a:rPr lang="en-US" sz="1400" b="1" dirty="0" err="1" smtClean="0"/>
            <a:t>Alte</a:t>
          </a:r>
          <a:r>
            <a:rPr lang="en-US" sz="1400" b="1" dirty="0" smtClean="0"/>
            <a:t> </a:t>
          </a:r>
          <a:r>
            <a:rPr lang="en-US" sz="1400" b="1" dirty="0" err="1" smtClean="0"/>
            <a:t>cheltuieli</a:t>
          </a:r>
          <a:r>
            <a:rPr lang="en-US" sz="1400" b="1" dirty="0" smtClean="0"/>
            <a:t> de </a:t>
          </a:r>
          <a:r>
            <a:rPr lang="en-US" sz="1400" b="1" dirty="0" err="1" smtClean="0"/>
            <a:t>exploatare</a:t>
          </a:r>
          <a:r>
            <a:rPr lang="en-US" sz="1400" b="1" dirty="0" smtClean="0"/>
            <a:t> </a:t>
          </a:r>
          <a:r>
            <a:rPr lang="en-US" sz="1400" b="1" dirty="0" err="1" smtClean="0"/>
            <a:t>suportate</a:t>
          </a:r>
          <a:r>
            <a:rPr lang="en-US" sz="1400" b="1" dirty="0" smtClean="0"/>
            <a:t> direct ca </a:t>
          </a:r>
          <a:r>
            <a:rPr lang="en-US" sz="1400" b="1" dirty="0" err="1" smtClean="0"/>
            <a:t>urmare</a:t>
          </a:r>
          <a:r>
            <a:rPr lang="en-US" sz="1400" b="1" dirty="0" smtClean="0"/>
            <a:t> a </a:t>
          </a:r>
          <a:r>
            <a:rPr lang="en-US" sz="1400" b="1" dirty="0" err="1" smtClean="0"/>
            <a:t>contractului</a:t>
          </a:r>
          <a:r>
            <a:rPr lang="en-US" sz="1400" b="1" dirty="0" smtClean="0"/>
            <a:t> cu </a:t>
          </a:r>
          <a:r>
            <a:rPr lang="en-US" sz="1400" b="1" dirty="0" err="1" smtClean="0"/>
            <a:t>întreprinderea</a:t>
          </a:r>
          <a:r>
            <a:rPr lang="en-US" sz="1400" b="1" dirty="0" smtClean="0"/>
            <a:t>, </a:t>
          </a:r>
          <a:r>
            <a:rPr lang="en-US" sz="1400" b="1" dirty="0" err="1" smtClean="0"/>
            <a:t>inclusiv</a:t>
          </a:r>
          <a:r>
            <a:rPr lang="en-US" sz="1400" b="1" dirty="0" smtClean="0"/>
            <a:t> </a:t>
          </a:r>
          <a:r>
            <a:rPr lang="en-US" sz="1400" b="1" dirty="0" err="1" smtClean="0"/>
            <a:t>pentru</a:t>
          </a:r>
          <a:r>
            <a:rPr lang="en-US" sz="1400" b="1" dirty="0" smtClean="0"/>
            <a:t> </a:t>
          </a:r>
          <a:r>
            <a:rPr lang="en-US" sz="1400" b="1" dirty="0" err="1" smtClean="0"/>
            <a:t>achiziția</a:t>
          </a:r>
          <a:r>
            <a:rPr lang="en-US" sz="1400" b="1" dirty="0" smtClean="0"/>
            <a:t> </a:t>
          </a:r>
          <a:r>
            <a:rPr lang="en-US" sz="1400" b="1" dirty="0" err="1" smtClean="0"/>
            <a:t>materialelor</a:t>
          </a:r>
          <a:r>
            <a:rPr lang="en-US" sz="1400" b="1" dirty="0" smtClean="0"/>
            <a:t>, </a:t>
          </a:r>
          <a:r>
            <a:rPr lang="en-US" sz="1400" b="1" dirty="0" err="1" smtClean="0"/>
            <a:t>consumabilelor</a:t>
          </a:r>
          <a:r>
            <a:rPr lang="en-US" sz="1400" b="1" dirty="0" smtClean="0"/>
            <a:t> </a:t>
          </a:r>
          <a:r>
            <a:rPr lang="en-US" sz="1400" b="1" dirty="0" err="1" smtClean="0"/>
            <a:t>și</a:t>
          </a:r>
          <a:r>
            <a:rPr lang="en-US" sz="1400" b="1" dirty="0" smtClean="0"/>
            <a:t> a </a:t>
          </a:r>
          <a:r>
            <a:rPr lang="en-US" sz="1400" b="1" dirty="0" err="1" smtClean="0"/>
            <a:t>altor</a:t>
          </a:r>
          <a:r>
            <a:rPr lang="en-US" sz="1400" b="1" dirty="0" smtClean="0"/>
            <a:t> </a:t>
          </a:r>
          <a:r>
            <a:rPr lang="en-US" sz="1400" b="1" dirty="0" err="1" smtClean="0"/>
            <a:t>produse</a:t>
          </a:r>
          <a:r>
            <a:rPr lang="en-US" sz="1400" b="1" dirty="0" smtClean="0"/>
            <a:t> </a:t>
          </a:r>
          <a:r>
            <a:rPr lang="en-US" sz="1400" b="1" dirty="0" err="1" smtClean="0"/>
            <a:t>similare</a:t>
          </a:r>
          <a:endParaRPr lang="en-US" sz="1400" b="1" dirty="0" smtClean="0"/>
        </a:p>
      </dgm:t>
    </dgm:pt>
    <dgm:pt modelId="{0A74C923-BD00-4B7A-966B-BC64D90BF302}" type="parTrans" cxnId="{24821D23-0172-4BE3-8C1C-8504CC1B60DB}">
      <dgm:prSet/>
      <dgm:spPr/>
      <dgm:t>
        <a:bodyPr/>
        <a:lstStyle/>
        <a:p>
          <a:endParaRPr lang="en-US"/>
        </a:p>
      </dgm:t>
    </dgm:pt>
    <dgm:pt modelId="{8B5F1FB7-6B1B-4541-98EA-DA41398F245F}" type="sibTrans" cxnId="{24821D23-0172-4BE3-8C1C-8504CC1B60DB}">
      <dgm:prSet/>
      <dgm:spPr/>
      <dgm:t>
        <a:bodyPr/>
        <a:lstStyle/>
        <a:p>
          <a:endParaRPr lang="en-US"/>
        </a:p>
      </dgm:t>
    </dgm:pt>
    <dgm:pt modelId="{509E82D1-44A1-4A5C-9F9B-68700C63EA70}">
      <dgm:prSet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endParaRPr>
        </a:p>
        <a:p>
          <a:pPr marL="0" marR="0" indent="0" algn="just" defTabSz="91440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 </a:t>
          </a:r>
          <a:r>
            <a:rPr lang="en-US" sz="1400" b="1" dirty="0" err="1" smtClean="0">
              <a:solidFill>
                <a:schemeClr val="tx1"/>
              </a:solidFill>
            </a:rPr>
            <a:t>Cheltuieli</a:t>
          </a:r>
          <a:r>
            <a:rPr lang="en-US" sz="1400" b="1" dirty="0" smtClean="0">
              <a:solidFill>
                <a:schemeClr val="tx1"/>
              </a:solidFill>
            </a:rPr>
            <a:t> </a:t>
          </a:r>
          <a:r>
            <a:rPr lang="en-US" sz="1400" b="1" dirty="0" err="1" smtClean="0">
              <a:solidFill>
                <a:schemeClr val="tx1"/>
              </a:solidFill>
            </a:rPr>
            <a:t>pentru</a:t>
          </a:r>
          <a:r>
            <a:rPr lang="en-US" sz="1400" b="1" dirty="0" smtClean="0">
              <a:solidFill>
                <a:schemeClr val="tx1"/>
              </a:solidFill>
            </a:rPr>
            <a:t> </a:t>
          </a:r>
          <a:r>
            <a:rPr lang="en-US" sz="1400" b="1" dirty="0" err="1" smtClean="0">
              <a:solidFill>
                <a:schemeClr val="tx1"/>
              </a:solidFill>
            </a:rPr>
            <a:t>instrumente</a:t>
          </a:r>
          <a:r>
            <a:rPr lang="en-US" sz="1400" b="1" dirty="0" smtClean="0">
              <a:solidFill>
                <a:schemeClr val="tx1"/>
              </a:solidFill>
            </a:rPr>
            <a:t> </a:t>
          </a:r>
          <a:r>
            <a:rPr lang="en-US" sz="1400" b="1" dirty="0" err="1" smtClean="0">
              <a:solidFill>
                <a:schemeClr val="tx1"/>
              </a:solidFill>
            </a:rPr>
            <a:t>și</a:t>
          </a:r>
          <a:r>
            <a:rPr lang="en-US" sz="1400" b="1" dirty="0" smtClean="0">
              <a:solidFill>
                <a:schemeClr val="tx1"/>
              </a:solidFill>
            </a:rPr>
            <a:t> </a:t>
          </a:r>
          <a:r>
            <a:rPr lang="en-US" sz="1400" b="1" dirty="0" err="1" smtClean="0">
              <a:solidFill>
                <a:schemeClr val="tx1"/>
              </a:solidFill>
            </a:rPr>
            <a:t>echipamente</a:t>
          </a:r>
          <a:r>
            <a:rPr lang="en-US" sz="1400" b="1" dirty="0" smtClean="0">
              <a:solidFill>
                <a:schemeClr val="tx1"/>
              </a:solidFill>
            </a:rPr>
            <a:t> (active </a:t>
          </a:r>
          <a:r>
            <a:rPr lang="en-US" sz="1400" b="1" dirty="0" err="1" smtClean="0">
              <a:solidFill>
                <a:schemeClr val="tx1"/>
              </a:solidFill>
            </a:rPr>
            <a:t>corporale</a:t>
          </a:r>
          <a:r>
            <a:rPr lang="en-US" sz="1400" b="1" dirty="0" smtClean="0">
              <a:solidFill>
                <a:schemeClr val="tx1"/>
              </a:solidFill>
            </a:rPr>
            <a:t> </a:t>
          </a:r>
          <a:r>
            <a:rPr lang="en-US" sz="1400" b="1" dirty="0" err="1" smtClean="0">
              <a:solidFill>
                <a:schemeClr val="tx1"/>
              </a:solidFill>
            </a:rPr>
            <a:t>sau</a:t>
          </a:r>
          <a:r>
            <a:rPr lang="en-US" sz="1400" b="1" dirty="0" smtClean="0">
              <a:solidFill>
                <a:schemeClr val="tx1"/>
              </a:solidFill>
            </a:rPr>
            <a:t> </a:t>
          </a:r>
          <a:r>
            <a:rPr lang="en-US" sz="1400" b="1" dirty="0" err="1" smtClean="0">
              <a:solidFill>
                <a:schemeClr val="tx1"/>
              </a:solidFill>
            </a:rPr>
            <a:t>obiecte</a:t>
          </a:r>
          <a:r>
            <a:rPr lang="en-US" sz="1400" b="1" dirty="0" smtClean="0">
              <a:solidFill>
                <a:schemeClr val="tx1"/>
              </a:solidFill>
            </a:rPr>
            <a:t> de </a:t>
          </a:r>
          <a:r>
            <a:rPr lang="en-US" sz="1400" b="1" dirty="0" err="1" smtClean="0">
              <a:solidFill>
                <a:schemeClr val="tx1"/>
              </a:solidFill>
            </a:rPr>
            <a:t>inventar</a:t>
          </a:r>
          <a:r>
            <a:rPr lang="en-US" sz="1400" b="1" dirty="0" smtClean="0">
              <a:solidFill>
                <a:schemeClr val="tx1"/>
              </a:solidFill>
            </a:rPr>
            <a:t>), </a:t>
          </a:r>
          <a:r>
            <a:rPr lang="en-US" sz="1400" b="1" dirty="0" err="1" smtClean="0">
              <a:solidFill>
                <a:schemeClr val="tx1"/>
              </a:solidFill>
            </a:rPr>
            <a:t>în</a:t>
          </a:r>
          <a:r>
            <a:rPr lang="en-US" sz="1400" b="1" dirty="0" smtClean="0">
              <a:solidFill>
                <a:schemeClr val="tx1"/>
              </a:solidFill>
            </a:rPr>
            <a:t> </a:t>
          </a:r>
          <a:r>
            <a:rPr lang="en-US" sz="1400" b="1" dirty="0" err="1" smtClean="0">
              <a:solidFill>
                <a:schemeClr val="tx1"/>
              </a:solidFill>
            </a:rPr>
            <a:t>măsura</a:t>
          </a:r>
          <a:r>
            <a:rPr lang="en-US" sz="1400" b="1" dirty="0" smtClean="0">
              <a:solidFill>
                <a:schemeClr val="tx1"/>
              </a:solidFill>
            </a:rPr>
            <a:t> </a:t>
          </a:r>
          <a:r>
            <a:rPr lang="en-US" sz="1400" b="1" dirty="0" err="1" smtClean="0">
              <a:solidFill>
                <a:schemeClr val="tx1"/>
              </a:solidFill>
            </a:rPr>
            <a:t>în</a:t>
          </a:r>
          <a:r>
            <a:rPr lang="en-US" sz="1400" b="1" dirty="0" smtClean="0">
              <a:solidFill>
                <a:schemeClr val="tx1"/>
              </a:solidFill>
            </a:rPr>
            <a:t> care </a:t>
          </a:r>
          <a:r>
            <a:rPr lang="en-US" sz="1400" b="1" dirty="0" err="1" smtClean="0">
              <a:solidFill>
                <a:schemeClr val="tx1"/>
              </a:solidFill>
            </a:rPr>
            <a:t>acestea</a:t>
          </a:r>
          <a:r>
            <a:rPr lang="en-US" sz="1400" b="1" dirty="0" smtClean="0">
              <a:solidFill>
                <a:schemeClr val="tx1"/>
              </a:solidFill>
            </a:rPr>
            <a:t> </a:t>
          </a:r>
          <a:r>
            <a:rPr lang="en-US" sz="1400" b="1" dirty="0" err="1" smtClean="0">
              <a:solidFill>
                <a:schemeClr val="tx1"/>
              </a:solidFill>
            </a:rPr>
            <a:t>sunt</a:t>
          </a:r>
          <a:r>
            <a:rPr lang="en-US" sz="1400" b="1" dirty="0" smtClean="0">
              <a:solidFill>
                <a:schemeClr val="tx1"/>
              </a:solidFill>
            </a:rPr>
            <a:t> </a:t>
          </a:r>
          <a:r>
            <a:rPr lang="en-US" sz="1400" b="1" dirty="0" err="1" smtClean="0">
              <a:solidFill>
                <a:schemeClr val="tx1"/>
              </a:solidFill>
            </a:rPr>
            <a:t>utilizate</a:t>
          </a:r>
          <a:r>
            <a:rPr lang="en-US" sz="1400" b="1" dirty="0" smtClean="0">
              <a:solidFill>
                <a:schemeClr val="tx1"/>
              </a:solidFill>
            </a:rPr>
            <a:t> </a:t>
          </a:r>
          <a:r>
            <a:rPr lang="en-US" sz="1400" b="1" dirty="0" err="1" smtClean="0">
              <a:solidFill>
                <a:schemeClr val="tx1"/>
              </a:solidFill>
            </a:rPr>
            <a:t>în</a:t>
          </a:r>
          <a:r>
            <a:rPr lang="en-US" sz="1400" b="1" dirty="0" smtClean="0">
              <a:solidFill>
                <a:schemeClr val="tx1"/>
              </a:solidFill>
            </a:rPr>
            <a:t> </a:t>
          </a:r>
          <a:r>
            <a:rPr lang="en-US" sz="1400" b="1" dirty="0" err="1" smtClean="0">
              <a:solidFill>
                <a:schemeClr val="tx1"/>
              </a:solidFill>
            </a:rPr>
            <a:t>cadrul</a:t>
          </a:r>
          <a:r>
            <a:rPr lang="en-US" sz="1400" b="1" dirty="0" smtClean="0">
              <a:solidFill>
                <a:schemeClr val="tx1"/>
              </a:solidFill>
            </a:rPr>
            <a:t> </a:t>
          </a:r>
          <a:r>
            <a:rPr lang="en-US" sz="1400" b="1" dirty="0" err="1" smtClean="0">
              <a:solidFill>
                <a:schemeClr val="tx1"/>
              </a:solidFill>
            </a:rPr>
            <a:t>contractului</a:t>
          </a:r>
          <a:r>
            <a:rPr lang="en-US" sz="1400" b="1" dirty="0" smtClean="0">
              <a:solidFill>
                <a:schemeClr val="tx1"/>
              </a:solidFill>
            </a:rPr>
            <a:t> cu </a:t>
          </a:r>
          <a:r>
            <a:rPr lang="en-US" sz="1400" b="1" dirty="0" err="1" smtClean="0">
              <a:solidFill>
                <a:schemeClr val="tx1"/>
              </a:solidFill>
            </a:rPr>
            <a:t>întreprinderea</a:t>
          </a:r>
          <a:r>
            <a:rPr lang="en-US" sz="1400" b="1" dirty="0" smtClean="0">
              <a:solidFill>
                <a:schemeClr val="tx1"/>
              </a:solidFill>
            </a:rPr>
            <a:t> </a:t>
          </a:r>
          <a:r>
            <a:rPr lang="en-US" sz="1400" b="1" dirty="0" err="1" smtClean="0">
              <a:solidFill>
                <a:schemeClr val="tx1"/>
              </a:solidFill>
            </a:rPr>
            <a:t>și</a:t>
          </a:r>
          <a:r>
            <a:rPr lang="en-US" sz="1400" b="1" dirty="0" smtClean="0">
              <a:solidFill>
                <a:schemeClr val="tx1"/>
              </a:solidFill>
            </a:rPr>
            <a:t> </a:t>
          </a:r>
          <a:r>
            <a:rPr lang="en-US" sz="1400" b="1" dirty="0" err="1" smtClean="0">
              <a:solidFill>
                <a:schemeClr val="tx1"/>
              </a:solidFill>
            </a:rPr>
            <a:t>pe</a:t>
          </a:r>
          <a:r>
            <a:rPr lang="en-US" sz="1400" b="1" dirty="0" smtClean="0">
              <a:solidFill>
                <a:schemeClr val="tx1"/>
              </a:solidFill>
            </a:rPr>
            <a:t> </a:t>
          </a:r>
          <a:r>
            <a:rPr lang="en-US" sz="1400" b="1" dirty="0" err="1" smtClean="0">
              <a:solidFill>
                <a:schemeClr val="tx1"/>
              </a:solidFill>
            </a:rPr>
            <a:t>durata</a:t>
          </a:r>
          <a:r>
            <a:rPr lang="en-US" sz="1400" b="1" dirty="0" smtClean="0">
              <a:solidFill>
                <a:schemeClr val="tx1"/>
              </a:solidFill>
            </a:rPr>
            <a:t> </a:t>
          </a:r>
          <a:r>
            <a:rPr lang="en-US" sz="1400" b="1" dirty="0" err="1" smtClean="0">
              <a:solidFill>
                <a:schemeClr val="tx1"/>
              </a:solidFill>
            </a:rPr>
            <a:t>acestei</a:t>
          </a:r>
          <a:r>
            <a:rPr lang="en-US" sz="1400" b="1" dirty="0" smtClean="0">
              <a:solidFill>
                <a:schemeClr val="tx1"/>
              </a:solidFill>
            </a:rPr>
            <a:t> </a:t>
          </a:r>
          <a:r>
            <a:rPr lang="en-US" sz="1400" b="1" dirty="0" err="1" smtClean="0">
              <a:solidFill>
                <a:schemeClr val="tx1"/>
              </a:solidFill>
            </a:rPr>
            <a:t>utilizări</a:t>
          </a:r>
          <a:endParaRPr lang="en-US" sz="1400" b="1" dirty="0" smtClean="0">
            <a:solidFill>
              <a:schemeClr val="tx1"/>
            </a:solidFill>
          </a:endParaRPr>
        </a:p>
      </dgm:t>
    </dgm:pt>
    <dgm:pt modelId="{C9C97E35-8359-4E47-B0EB-C249FF3D63CE}" type="parTrans" cxnId="{8DE7689D-66EE-4EE5-804E-35F5348577BC}">
      <dgm:prSet/>
      <dgm:spPr/>
      <dgm:t>
        <a:bodyPr/>
        <a:lstStyle/>
        <a:p>
          <a:endParaRPr lang="en-US"/>
        </a:p>
      </dgm:t>
    </dgm:pt>
    <dgm:pt modelId="{CB612F74-2B7B-4219-BCEE-20495583259F}" type="sibTrans" cxnId="{8DE7689D-66EE-4EE5-804E-35F5348577BC}">
      <dgm:prSet/>
      <dgm:spPr/>
      <dgm:t>
        <a:bodyPr/>
        <a:lstStyle/>
        <a:p>
          <a:endParaRPr lang="en-US"/>
        </a:p>
      </dgm:t>
    </dgm:pt>
    <dgm:pt modelId="{B4090D34-33A4-4FC0-8FDF-FA8F0880BC03}">
      <dgm:prSet custT="1"/>
      <dgm:spPr/>
      <dgm:t>
        <a:bodyPr/>
        <a:lstStyle/>
        <a:p>
          <a:pPr algn="ctr"/>
          <a:endParaRPr lang="en-US" sz="1400" b="1" dirty="0" smtClean="0"/>
        </a:p>
        <a:p>
          <a:pPr algn="ctr"/>
          <a:endParaRPr lang="en-US" sz="1400" b="1" dirty="0" smtClean="0"/>
        </a:p>
        <a:p>
          <a:pPr algn="l"/>
          <a:endParaRPr lang="en-US" sz="1400" b="1" dirty="0" smtClean="0"/>
        </a:p>
        <a:p>
          <a:pPr algn="just"/>
          <a:r>
            <a:rPr lang="en-US" sz="1400" b="1" dirty="0" smtClean="0"/>
            <a:t>- </a:t>
          </a:r>
          <a:r>
            <a:rPr lang="en-US" sz="1400" b="1" dirty="0" err="1" smtClean="0"/>
            <a:t>Cheltuielile</a:t>
          </a:r>
          <a:r>
            <a:rPr lang="en-US" sz="1400" b="1" dirty="0" smtClean="0"/>
            <a:t> </a:t>
          </a:r>
          <a:r>
            <a:rPr lang="en-US" sz="1400" b="1" dirty="0" err="1" smtClean="0"/>
            <a:t>generale</a:t>
          </a:r>
          <a:r>
            <a:rPr lang="en-US" sz="1400" b="1" dirty="0" smtClean="0"/>
            <a:t> de </a:t>
          </a:r>
          <a:r>
            <a:rPr lang="en-US" sz="1400" b="1" dirty="0" err="1" smtClean="0"/>
            <a:t>administrație</a:t>
          </a:r>
          <a:r>
            <a:rPr lang="en-US" sz="1400" b="1" dirty="0" smtClean="0"/>
            <a:t> (de </a:t>
          </a:r>
          <a:r>
            <a:rPr lang="en-US" sz="1400" b="1" dirty="0" err="1" smtClean="0"/>
            <a:t>regie</a:t>
          </a:r>
          <a:r>
            <a:rPr lang="en-US" sz="1400" b="1" dirty="0" smtClean="0"/>
            <a:t>). </a:t>
          </a:r>
          <a:r>
            <a:rPr lang="en-US" sz="1400" b="1" dirty="0" err="1" smtClean="0"/>
            <a:t>finanțare</a:t>
          </a:r>
          <a:r>
            <a:rPr lang="en-US" sz="1400" b="1" dirty="0" smtClean="0"/>
            <a:t> </a:t>
          </a:r>
          <a:r>
            <a:rPr lang="en-US" sz="1400" b="1" dirty="0" err="1" smtClean="0"/>
            <a:t>forfetară</a:t>
          </a:r>
          <a:r>
            <a:rPr lang="en-US" sz="1400" b="1" dirty="0" smtClean="0"/>
            <a:t> </a:t>
          </a:r>
          <a:r>
            <a:rPr lang="en-US" sz="1400" b="1" dirty="0" err="1" smtClean="0"/>
            <a:t>în</a:t>
          </a:r>
          <a:r>
            <a:rPr lang="en-US" sz="1400" b="1" dirty="0" smtClean="0"/>
            <a:t> </a:t>
          </a:r>
          <a:r>
            <a:rPr lang="en-US" sz="1400" b="1" dirty="0" err="1" smtClean="0"/>
            <a:t>valoare</a:t>
          </a:r>
          <a:r>
            <a:rPr lang="en-US" sz="1400" b="1" dirty="0" smtClean="0"/>
            <a:t> de 25% din </a:t>
          </a:r>
          <a:r>
            <a:rPr lang="en-US" sz="1400" b="1" dirty="0" err="1" smtClean="0"/>
            <a:t>costurile</a:t>
          </a:r>
          <a:r>
            <a:rPr lang="en-US" sz="1400" b="1" dirty="0" smtClean="0"/>
            <a:t> </a:t>
          </a:r>
          <a:r>
            <a:rPr lang="en-US" sz="1400" b="1" dirty="0" err="1" smtClean="0"/>
            <a:t>directe</a:t>
          </a:r>
          <a:r>
            <a:rPr lang="en-US" sz="1400" b="1" dirty="0" smtClean="0"/>
            <a:t> </a:t>
          </a:r>
          <a:r>
            <a:rPr lang="en-US" sz="1400" b="1" dirty="0" err="1" smtClean="0"/>
            <a:t>eligibile</a:t>
          </a:r>
          <a:r>
            <a:rPr lang="en-US" sz="1400" b="1" dirty="0" smtClean="0"/>
            <a:t> ale </a:t>
          </a:r>
          <a:r>
            <a:rPr lang="en-US" sz="1400" b="1" dirty="0" err="1" smtClean="0"/>
            <a:t>contractului</a:t>
          </a:r>
          <a:r>
            <a:rPr lang="en-US" sz="1400" b="1" dirty="0" smtClean="0"/>
            <a:t> de </a:t>
          </a:r>
          <a:r>
            <a:rPr lang="en-US" sz="1400" b="1" dirty="0" err="1" smtClean="0"/>
            <a:t>colaborare</a:t>
          </a:r>
          <a:r>
            <a:rPr lang="en-US" sz="1400" b="1" dirty="0" smtClean="0"/>
            <a:t> (</a:t>
          </a:r>
          <a:r>
            <a:rPr lang="en-US" sz="1400" b="1" dirty="0" err="1" smtClean="0"/>
            <a:t>cheltuielile</a:t>
          </a:r>
          <a:r>
            <a:rPr lang="en-US" sz="1400" b="1" dirty="0" smtClean="0"/>
            <a:t> tip D) </a:t>
          </a:r>
          <a:r>
            <a:rPr lang="en-US" sz="1400" b="1" dirty="0" err="1" smtClean="0"/>
            <a:t>aferente</a:t>
          </a:r>
          <a:r>
            <a:rPr lang="en-US" sz="1400" b="1" dirty="0" smtClean="0"/>
            <a:t> </a:t>
          </a:r>
          <a:r>
            <a:rPr lang="en-US" sz="1400" b="1" dirty="0" err="1" smtClean="0"/>
            <a:t>întreprinderii</a:t>
          </a:r>
          <a:r>
            <a:rPr lang="en-US" sz="1400" b="1" dirty="0" smtClean="0"/>
            <a:t>, </a:t>
          </a:r>
          <a:r>
            <a:rPr lang="en-US" sz="1400" b="1" dirty="0" err="1" smtClean="0"/>
            <a:t>exceptând</a:t>
          </a:r>
          <a:r>
            <a:rPr lang="en-US" sz="1400" b="1" dirty="0" smtClean="0"/>
            <a:t> </a:t>
          </a:r>
          <a:r>
            <a:rPr lang="en-US" sz="1400" b="1" dirty="0" err="1" smtClean="0"/>
            <a:t>costurile</a:t>
          </a:r>
          <a:r>
            <a:rPr lang="en-US" sz="1400" b="1" dirty="0" smtClean="0"/>
            <a:t> </a:t>
          </a:r>
          <a:r>
            <a:rPr lang="en-US" sz="1400" b="1" dirty="0" err="1" smtClean="0"/>
            <a:t>directe</a:t>
          </a:r>
          <a:r>
            <a:rPr lang="en-US" sz="1400" b="1" dirty="0" smtClean="0"/>
            <a:t> </a:t>
          </a:r>
          <a:r>
            <a:rPr lang="en-US" sz="1400" b="1" dirty="0" err="1" smtClean="0"/>
            <a:t>eligibile</a:t>
          </a:r>
          <a:r>
            <a:rPr lang="en-US" sz="1400" b="1" dirty="0" smtClean="0"/>
            <a:t> </a:t>
          </a:r>
          <a:r>
            <a:rPr lang="en-US" sz="1400" b="1" dirty="0" err="1" smtClean="0"/>
            <a:t>pentru</a:t>
          </a:r>
          <a:r>
            <a:rPr lang="en-US" sz="1400" b="1" dirty="0" smtClean="0"/>
            <a:t> </a:t>
          </a:r>
          <a:r>
            <a:rPr lang="en-US" sz="1400" b="1" dirty="0" err="1" smtClean="0"/>
            <a:t>achiziția</a:t>
          </a:r>
          <a:r>
            <a:rPr lang="en-US" sz="1400" b="1" dirty="0" smtClean="0"/>
            <a:t> de </a:t>
          </a:r>
          <a:r>
            <a:rPr lang="en-US" sz="1400" b="1" dirty="0" err="1" smtClean="0"/>
            <a:t>servicii</a:t>
          </a:r>
          <a:endParaRPr lang="en-US" sz="1400" b="1" dirty="0" smtClean="0"/>
        </a:p>
      </dgm:t>
    </dgm:pt>
    <dgm:pt modelId="{C369EA2A-E672-4B1D-9CD7-6350DC7C3D31}" type="parTrans" cxnId="{DB9BD266-ECA3-415F-8E65-574AC8CC23DF}">
      <dgm:prSet/>
      <dgm:spPr/>
      <dgm:t>
        <a:bodyPr/>
        <a:lstStyle/>
        <a:p>
          <a:endParaRPr lang="en-US"/>
        </a:p>
      </dgm:t>
    </dgm:pt>
    <dgm:pt modelId="{86650444-3C4C-4F00-AC6D-4657E2FB41E8}" type="sibTrans" cxnId="{DB9BD266-ECA3-415F-8E65-574AC8CC23DF}">
      <dgm:prSet/>
      <dgm:spPr/>
      <dgm:t>
        <a:bodyPr/>
        <a:lstStyle/>
        <a:p>
          <a:endParaRPr lang="en-US"/>
        </a:p>
      </dgm:t>
    </dgm:pt>
    <dgm:pt modelId="{3D9F3C05-101F-4129-A4C2-4B364015CA0F}" type="pres">
      <dgm:prSet presAssocID="{340F0AFC-89F6-4D7C-8320-BF671B65E97A}" presName="Name0" presStyleCnt="0">
        <dgm:presLayoutVars>
          <dgm:chMax val="7"/>
          <dgm:dir/>
          <dgm:animLvl val="lvl"/>
          <dgm:resizeHandles val="exact"/>
        </dgm:presLayoutVars>
      </dgm:prSet>
      <dgm:spPr/>
      <dgm:t>
        <a:bodyPr/>
        <a:lstStyle/>
        <a:p>
          <a:endParaRPr lang="en-US"/>
        </a:p>
      </dgm:t>
    </dgm:pt>
    <dgm:pt modelId="{95476872-D86C-4B66-87DE-8228C64D30D2}" type="pres">
      <dgm:prSet presAssocID="{625DDB20-F12E-4EBE-A173-CEBD14945AA2}" presName="circle1" presStyleLbl="node1" presStyleIdx="0" presStyleCnt="7" custLinFactNeighborY="1014"/>
      <dgm:spPr/>
    </dgm:pt>
    <dgm:pt modelId="{87CEFA47-FA4F-4F79-B177-69B8098831A2}" type="pres">
      <dgm:prSet presAssocID="{625DDB20-F12E-4EBE-A173-CEBD14945AA2}" presName="space" presStyleCnt="0"/>
      <dgm:spPr/>
    </dgm:pt>
    <dgm:pt modelId="{50022989-B666-4920-B1F2-3B31D21C842D}" type="pres">
      <dgm:prSet presAssocID="{625DDB20-F12E-4EBE-A173-CEBD14945AA2}" presName="rect1" presStyleLbl="alignAcc1" presStyleIdx="0" presStyleCnt="7" custScaleY="96386" custLinFactNeighborX="-158" custLinFactNeighborY="1393"/>
      <dgm:spPr/>
      <dgm:t>
        <a:bodyPr/>
        <a:lstStyle/>
        <a:p>
          <a:endParaRPr lang="en-US"/>
        </a:p>
      </dgm:t>
    </dgm:pt>
    <dgm:pt modelId="{AF7D3FEF-95AC-4257-8C90-5421C25F6AB4}" type="pres">
      <dgm:prSet presAssocID="{36199A6D-1501-4075-81AA-B29C8A2C8D91}" presName="vertSpace2" presStyleLbl="node1" presStyleIdx="0" presStyleCnt="7"/>
      <dgm:spPr/>
    </dgm:pt>
    <dgm:pt modelId="{741EB186-A467-44E3-B054-426C932B0299}" type="pres">
      <dgm:prSet presAssocID="{36199A6D-1501-4075-81AA-B29C8A2C8D91}" presName="circle2" presStyleLbl="node1" presStyleIdx="1" presStyleCnt="7" custLinFactNeighborX="109"/>
      <dgm:spPr/>
    </dgm:pt>
    <dgm:pt modelId="{93CA7259-3E21-4F89-A9DB-349D3D3DB78D}" type="pres">
      <dgm:prSet presAssocID="{36199A6D-1501-4075-81AA-B29C8A2C8D91}" presName="rect2" presStyleLbl="alignAcc1" presStyleIdx="1" presStyleCnt="7" custScaleY="118328" custLinFactNeighborY="-3605"/>
      <dgm:spPr/>
      <dgm:t>
        <a:bodyPr/>
        <a:lstStyle/>
        <a:p>
          <a:endParaRPr lang="en-US"/>
        </a:p>
      </dgm:t>
    </dgm:pt>
    <dgm:pt modelId="{461A5443-4EF4-421D-BC62-9976BD59F456}" type="pres">
      <dgm:prSet presAssocID="{509E82D1-44A1-4A5C-9F9B-68700C63EA70}" presName="vertSpace3" presStyleLbl="node1" presStyleIdx="1" presStyleCnt="7"/>
      <dgm:spPr/>
    </dgm:pt>
    <dgm:pt modelId="{23D9F09D-37ED-47AD-B8BC-1D92BCE6F63E}" type="pres">
      <dgm:prSet presAssocID="{509E82D1-44A1-4A5C-9F9B-68700C63EA70}" presName="circle3" presStyleLbl="node1" presStyleIdx="2" presStyleCnt="7" custLinFactNeighborX="2028"/>
      <dgm:spPr/>
    </dgm:pt>
    <dgm:pt modelId="{83E9EE6F-52F2-4C8B-8E27-693830CC9C97}" type="pres">
      <dgm:prSet presAssocID="{509E82D1-44A1-4A5C-9F9B-68700C63EA70}" presName="rect3" presStyleLbl="alignAcc1" presStyleIdx="2" presStyleCnt="7" custScaleY="103071" custLinFactNeighborX="0" custLinFactNeighborY="-4972"/>
      <dgm:spPr/>
      <dgm:t>
        <a:bodyPr/>
        <a:lstStyle/>
        <a:p>
          <a:endParaRPr lang="en-US"/>
        </a:p>
      </dgm:t>
    </dgm:pt>
    <dgm:pt modelId="{A6CFD085-38A5-4F29-9D22-479AC256E55E}" type="pres">
      <dgm:prSet presAssocID="{8E87F21F-3762-4A8B-897D-C8873E6CB97F}" presName="vertSpace4" presStyleLbl="node1" presStyleIdx="2" presStyleCnt="7"/>
      <dgm:spPr/>
    </dgm:pt>
    <dgm:pt modelId="{B1661D0A-215B-4A27-8A4E-CE4F1FA74F64}" type="pres">
      <dgm:prSet presAssocID="{8E87F21F-3762-4A8B-897D-C8873E6CB97F}" presName="circle4" presStyleLbl="node1" presStyleIdx="3" presStyleCnt="7" custLinFactNeighborX="1264"/>
      <dgm:spPr/>
    </dgm:pt>
    <dgm:pt modelId="{3FC46C15-A381-4A10-B576-991D50640571}" type="pres">
      <dgm:prSet presAssocID="{8E87F21F-3762-4A8B-897D-C8873E6CB97F}" presName="rect4" presStyleLbl="alignAcc1" presStyleIdx="3" presStyleCnt="7" custScaleY="109080" custLinFactNeighborY="7949"/>
      <dgm:spPr/>
      <dgm:t>
        <a:bodyPr/>
        <a:lstStyle/>
        <a:p>
          <a:endParaRPr lang="en-US"/>
        </a:p>
      </dgm:t>
    </dgm:pt>
    <dgm:pt modelId="{57478398-1BD0-4C3A-B79A-67F234966FD0}" type="pres">
      <dgm:prSet presAssocID="{B4090D34-33A4-4FC0-8FDF-FA8F0880BC03}" presName="vertSpace5" presStyleLbl="node1" presStyleIdx="3" presStyleCnt="7"/>
      <dgm:spPr/>
    </dgm:pt>
    <dgm:pt modelId="{9DF6C283-E205-4496-A9F6-F56A0469B69E}" type="pres">
      <dgm:prSet presAssocID="{B4090D34-33A4-4FC0-8FDF-FA8F0880BC03}" presName="circle5" presStyleLbl="node1" presStyleIdx="4" presStyleCnt="7" custLinFactNeighborX="1087"/>
      <dgm:spPr/>
    </dgm:pt>
    <dgm:pt modelId="{DE2E0117-0077-4937-81E7-F64FFB50B34F}" type="pres">
      <dgm:prSet presAssocID="{B4090D34-33A4-4FC0-8FDF-FA8F0880BC03}" presName="rect5" presStyleLbl="alignAcc1" presStyleIdx="4" presStyleCnt="7" custScaleY="68272" custLinFactNeighborX="20" custLinFactNeighborY="69951"/>
      <dgm:spPr/>
      <dgm:t>
        <a:bodyPr/>
        <a:lstStyle/>
        <a:p>
          <a:endParaRPr lang="en-US"/>
        </a:p>
      </dgm:t>
    </dgm:pt>
    <dgm:pt modelId="{3B278AE2-36E8-4D77-ABCF-C3F333B9CE9A}" type="pres">
      <dgm:prSet presAssocID="{3B57F268-C8B2-46D3-9046-C9281B188BAD}" presName="vertSpace6" presStyleLbl="node1" presStyleIdx="4" presStyleCnt="7"/>
      <dgm:spPr/>
    </dgm:pt>
    <dgm:pt modelId="{FB43B4CF-180B-4BD0-8F62-93DB270F9759}" type="pres">
      <dgm:prSet presAssocID="{3B57F268-C8B2-46D3-9046-C9281B188BAD}" presName="circle6" presStyleLbl="node1" presStyleIdx="5" presStyleCnt="7" custLinFactNeighborX="1106"/>
      <dgm:spPr/>
    </dgm:pt>
    <dgm:pt modelId="{A129C8D1-95BD-4A52-818A-662B94E620CF}" type="pres">
      <dgm:prSet presAssocID="{3B57F268-C8B2-46D3-9046-C9281B188BAD}" presName="rect6" presStyleLbl="alignAcc1" presStyleIdx="5" presStyleCnt="7" custLinFactNeighborX="237" custLinFactNeighborY="-31289"/>
      <dgm:spPr/>
      <dgm:t>
        <a:bodyPr/>
        <a:lstStyle/>
        <a:p>
          <a:endParaRPr lang="en-US"/>
        </a:p>
      </dgm:t>
    </dgm:pt>
    <dgm:pt modelId="{47DD75D3-1CAA-426E-A108-6644B92A89F2}" type="pres">
      <dgm:prSet presAssocID="{329F619C-5B6C-4292-82C1-9928F0A88994}" presName="vertSpace7" presStyleLbl="node1" presStyleIdx="5" presStyleCnt="7"/>
      <dgm:spPr/>
    </dgm:pt>
    <dgm:pt modelId="{10446E97-9154-494F-B0C0-E46DF5E20BBB}" type="pres">
      <dgm:prSet presAssocID="{329F619C-5B6C-4292-82C1-9928F0A88994}" presName="circle7" presStyleLbl="node1" presStyleIdx="6" presStyleCnt="7"/>
      <dgm:spPr/>
    </dgm:pt>
    <dgm:pt modelId="{CD147D8C-1EFD-478D-945B-8ECB5A6ECF4F}" type="pres">
      <dgm:prSet presAssocID="{329F619C-5B6C-4292-82C1-9928F0A88994}" presName="rect7" presStyleLbl="alignAcc1" presStyleIdx="6" presStyleCnt="7" custScaleY="146297" custLinFactNeighborY="-5074"/>
      <dgm:spPr/>
      <dgm:t>
        <a:bodyPr/>
        <a:lstStyle/>
        <a:p>
          <a:endParaRPr lang="en-US"/>
        </a:p>
      </dgm:t>
    </dgm:pt>
    <dgm:pt modelId="{78ADD4DA-50EB-448E-9F66-246CB71BC303}" type="pres">
      <dgm:prSet presAssocID="{625DDB20-F12E-4EBE-A173-CEBD14945AA2}" presName="rect1ParTxNoCh" presStyleLbl="alignAcc1" presStyleIdx="6" presStyleCnt="7">
        <dgm:presLayoutVars>
          <dgm:chMax val="1"/>
          <dgm:bulletEnabled val="1"/>
        </dgm:presLayoutVars>
      </dgm:prSet>
      <dgm:spPr/>
      <dgm:t>
        <a:bodyPr/>
        <a:lstStyle/>
        <a:p>
          <a:endParaRPr lang="en-US"/>
        </a:p>
      </dgm:t>
    </dgm:pt>
    <dgm:pt modelId="{EA8EEA43-4A28-4321-B7CE-CC919FE2A65F}" type="pres">
      <dgm:prSet presAssocID="{36199A6D-1501-4075-81AA-B29C8A2C8D91}" presName="rect2ParTxNoCh" presStyleLbl="alignAcc1" presStyleIdx="6" presStyleCnt="7">
        <dgm:presLayoutVars>
          <dgm:chMax val="1"/>
          <dgm:bulletEnabled val="1"/>
        </dgm:presLayoutVars>
      </dgm:prSet>
      <dgm:spPr/>
      <dgm:t>
        <a:bodyPr/>
        <a:lstStyle/>
        <a:p>
          <a:endParaRPr lang="en-US"/>
        </a:p>
      </dgm:t>
    </dgm:pt>
    <dgm:pt modelId="{DFDE808F-D8E7-4F1B-A6A9-3362D3FB2996}" type="pres">
      <dgm:prSet presAssocID="{509E82D1-44A1-4A5C-9F9B-68700C63EA70}" presName="rect3ParTxNoCh" presStyleLbl="alignAcc1" presStyleIdx="6" presStyleCnt="7">
        <dgm:presLayoutVars>
          <dgm:chMax val="1"/>
          <dgm:bulletEnabled val="1"/>
        </dgm:presLayoutVars>
      </dgm:prSet>
      <dgm:spPr/>
      <dgm:t>
        <a:bodyPr/>
        <a:lstStyle/>
        <a:p>
          <a:endParaRPr lang="en-US"/>
        </a:p>
      </dgm:t>
    </dgm:pt>
    <dgm:pt modelId="{569AAE10-79D6-4F8B-BAAF-7067B843A21F}" type="pres">
      <dgm:prSet presAssocID="{8E87F21F-3762-4A8B-897D-C8873E6CB97F}" presName="rect4ParTxNoCh" presStyleLbl="alignAcc1" presStyleIdx="6" presStyleCnt="7">
        <dgm:presLayoutVars>
          <dgm:chMax val="1"/>
          <dgm:bulletEnabled val="1"/>
        </dgm:presLayoutVars>
      </dgm:prSet>
      <dgm:spPr/>
      <dgm:t>
        <a:bodyPr/>
        <a:lstStyle/>
        <a:p>
          <a:endParaRPr lang="en-US"/>
        </a:p>
      </dgm:t>
    </dgm:pt>
    <dgm:pt modelId="{C3AA8733-CD26-4C88-8D07-805FD95F7E84}" type="pres">
      <dgm:prSet presAssocID="{B4090D34-33A4-4FC0-8FDF-FA8F0880BC03}" presName="rect5ParTxNoCh" presStyleLbl="alignAcc1" presStyleIdx="6" presStyleCnt="7">
        <dgm:presLayoutVars>
          <dgm:chMax val="1"/>
          <dgm:bulletEnabled val="1"/>
        </dgm:presLayoutVars>
      </dgm:prSet>
      <dgm:spPr/>
      <dgm:t>
        <a:bodyPr/>
        <a:lstStyle/>
        <a:p>
          <a:endParaRPr lang="en-US"/>
        </a:p>
      </dgm:t>
    </dgm:pt>
    <dgm:pt modelId="{A5B9516E-6D22-4913-B43D-95AE1D199DCF}" type="pres">
      <dgm:prSet presAssocID="{3B57F268-C8B2-46D3-9046-C9281B188BAD}" presName="rect6ParTxNoCh" presStyleLbl="alignAcc1" presStyleIdx="6" presStyleCnt="7">
        <dgm:presLayoutVars>
          <dgm:chMax val="1"/>
          <dgm:bulletEnabled val="1"/>
        </dgm:presLayoutVars>
      </dgm:prSet>
      <dgm:spPr/>
      <dgm:t>
        <a:bodyPr/>
        <a:lstStyle/>
        <a:p>
          <a:endParaRPr lang="en-US"/>
        </a:p>
      </dgm:t>
    </dgm:pt>
    <dgm:pt modelId="{AF49AB16-750F-4086-AF94-C5F984029D35}" type="pres">
      <dgm:prSet presAssocID="{329F619C-5B6C-4292-82C1-9928F0A88994}" presName="rect7ParTxNoCh" presStyleLbl="alignAcc1" presStyleIdx="6" presStyleCnt="7">
        <dgm:presLayoutVars>
          <dgm:chMax val="1"/>
          <dgm:bulletEnabled val="1"/>
        </dgm:presLayoutVars>
      </dgm:prSet>
      <dgm:spPr/>
      <dgm:t>
        <a:bodyPr/>
        <a:lstStyle/>
        <a:p>
          <a:endParaRPr lang="en-US"/>
        </a:p>
      </dgm:t>
    </dgm:pt>
  </dgm:ptLst>
  <dgm:cxnLst>
    <dgm:cxn modelId="{0D0A6800-122E-4387-8ABC-C88587B2A153}" type="presOf" srcId="{3B57F268-C8B2-46D3-9046-C9281B188BAD}" destId="{A5B9516E-6D22-4913-B43D-95AE1D199DCF}" srcOrd="1" destOrd="0" presId="urn:microsoft.com/office/officeart/2005/8/layout/target3"/>
    <dgm:cxn modelId="{DB9BD266-ECA3-415F-8E65-574AC8CC23DF}" srcId="{340F0AFC-89F6-4D7C-8320-BF671B65E97A}" destId="{B4090D34-33A4-4FC0-8FDF-FA8F0880BC03}" srcOrd="4" destOrd="0" parTransId="{C369EA2A-E672-4B1D-9CD7-6350DC7C3D31}" sibTransId="{86650444-3C4C-4F00-AC6D-4657E2FB41E8}"/>
    <dgm:cxn modelId="{8DE7689D-66EE-4EE5-804E-35F5348577BC}" srcId="{340F0AFC-89F6-4D7C-8320-BF671B65E97A}" destId="{509E82D1-44A1-4A5C-9F9B-68700C63EA70}" srcOrd="2" destOrd="0" parTransId="{C9C97E35-8359-4E47-B0EB-C249FF3D63CE}" sibTransId="{CB612F74-2B7B-4219-BCEE-20495583259F}"/>
    <dgm:cxn modelId="{E93B5D90-BA91-4620-9A67-941D08968661}" type="presOf" srcId="{625DDB20-F12E-4EBE-A173-CEBD14945AA2}" destId="{50022989-B666-4920-B1F2-3B31D21C842D}" srcOrd="0" destOrd="0" presId="urn:microsoft.com/office/officeart/2005/8/layout/target3"/>
    <dgm:cxn modelId="{0E205353-0A2E-41D7-955C-C23BCFD00781}" type="presOf" srcId="{36199A6D-1501-4075-81AA-B29C8A2C8D91}" destId="{EA8EEA43-4A28-4321-B7CE-CC919FE2A65F}" srcOrd="1" destOrd="0" presId="urn:microsoft.com/office/officeart/2005/8/layout/target3"/>
    <dgm:cxn modelId="{8144AB1E-4EDA-4B05-B51B-5419D45CCDF6}" type="presOf" srcId="{8E87F21F-3762-4A8B-897D-C8873E6CB97F}" destId="{3FC46C15-A381-4A10-B576-991D50640571}" srcOrd="0" destOrd="0" presId="urn:microsoft.com/office/officeart/2005/8/layout/target3"/>
    <dgm:cxn modelId="{7860EB83-4DDC-4321-B1FC-053E72AF631F}" type="presOf" srcId="{340F0AFC-89F6-4D7C-8320-BF671B65E97A}" destId="{3D9F3C05-101F-4129-A4C2-4B364015CA0F}" srcOrd="0" destOrd="0" presId="urn:microsoft.com/office/officeart/2005/8/layout/target3"/>
    <dgm:cxn modelId="{748E1961-558B-49F6-B4C4-DC8449D2B49C}" srcId="{340F0AFC-89F6-4D7C-8320-BF671B65E97A}" destId="{625DDB20-F12E-4EBE-A173-CEBD14945AA2}" srcOrd="0" destOrd="0" parTransId="{DB099B5C-3721-4CA4-AF7C-1C3F438F274D}" sibTransId="{67448927-D576-496A-AE0B-CD871674F934}"/>
    <dgm:cxn modelId="{440510C8-C8A7-4FEB-8C85-12FB0BE47F4E}" type="presOf" srcId="{329F619C-5B6C-4292-82C1-9928F0A88994}" destId="{CD147D8C-1EFD-478D-945B-8ECB5A6ECF4F}" srcOrd="0" destOrd="0" presId="urn:microsoft.com/office/officeart/2005/8/layout/target3"/>
    <dgm:cxn modelId="{87558CC1-485E-46A3-BFE4-1020083AA04E}" type="presOf" srcId="{B4090D34-33A4-4FC0-8FDF-FA8F0880BC03}" destId="{C3AA8733-CD26-4C88-8D07-805FD95F7E84}" srcOrd="1" destOrd="0" presId="urn:microsoft.com/office/officeart/2005/8/layout/target3"/>
    <dgm:cxn modelId="{4C60EB42-9032-4A59-9F8A-5E02AE66F23C}" type="presOf" srcId="{509E82D1-44A1-4A5C-9F9B-68700C63EA70}" destId="{83E9EE6F-52F2-4C8B-8E27-693830CC9C97}" srcOrd="0" destOrd="0" presId="urn:microsoft.com/office/officeart/2005/8/layout/target3"/>
    <dgm:cxn modelId="{00B0C7BA-5414-4468-A48E-C926BC3A1073}" type="presOf" srcId="{3B57F268-C8B2-46D3-9046-C9281B188BAD}" destId="{A129C8D1-95BD-4A52-818A-662B94E620CF}" srcOrd="0" destOrd="0" presId="urn:microsoft.com/office/officeart/2005/8/layout/target3"/>
    <dgm:cxn modelId="{BEDC4DF6-5718-49E4-BF3F-007B35151E67}" type="presOf" srcId="{36199A6D-1501-4075-81AA-B29C8A2C8D91}" destId="{93CA7259-3E21-4F89-A9DB-349D3D3DB78D}" srcOrd="0" destOrd="0" presId="urn:microsoft.com/office/officeart/2005/8/layout/target3"/>
    <dgm:cxn modelId="{5FCE6FDB-406C-4BDE-B6C4-9C62E5A88CA7}" type="presOf" srcId="{625DDB20-F12E-4EBE-A173-CEBD14945AA2}" destId="{78ADD4DA-50EB-448E-9F66-246CB71BC303}" srcOrd="1" destOrd="0" presId="urn:microsoft.com/office/officeart/2005/8/layout/target3"/>
    <dgm:cxn modelId="{E3AAD3E7-27FC-4966-B479-A073CAC87CCB}" type="presOf" srcId="{509E82D1-44A1-4A5C-9F9B-68700C63EA70}" destId="{DFDE808F-D8E7-4F1B-A6A9-3362D3FB2996}" srcOrd="1" destOrd="0" presId="urn:microsoft.com/office/officeart/2005/8/layout/target3"/>
    <dgm:cxn modelId="{CED40373-3F0E-4FB0-9A93-F2C813B3553D}" type="presOf" srcId="{B4090D34-33A4-4FC0-8FDF-FA8F0880BC03}" destId="{DE2E0117-0077-4937-81E7-F64FFB50B34F}" srcOrd="0" destOrd="0" presId="urn:microsoft.com/office/officeart/2005/8/layout/target3"/>
    <dgm:cxn modelId="{A358CE4E-4130-4A96-8F89-B03E9FDEFEED}" srcId="{340F0AFC-89F6-4D7C-8320-BF671B65E97A}" destId="{36199A6D-1501-4075-81AA-B29C8A2C8D91}" srcOrd="1" destOrd="0" parTransId="{508CF5F5-2B80-4CDC-82B1-1D9C1C31A228}" sibTransId="{BE96D7C2-9393-4398-B7F5-408C4F480081}"/>
    <dgm:cxn modelId="{2A371D29-3F58-409C-B7BD-2CDDAADBD3AB}" type="presOf" srcId="{329F619C-5B6C-4292-82C1-9928F0A88994}" destId="{AF49AB16-750F-4086-AF94-C5F984029D35}" srcOrd="1" destOrd="0" presId="urn:microsoft.com/office/officeart/2005/8/layout/target3"/>
    <dgm:cxn modelId="{F7B5C978-01EF-430C-94CE-454278B9E196}" srcId="{340F0AFC-89F6-4D7C-8320-BF671B65E97A}" destId="{8E87F21F-3762-4A8B-897D-C8873E6CB97F}" srcOrd="3" destOrd="0" parTransId="{C0B79805-F74F-4CDD-8E3E-33CBF016F3B7}" sibTransId="{4C3C3E0D-7B83-4F94-81B1-867600B45B10}"/>
    <dgm:cxn modelId="{1D97E436-29A1-4236-9254-87BD6582AC14}" srcId="{340F0AFC-89F6-4D7C-8320-BF671B65E97A}" destId="{3B57F268-C8B2-46D3-9046-C9281B188BAD}" srcOrd="5" destOrd="0" parTransId="{AA173776-0F68-4AE3-AF49-D67C5AE4AD66}" sibTransId="{4592984E-6F1C-49EC-AF99-516977853C86}"/>
    <dgm:cxn modelId="{5EC89BCA-C226-4842-8509-CF82AA71E946}" type="presOf" srcId="{8E87F21F-3762-4A8B-897D-C8873E6CB97F}" destId="{569AAE10-79D6-4F8B-BAAF-7067B843A21F}" srcOrd="1" destOrd="0" presId="urn:microsoft.com/office/officeart/2005/8/layout/target3"/>
    <dgm:cxn modelId="{24821D23-0172-4BE3-8C1C-8504CC1B60DB}" srcId="{340F0AFC-89F6-4D7C-8320-BF671B65E97A}" destId="{329F619C-5B6C-4292-82C1-9928F0A88994}" srcOrd="6" destOrd="0" parTransId="{0A74C923-BD00-4B7A-966B-BC64D90BF302}" sibTransId="{8B5F1FB7-6B1B-4541-98EA-DA41398F245F}"/>
    <dgm:cxn modelId="{45BFE39D-22A8-4779-84B1-F5FF525D2582}" type="presParOf" srcId="{3D9F3C05-101F-4129-A4C2-4B364015CA0F}" destId="{95476872-D86C-4B66-87DE-8228C64D30D2}" srcOrd="0" destOrd="0" presId="urn:microsoft.com/office/officeart/2005/8/layout/target3"/>
    <dgm:cxn modelId="{D2C83BB0-0EED-4D3E-9DC3-9833D46ED7F4}" type="presParOf" srcId="{3D9F3C05-101F-4129-A4C2-4B364015CA0F}" destId="{87CEFA47-FA4F-4F79-B177-69B8098831A2}" srcOrd="1" destOrd="0" presId="urn:microsoft.com/office/officeart/2005/8/layout/target3"/>
    <dgm:cxn modelId="{0E8D5B36-7DA5-45AF-94BA-4EA8017CA694}" type="presParOf" srcId="{3D9F3C05-101F-4129-A4C2-4B364015CA0F}" destId="{50022989-B666-4920-B1F2-3B31D21C842D}" srcOrd="2" destOrd="0" presId="urn:microsoft.com/office/officeart/2005/8/layout/target3"/>
    <dgm:cxn modelId="{8CE63AC6-0ABD-4BD4-91D0-2E998DAF7C7E}" type="presParOf" srcId="{3D9F3C05-101F-4129-A4C2-4B364015CA0F}" destId="{AF7D3FEF-95AC-4257-8C90-5421C25F6AB4}" srcOrd="3" destOrd="0" presId="urn:microsoft.com/office/officeart/2005/8/layout/target3"/>
    <dgm:cxn modelId="{7B533ED3-1010-4819-89C2-F3E15A9E32DE}" type="presParOf" srcId="{3D9F3C05-101F-4129-A4C2-4B364015CA0F}" destId="{741EB186-A467-44E3-B054-426C932B0299}" srcOrd="4" destOrd="0" presId="urn:microsoft.com/office/officeart/2005/8/layout/target3"/>
    <dgm:cxn modelId="{DCA013FD-6C64-4F4F-90F5-80E1CE1C1A93}" type="presParOf" srcId="{3D9F3C05-101F-4129-A4C2-4B364015CA0F}" destId="{93CA7259-3E21-4F89-A9DB-349D3D3DB78D}" srcOrd="5" destOrd="0" presId="urn:microsoft.com/office/officeart/2005/8/layout/target3"/>
    <dgm:cxn modelId="{2D5F6877-59D0-47BC-9CD2-ABF7AE05B7AA}" type="presParOf" srcId="{3D9F3C05-101F-4129-A4C2-4B364015CA0F}" destId="{461A5443-4EF4-421D-BC62-9976BD59F456}" srcOrd="6" destOrd="0" presId="urn:microsoft.com/office/officeart/2005/8/layout/target3"/>
    <dgm:cxn modelId="{8619809D-D6C8-4407-9229-8CBC7714009B}" type="presParOf" srcId="{3D9F3C05-101F-4129-A4C2-4B364015CA0F}" destId="{23D9F09D-37ED-47AD-B8BC-1D92BCE6F63E}" srcOrd="7" destOrd="0" presId="urn:microsoft.com/office/officeart/2005/8/layout/target3"/>
    <dgm:cxn modelId="{6CDB9741-0055-43EA-B631-1E7E27D37874}" type="presParOf" srcId="{3D9F3C05-101F-4129-A4C2-4B364015CA0F}" destId="{83E9EE6F-52F2-4C8B-8E27-693830CC9C97}" srcOrd="8" destOrd="0" presId="urn:microsoft.com/office/officeart/2005/8/layout/target3"/>
    <dgm:cxn modelId="{C02E95F4-D3AA-4577-A4C4-8ED479B927AE}" type="presParOf" srcId="{3D9F3C05-101F-4129-A4C2-4B364015CA0F}" destId="{A6CFD085-38A5-4F29-9D22-479AC256E55E}" srcOrd="9" destOrd="0" presId="urn:microsoft.com/office/officeart/2005/8/layout/target3"/>
    <dgm:cxn modelId="{DC8783F3-075A-4A3E-9D4C-7002D49234A6}" type="presParOf" srcId="{3D9F3C05-101F-4129-A4C2-4B364015CA0F}" destId="{B1661D0A-215B-4A27-8A4E-CE4F1FA74F64}" srcOrd="10" destOrd="0" presId="urn:microsoft.com/office/officeart/2005/8/layout/target3"/>
    <dgm:cxn modelId="{2D7B566C-5A2A-4BCE-AAFF-305834D84ECB}" type="presParOf" srcId="{3D9F3C05-101F-4129-A4C2-4B364015CA0F}" destId="{3FC46C15-A381-4A10-B576-991D50640571}" srcOrd="11" destOrd="0" presId="urn:microsoft.com/office/officeart/2005/8/layout/target3"/>
    <dgm:cxn modelId="{EC396169-6ABF-4694-AB59-2DA81F4829CF}" type="presParOf" srcId="{3D9F3C05-101F-4129-A4C2-4B364015CA0F}" destId="{57478398-1BD0-4C3A-B79A-67F234966FD0}" srcOrd="12" destOrd="0" presId="urn:microsoft.com/office/officeart/2005/8/layout/target3"/>
    <dgm:cxn modelId="{06B653C6-A3FB-49AE-9309-8454BAD5D89F}" type="presParOf" srcId="{3D9F3C05-101F-4129-A4C2-4B364015CA0F}" destId="{9DF6C283-E205-4496-A9F6-F56A0469B69E}" srcOrd="13" destOrd="0" presId="urn:microsoft.com/office/officeart/2005/8/layout/target3"/>
    <dgm:cxn modelId="{4463623C-F2BB-443B-9DB2-332499EA80E0}" type="presParOf" srcId="{3D9F3C05-101F-4129-A4C2-4B364015CA0F}" destId="{DE2E0117-0077-4937-81E7-F64FFB50B34F}" srcOrd="14" destOrd="0" presId="urn:microsoft.com/office/officeart/2005/8/layout/target3"/>
    <dgm:cxn modelId="{5E164B47-7E37-4B7B-AECD-D61BB7CAF417}" type="presParOf" srcId="{3D9F3C05-101F-4129-A4C2-4B364015CA0F}" destId="{3B278AE2-36E8-4D77-ABCF-C3F333B9CE9A}" srcOrd="15" destOrd="0" presId="urn:microsoft.com/office/officeart/2005/8/layout/target3"/>
    <dgm:cxn modelId="{2615C2F0-E98A-4336-BD99-D93BD1CE89A4}" type="presParOf" srcId="{3D9F3C05-101F-4129-A4C2-4B364015CA0F}" destId="{FB43B4CF-180B-4BD0-8F62-93DB270F9759}" srcOrd="16" destOrd="0" presId="urn:microsoft.com/office/officeart/2005/8/layout/target3"/>
    <dgm:cxn modelId="{580A80BE-A8E5-4581-BF9D-04A9C0AE8F02}" type="presParOf" srcId="{3D9F3C05-101F-4129-A4C2-4B364015CA0F}" destId="{A129C8D1-95BD-4A52-818A-662B94E620CF}" srcOrd="17" destOrd="0" presId="urn:microsoft.com/office/officeart/2005/8/layout/target3"/>
    <dgm:cxn modelId="{3C579C3B-0E46-4F3D-BDC5-9B9722A2F39D}" type="presParOf" srcId="{3D9F3C05-101F-4129-A4C2-4B364015CA0F}" destId="{47DD75D3-1CAA-426E-A108-6644B92A89F2}" srcOrd="18" destOrd="0" presId="urn:microsoft.com/office/officeart/2005/8/layout/target3"/>
    <dgm:cxn modelId="{FA43D7E0-DEB1-477E-ACFA-9E6150FB469B}" type="presParOf" srcId="{3D9F3C05-101F-4129-A4C2-4B364015CA0F}" destId="{10446E97-9154-494F-B0C0-E46DF5E20BBB}" srcOrd="19" destOrd="0" presId="urn:microsoft.com/office/officeart/2005/8/layout/target3"/>
    <dgm:cxn modelId="{1DAA8A3E-0C1B-4F9C-A06D-068EB5505F23}" type="presParOf" srcId="{3D9F3C05-101F-4129-A4C2-4B364015CA0F}" destId="{CD147D8C-1EFD-478D-945B-8ECB5A6ECF4F}" srcOrd="20" destOrd="0" presId="urn:microsoft.com/office/officeart/2005/8/layout/target3"/>
    <dgm:cxn modelId="{AF51FDC3-4E78-492A-B745-6E5A7A6FF885}" type="presParOf" srcId="{3D9F3C05-101F-4129-A4C2-4B364015CA0F}" destId="{78ADD4DA-50EB-448E-9F66-246CB71BC303}" srcOrd="21" destOrd="0" presId="urn:microsoft.com/office/officeart/2005/8/layout/target3"/>
    <dgm:cxn modelId="{61293BC6-4B44-412D-8303-56C5A6C0ABB3}" type="presParOf" srcId="{3D9F3C05-101F-4129-A4C2-4B364015CA0F}" destId="{EA8EEA43-4A28-4321-B7CE-CC919FE2A65F}" srcOrd="22" destOrd="0" presId="urn:microsoft.com/office/officeart/2005/8/layout/target3"/>
    <dgm:cxn modelId="{4994BB19-7FA6-4054-A32E-D27FB93CA3F7}" type="presParOf" srcId="{3D9F3C05-101F-4129-A4C2-4B364015CA0F}" destId="{DFDE808F-D8E7-4F1B-A6A9-3362D3FB2996}" srcOrd="23" destOrd="0" presId="urn:microsoft.com/office/officeart/2005/8/layout/target3"/>
    <dgm:cxn modelId="{D39237D9-579A-4CDD-B26D-36895F98087C}" type="presParOf" srcId="{3D9F3C05-101F-4129-A4C2-4B364015CA0F}" destId="{569AAE10-79D6-4F8B-BAAF-7067B843A21F}" srcOrd="24" destOrd="0" presId="urn:microsoft.com/office/officeart/2005/8/layout/target3"/>
    <dgm:cxn modelId="{7B88A8E8-DB6C-47A4-838D-F4B7002C343D}" type="presParOf" srcId="{3D9F3C05-101F-4129-A4C2-4B364015CA0F}" destId="{C3AA8733-CD26-4C88-8D07-805FD95F7E84}" srcOrd="25" destOrd="0" presId="urn:microsoft.com/office/officeart/2005/8/layout/target3"/>
    <dgm:cxn modelId="{3437407E-14EA-4D8F-8AE3-1B89B5DDFD08}" type="presParOf" srcId="{3D9F3C05-101F-4129-A4C2-4B364015CA0F}" destId="{A5B9516E-6D22-4913-B43D-95AE1D199DCF}" srcOrd="26" destOrd="0" presId="urn:microsoft.com/office/officeart/2005/8/layout/target3"/>
    <dgm:cxn modelId="{F3FF3CA9-8289-4982-8952-9534A25E6F90}" type="presParOf" srcId="{3D9F3C05-101F-4129-A4C2-4B364015CA0F}" destId="{AF49AB16-750F-4086-AF94-C5F984029D35}" srcOrd="2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451442-1EDA-4255-811C-38E63767120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F6F78674-68C0-44D4-A803-35C21CB2307E}">
      <dgm:prSet phldrT="[Text]" phldr="1"/>
      <dgm:spPr>
        <a:solidFill>
          <a:schemeClr val="accent3">
            <a:lumMod val="50000"/>
          </a:schemeClr>
        </a:solidFill>
      </dgm:spPr>
      <dgm:t>
        <a:bodyPr/>
        <a:lstStyle/>
        <a:p>
          <a:endParaRPr lang="en-US" dirty="0"/>
        </a:p>
      </dgm:t>
    </dgm:pt>
    <dgm:pt modelId="{081E7AB9-986C-4D68-8F16-51D10B95D2D0}" type="parTrans" cxnId="{CCEC4CE7-5336-4ED8-AA4B-42173C40B3B3}">
      <dgm:prSet/>
      <dgm:spPr/>
      <dgm:t>
        <a:bodyPr/>
        <a:lstStyle/>
        <a:p>
          <a:endParaRPr lang="en-US"/>
        </a:p>
      </dgm:t>
    </dgm:pt>
    <dgm:pt modelId="{BF3D40A6-9DC0-493E-A931-2043C7C01AF6}" type="sibTrans" cxnId="{CCEC4CE7-5336-4ED8-AA4B-42173C40B3B3}">
      <dgm:prSet/>
      <dgm:spPr/>
      <dgm:t>
        <a:bodyPr/>
        <a:lstStyle/>
        <a:p>
          <a:endParaRPr lang="en-US"/>
        </a:p>
      </dgm:t>
    </dgm:pt>
    <dgm:pt modelId="{9BC49964-DD51-43A6-94D0-4FFFE072FE83}">
      <dgm:prSet phldrT="[Text]" custT="1"/>
      <dgm:spPr>
        <a:solidFill>
          <a:schemeClr val="accent3">
            <a:lumMod val="40000"/>
            <a:lumOff val="60000"/>
            <a:alpha val="90000"/>
          </a:schemeClr>
        </a:solidFill>
      </dgm:spPr>
      <dgm:t>
        <a:bodyPr/>
        <a:lstStyle/>
        <a:p>
          <a:r>
            <a:rPr lang="en-US" sz="1300" dirty="0" err="1" smtClean="0"/>
            <a:t>Intreprinderi</a:t>
          </a:r>
          <a:endParaRPr lang="en-US" sz="1300" dirty="0"/>
        </a:p>
      </dgm:t>
    </dgm:pt>
    <dgm:pt modelId="{954616F8-4F49-4FEC-86E7-89E207944AF4}" type="parTrans" cxnId="{5180AE50-946B-474B-9416-113910D5B1AC}">
      <dgm:prSet/>
      <dgm:spPr/>
      <dgm:t>
        <a:bodyPr/>
        <a:lstStyle/>
        <a:p>
          <a:endParaRPr lang="en-US"/>
        </a:p>
      </dgm:t>
    </dgm:pt>
    <dgm:pt modelId="{07074090-256D-4F8A-8016-0E949516DC36}" type="sibTrans" cxnId="{5180AE50-946B-474B-9416-113910D5B1AC}">
      <dgm:prSet/>
      <dgm:spPr/>
      <dgm:t>
        <a:bodyPr/>
        <a:lstStyle/>
        <a:p>
          <a:endParaRPr lang="en-US"/>
        </a:p>
      </dgm:t>
    </dgm:pt>
    <dgm:pt modelId="{B80B079C-DF98-40E7-842E-0D046CE91EF2}">
      <dgm:prSet phldrT="[Text]" phldr="1"/>
      <dgm:spPr>
        <a:solidFill>
          <a:schemeClr val="accent3">
            <a:lumMod val="50000"/>
          </a:schemeClr>
        </a:solidFill>
      </dgm:spPr>
      <dgm:t>
        <a:bodyPr/>
        <a:lstStyle/>
        <a:p>
          <a:endParaRPr lang="en-US" dirty="0"/>
        </a:p>
      </dgm:t>
    </dgm:pt>
    <dgm:pt modelId="{DE8ADE00-87C1-4AFE-B1F0-9CE2A3060978}" type="parTrans" cxnId="{48CFD874-422D-4004-9107-81E35840C0CE}">
      <dgm:prSet/>
      <dgm:spPr/>
      <dgm:t>
        <a:bodyPr/>
        <a:lstStyle/>
        <a:p>
          <a:endParaRPr lang="en-US"/>
        </a:p>
      </dgm:t>
    </dgm:pt>
    <dgm:pt modelId="{A94CD00E-9D5E-4968-9C65-B64BCEB4B6C3}" type="sibTrans" cxnId="{48CFD874-422D-4004-9107-81E35840C0CE}">
      <dgm:prSet/>
      <dgm:spPr/>
      <dgm:t>
        <a:bodyPr/>
        <a:lstStyle/>
        <a:p>
          <a:endParaRPr lang="en-US"/>
        </a:p>
      </dgm:t>
    </dgm:pt>
    <dgm:pt modelId="{BA018016-4F6B-470D-ADA9-999A149AE742}">
      <dgm:prSet phldrT="[Text]" custT="1"/>
      <dgm:spPr>
        <a:solidFill>
          <a:schemeClr val="accent3">
            <a:lumMod val="60000"/>
            <a:lumOff val="40000"/>
            <a:alpha val="90000"/>
          </a:schemeClr>
        </a:solidFill>
      </dgm:spPr>
      <dgm:t>
        <a:bodyPr/>
        <a:lstStyle/>
        <a:p>
          <a:r>
            <a:rPr lang="en-US" sz="1300" dirty="0" err="1" smtClean="0"/>
            <a:t>nevoile</a:t>
          </a:r>
          <a:r>
            <a:rPr lang="en-US" sz="1300" dirty="0" smtClean="0"/>
            <a:t> </a:t>
          </a:r>
          <a:r>
            <a:rPr lang="en-US" sz="1300" dirty="0" err="1" smtClean="0"/>
            <a:t>pietei</a:t>
          </a:r>
          <a:endParaRPr lang="en-US" sz="1300" dirty="0"/>
        </a:p>
      </dgm:t>
    </dgm:pt>
    <dgm:pt modelId="{654966F9-7F8D-4BD6-92CE-7622A1C81D2A}" type="parTrans" cxnId="{A2D66C22-F1CE-49A0-A7D7-EB4065AE764C}">
      <dgm:prSet/>
      <dgm:spPr/>
      <dgm:t>
        <a:bodyPr/>
        <a:lstStyle/>
        <a:p>
          <a:endParaRPr lang="en-US"/>
        </a:p>
      </dgm:t>
    </dgm:pt>
    <dgm:pt modelId="{A6771448-DA12-46A7-9D50-891AA8DB6CE8}" type="sibTrans" cxnId="{A2D66C22-F1CE-49A0-A7D7-EB4065AE764C}">
      <dgm:prSet/>
      <dgm:spPr/>
      <dgm:t>
        <a:bodyPr/>
        <a:lstStyle/>
        <a:p>
          <a:endParaRPr lang="en-US"/>
        </a:p>
      </dgm:t>
    </dgm:pt>
    <dgm:pt modelId="{6BE8202B-C97E-46D0-9DEE-601DF81A2BB5}">
      <dgm:prSet phldrT="[Text]" custT="1"/>
      <dgm:spPr>
        <a:solidFill>
          <a:schemeClr val="accent3">
            <a:lumMod val="50000"/>
          </a:schemeClr>
        </a:solidFill>
      </dgm:spPr>
      <dgm:t>
        <a:bodyPr/>
        <a:lstStyle/>
        <a:p>
          <a:endParaRPr lang="en-US" sz="900" dirty="0"/>
        </a:p>
      </dgm:t>
    </dgm:pt>
    <dgm:pt modelId="{5A3765B8-EDAC-47C1-B443-1CA62592179F}" type="parTrans" cxnId="{03BD5423-AC0D-429E-B997-9449099BA758}">
      <dgm:prSet/>
      <dgm:spPr/>
      <dgm:t>
        <a:bodyPr/>
        <a:lstStyle/>
        <a:p>
          <a:endParaRPr lang="en-US"/>
        </a:p>
      </dgm:t>
    </dgm:pt>
    <dgm:pt modelId="{4E1E69C2-6B69-40FB-817F-D63B9E22A555}" type="sibTrans" cxnId="{03BD5423-AC0D-429E-B997-9449099BA758}">
      <dgm:prSet/>
      <dgm:spPr/>
      <dgm:t>
        <a:bodyPr/>
        <a:lstStyle/>
        <a:p>
          <a:endParaRPr lang="en-US"/>
        </a:p>
      </dgm:t>
    </dgm:pt>
    <dgm:pt modelId="{364D7F35-924B-435C-AB77-B14912E54350}">
      <dgm:prSet phldrT="[Text]" custT="1"/>
      <dgm:spPr>
        <a:solidFill>
          <a:schemeClr val="accent3">
            <a:lumMod val="60000"/>
            <a:lumOff val="40000"/>
            <a:alpha val="90000"/>
          </a:schemeClr>
        </a:solidFill>
      </dgm:spPr>
      <dgm:t>
        <a:bodyPr/>
        <a:lstStyle/>
        <a:p>
          <a:r>
            <a:rPr lang="en-US" sz="1300" dirty="0" err="1" smtClean="0"/>
            <a:t>nevoi</a:t>
          </a:r>
          <a:r>
            <a:rPr lang="en-US" sz="1300" dirty="0" smtClean="0"/>
            <a:t> </a:t>
          </a:r>
          <a:r>
            <a:rPr lang="en-US" sz="1300" dirty="0" err="1" smtClean="0"/>
            <a:t>strategice</a:t>
          </a:r>
          <a:r>
            <a:rPr lang="en-US" sz="1300" dirty="0" smtClean="0"/>
            <a:t> de </a:t>
          </a:r>
          <a:r>
            <a:rPr lang="en-US" sz="1300" dirty="0" err="1" smtClean="0"/>
            <a:t>dezvoltare</a:t>
          </a:r>
          <a:r>
            <a:rPr lang="en-US" sz="1300" dirty="0" smtClean="0"/>
            <a:t> a </a:t>
          </a:r>
          <a:r>
            <a:rPr lang="en-US" sz="1300" dirty="0" err="1" smtClean="0"/>
            <a:t>întreprinderilor</a:t>
          </a:r>
          <a:endParaRPr lang="en-US" sz="1300" dirty="0"/>
        </a:p>
      </dgm:t>
    </dgm:pt>
    <dgm:pt modelId="{046CEF6E-4E1F-487F-90F7-6B62738A4242}" type="parTrans" cxnId="{FD5F7A30-4882-453F-95E6-174420B0DF8D}">
      <dgm:prSet/>
      <dgm:spPr/>
      <dgm:t>
        <a:bodyPr/>
        <a:lstStyle/>
        <a:p>
          <a:endParaRPr lang="en-US"/>
        </a:p>
      </dgm:t>
    </dgm:pt>
    <dgm:pt modelId="{405BD9CC-2A5B-4A1C-9647-CA9A06198D10}" type="sibTrans" cxnId="{FD5F7A30-4882-453F-95E6-174420B0DF8D}">
      <dgm:prSet/>
      <dgm:spPr/>
      <dgm:t>
        <a:bodyPr/>
        <a:lstStyle/>
        <a:p>
          <a:endParaRPr lang="en-US"/>
        </a:p>
      </dgm:t>
    </dgm:pt>
    <dgm:pt modelId="{9B447CA9-3449-4074-9DAE-70E0927D6D2C}">
      <dgm:prSet custT="1"/>
      <dgm:spPr>
        <a:solidFill>
          <a:schemeClr val="accent3">
            <a:lumMod val="75000"/>
            <a:alpha val="90000"/>
          </a:schemeClr>
        </a:solidFill>
      </dgm:spPr>
      <dgm:t>
        <a:bodyPr/>
        <a:lstStyle/>
        <a:p>
          <a:pPr algn="just"/>
          <a:r>
            <a:rPr lang="en-US" sz="1300" dirty="0" smtClean="0">
              <a:solidFill>
                <a:srgbClr val="FFFF99"/>
              </a:solidFill>
            </a:rPr>
            <a:t>  </a:t>
          </a:r>
          <a:r>
            <a:rPr lang="en-US" sz="1300" dirty="0" err="1" smtClean="0">
              <a:solidFill>
                <a:srgbClr val="FFFF99"/>
              </a:solidFill>
            </a:rPr>
            <a:t>valorificarea</a:t>
          </a:r>
          <a:r>
            <a:rPr lang="en-US" sz="1300" dirty="0" smtClean="0">
              <a:solidFill>
                <a:srgbClr val="FFFF99"/>
              </a:solidFill>
            </a:rPr>
            <a:t> </a:t>
          </a:r>
          <a:r>
            <a:rPr lang="en-US" sz="1300" dirty="0" err="1" smtClean="0">
              <a:solidFill>
                <a:srgbClr val="FFFF99"/>
              </a:solidFill>
            </a:rPr>
            <a:t>potenţialului</a:t>
          </a:r>
          <a:r>
            <a:rPr lang="en-US" sz="1300" dirty="0" smtClean="0">
              <a:solidFill>
                <a:srgbClr val="FFFF99"/>
              </a:solidFill>
            </a:rPr>
            <a:t> </a:t>
          </a:r>
          <a:r>
            <a:rPr lang="en-US" sz="1300" dirty="0" err="1" smtClean="0">
              <a:solidFill>
                <a:srgbClr val="FFFF99"/>
              </a:solidFill>
            </a:rPr>
            <a:t>infrastructurilor</a:t>
          </a:r>
          <a:r>
            <a:rPr lang="en-US" sz="1300" dirty="0" smtClean="0">
              <a:solidFill>
                <a:srgbClr val="FFFF99"/>
              </a:solidFill>
            </a:rPr>
            <a:t> de CD, </a:t>
          </a:r>
          <a:r>
            <a:rPr lang="en-US" sz="1300" dirty="0" err="1" smtClean="0">
              <a:solidFill>
                <a:srgbClr val="FFFF99"/>
              </a:solidFill>
            </a:rPr>
            <a:t>dobândite</a:t>
          </a:r>
          <a:r>
            <a:rPr lang="en-US" sz="1300" dirty="0" smtClean="0">
              <a:solidFill>
                <a:srgbClr val="FFFF99"/>
              </a:solidFill>
            </a:rPr>
            <a:t> </a:t>
          </a:r>
          <a:r>
            <a:rPr lang="en-US" sz="1300" dirty="0" err="1" smtClean="0">
              <a:solidFill>
                <a:srgbClr val="FFFF99"/>
              </a:solidFill>
            </a:rPr>
            <a:t>sau</a:t>
          </a:r>
          <a:r>
            <a:rPr lang="en-US" sz="1300" dirty="0" smtClean="0">
              <a:solidFill>
                <a:srgbClr val="FFFF99"/>
              </a:solidFill>
            </a:rPr>
            <a:t> </a:t>
          </a:r>
          <a:r>
            <a:rPr lang="en-US" sz="1300" dirty="0" err="1" smtClean="0">
              <a:solidFill>
                <a:srgbClr val="FFFF99"/>
              </a:solidFill>
            </a:rPr>
            <a:t>modernizate</a:t>
          </a:r>
          <a:r>
            <a:rPr lang="en-US" sz="1300" dirty="0" smtClean="0">
              <a:solidFill>
                <a:srgbClr val="FFFF99"/>
              </a:solidFill>
            </a:rPr>
            <a:t> </a:t>
          </a:r>
          <a:r>
            <a:rPr lang="en-US" sz="1300" dirty="0" err="1" smtClean="0">
              <a:solidFill>
                <a:srgbClr val="FFFF99"/>
              </a:solidFill>
            </a:rPr>
            <a:t>începând</a:t>
          </a:r>
          <a:r>
            <a:rPr lang="en-US" sz="1300" dirty="0" smtClean="0">
              <a:solidFill>
                <a:srgbClr val="FFFF99"/>
              </a:solidFill>
            </a:rPr>
            <a:t> cu </a:t>
          </a:r>
          <a:r>
            <a:rPr lang="en-US" sz="1300" dirty="0" err="1" smtClean="0">
              <a:solidFill>
                <a:srgbClr val="FFFF99"/>
              </a:solidFill>
            </a:rPr>
            <a:t>anul</a:t>
          </a:r>
          <a:r>
            <a:rPr lang="en-US" sz="1300" dirty="0" smtClean="0">
              <a:solidFill>
                <a:srgbClr val="FFFF99"/>
              </a:solidFill>
            </a:rPr>
            <a:t> 2007</a:t>
          </a:r>
          <a:endParaRPr lang="en-US" sz="1300" dirty="0">
            <a:solidFill>
              <a:srgbClr val="FFFF99"/>
            </a:solidFill>
          </a:endParaRPr>
        </a:p>
      </dgm:t>
    </dgm:pt>
    <dgm:pt modelId="{D77E83FB-A5FD-4682-83B2-194C588EF772}" type="parTrans" cxnId="{54AD1283-C77F-4CE6-960A-DB1637F2CDE0}">
      <dgm:prSet/>
      <dgm:spPr/>
      <dgm:t>
        <a:bodyPr/>
        <a:lstStyle/>
        <a:p>
          <a:endParaRPr lang="en-US"/>
        </a:p>
      </dgm:t>
    </dgm:pt>
    <dgm:pt modelId="{68FBDE74-C95A-473F-98BC-26F43B3EE77F}" type="sibTrans" cxnId="{54AD1283-C77F-4CE6-960A-DB1637F2CDE0}">
      <dgm:prSet/>
      <dgm:spPr/>
      <dgm:t>
        <a:bodyPr/>
        <a:lstStyle/>
        <a:p>
          <a:endParaRPr lang="en-US"/>
        </a:p>
      </dgm:t>
    </dgm:pt>
    <dgm:pt modelId="{36E12A63-D4EB-4EDD-8C6A-76E325E5765B}">
      <dgm:prSet phldrT="[Text]" custT="1"/>
      <dgm:spPr>
        <a:solidFill>
          <a:schemeClr val="accent3">
            <a:lumMod val="40000"/>
            <a:lumOff val="60000"/>
            <a:alpha val="90000"/>
          </a:schemeClr>
        </a:solidFill>
      </dgm:spPr>
      <dgm:t>
        <a:bodyPr/>
        <a:lstStyle/>
        <a:p>
          <a:r>
            <a:rPr lang="en-US" sz="1300" dirty="0" err="1" smtClean="0"/>
            <a:t>Grupuri</a:t>
          </a:r>
          <a:r>
            <a:rPr lang="en-US" sz="1300" dirty="0" smtClean="0"/>
            <a:t> de </a:t>
          </a:r>
          <a:r>
            <a:rPr lang="en-US" sz="1300" dirty="0" err="1" smtClean="0"/>
            <a:t>intreprinderi</a:t>
          </a:r>
          <a:endParaRPr lang="en-US" sz="1300" dirty="0"/>
        </a:p>
      </dgm:t>
    </dgm:pt>
    <dgm:pt modelId="{57B7EED1-3B2C-4F84-955E-6477113307D3}" type="parTrans" cxnId="{89F2A06D-CB9C-4A17-A776-7D060B716533}">
      <dgm:prSet/>
      <dgm:spPr/>
      <dgm:t>
        <a:bodyPr/>
        <a:lstStyle/>
        <a:p>
          <a:endParaRPr lang="en-US"/>
        </a:p>
      </dgm:t>
    </dgm:pt>
    <dgm:pt modelId="{E37BAEA5-CB72-4614-9C7D-80B21F27E7D2}" type="sibTrans" cxnId="{89F2A06D-CB9C-4A17-A776-7D060B716533}">
      <dgm:prSet/>
      <dgm:spPr/>
      <dgm:t>
        <a:bodyPr/>
        <a:lstStyle/>
        <a:p>
          <a:endParaRPr lang="en-US"/>
        </a:p>
      </dgm:t>
    </dgm:pt>
    <dgm:pt modelId="{C4F14C5B-1E08-4418-8AD6-79853A91DD7C}">
      <dgm:prSet phldrT="[Text]"/>
      <dgm:spPr>
        <a:solidFill>
          <a:schemeClr val="accent3">
            <a:lumMod val="50000"/>
          </a:schemeClr>
        </a:solidFill>
      </dgm:spPr>
      <dgm:t>
        <a:bodyPr/>
        <a:lstStyle/>
        <a:p>
          <a:endParaRPr lang="en-US" dirty="0"/>
        </a:p>
      </dgm:t>
    </dgm:pt>
    <dgm:pt modelId="{0E4EA664-9564-4BFA-AF6D-15061BADBAA0}" type="parTrans" cxnId="{2878CFF1-F50A-4E84-89AE-E41073FFEB15}">
      <dgm:prSet/>
      <dgm:spPr/>
      <dgm:t>
        <a:bodyPr/>
        <a:lstStyle/>
        <a:p>
          <a:endParaRPr lang="en-US"/>
        </a:p>
      </dgm:t>
    </dgm:pt>
    <dgm:pt modelId="{F945EFFD-6519-40E3-8F93-951B791472A9}" type="sibTrans" cxnId="{2878CFF1-F50A-4E84-89AE-E41073FFEB15}">
      <dgm:prSet/>
      <dgm:spPr/>
      <dgm:t>
        <a:bodyPr/>
        <a:lstStyle/>
        <a:p>
          <a:endParaRPr lang="en-US"/>
        </a:p>
      </dgm:t>
    </dgm:pt>
    <dgm:pt modelId="{4FB42338-51B0-4670-99BD-AB5B8B8BC425}">
      <dgm:prSet custT="1"/>
      <dgm:spPr>
        <a:solidFill>
          <a:schemeClr val="accent3">
            <a:lumMod val="50000"/>
            <a:alpha val="90000"/>
          </a:schemeClr>
        </a:solidFill>
      </dgm:spPr>
      <dgm:t>
        <a:bodyPr/>
        <a:lstStyle/>
        <a:p>
          <a:r>
            <a:rPr lang="en-US" sz="1300" dirty="0" err="1" smtClean="0">
              <a:solidFill>
                <a:schemeClr val="bg1"/>
              </a:solidFill>
            </a:rPr>
            <a:t>Soluții</a:t>
          </a:r>
          <a:r>
            <a:rPr lang="en-US" sz="1300" dirty="0" smtClean="0">
              <a:solidFill>
                <a:schemeClr val="bg1"/>
              </a:solidFill>
            </a:rPr>
            <a:t> </a:t>
          </a:r>
          <a:r>
            <a:rPr lang="en-US" sz="1300" dirty="0" err="1" smtClean="0">
              <a:solidFill>
                <a:schemeClr val="bg1"/>
              </a:solidFill>
            </a:rPr>
            <a:t>inovative</a:t>
          </a:r>
          <a:r>
            <a:rPr lang="en-US" sz="1300" dirty="0" smtClean="0">
              <a:solidFill>
                <a:schemeClr val="bg1"/>
              </a:solidFill>
            </a:rPr>
            <a:t> </a:t>
          </a:r>
          <a:r>
            <a:rPr lang="en-US" sz="1300" dirty="0" smtClean="0">
              <a:solidFill>
                <a:schemeClr val="bg1"/>
              </a:solidFill>
              <a:sym typeface="Wingdings" panose="05000000000000000000" pitchFamily="2" charset="2"/>
            </a:rPr>
            <a:t></a:t>
          </a:r>
          <a:r>
            <a:rPr lang="en-US" sz="1300" dirty="0" smtClean="0">
              <a:solidFill>
                <a:schemeClr val="bg1"/>
              </a:solidFill>
            </a:rPr>
            <a:t> </a:t>
          </a:r>
          <a:r>
            <a:rPr lang="en-US" sz="1300" dirty="0" err="1" smtClean="0">
              <a:solidFill>
                <a:schemeClr val="bg1"/>
              </a:solidFill>
            </a:rPr>
            <a:t>obținerea</a:t>
          </a:r>
          <a:r>
            <a:rPr lang="en-US" sz="1300" dirty="0" smtClean="0">
              <a:solidFill>
                <a:schemeClr val="bg1"/>
              </a:solidFill>
            </a:rPr>
            <a:t> de </a:t>
          </a:r>
          <a:r>
            <a:rPr lang="en-US" sz="1300" dirty="0" err="1" smtClean="0">
              <a:solidFill>
                <a:schemeClr val="bg1"/>
              </a:solidFill>
            </a:rPr>
            <a:t>produse</a:t>
          </a:r>
          <a:r>
            <a:rPr lang="en-US" sz="1300" dirty="0" smtClean="0">
              <a:solidFill>
                <a:schemeClr val="bg1"/>
              </a:solidFill>
            </a:rPr>
            <a:t> </a:t>
          </a:r>
          <a:r>
            <a:rPr lang="en-US" sz="1300" dirty="0" err="1" smtClean="0">
              <a:solidFill>
                <a:schemeClr val="bg1"/>
              </a:solidFill>
            </a:rPr>
            <a:t>şi</a:t>
          </a:r>
          <a:r>
            <a:rPr lang="en-US" sz="1300" dirty="0" smtClean="0">
              <a:solidFill>
                <a:schemeClr val="bg1"/>
              </a:solidFill>
            </a:rPr>
            <a:t> </a:t>
          </a:r>
          <a:r>
            <a:rPr lang="en-US" sz="1300" dirty="0" err="1" smtClean="0">
              <a:solidFill>
                <a:schemeClr val="bg1"/>
              </a:solidFill>
            </a:rPr>
            <a:t>procese</a:t>
          </a:r>
          <a:r>
            <a:rPr lang="en-US" sz="1300" dirty="0" smtClean="0">
              <a:solidFill>
                <a:schemeClr val="bg1"/>
              </a:solidFill>
            </a:rPr>
            <a:t>, </a:t>
          </a:r>
          <a:r>
            <a:rPr lang="en-US" sz="1300" dirty="0" err="1" smtClean="0">
              <a:solidFill>
                <a:schemeClr val="bg1"/>
              </a:solidFill>
            </a:rPr>
            <a:t>tehnologii</a:t>
          </a:r>
          <a:r>
            <a:rPr lang="en-US" sz="1300" dirty="0" smtClean="0">
              <a:solidFill>
                <a:schemeClr val="bg1"/>
              </a:solidFill>
            </a:rPr>
            <a:t> </a:t>
          </a:r>
          <a:r>
            <a:rPr lang="en-US" sz="1300" b="1" dirty="0" err="1" smtClean="0">
              <a:solidFill>
                <a:schemeClr val="bg1"/>
              </a:solidFill>
            </a:rPr>
            <a:t>noi</a:t>
          </a:r>
          <a:r>
            <a:rPr lang="en-US" sz="1300" b="1" dirty="0" smtClean="0">
              <a:solidFill>
                <a:schemeClr val="bg1"/>
              </a:solidFill>
            </a:rPr>
            <a:t>/ </a:t>
          </a:r>
          <a:r>
            <a:rPr lang="en-US" sz="1300" b="1" dirty="0" err="1" smtClean="0">
              <a:solidFill>
                <a:schemeClr val="bg1"/>
              </a:solidFill>
            </a:rPr>
            <a:t>îmbunătăţite</a:t>
          </a:r>
          <a:endParaRPr lang="en-US" sz="1300" dirty="0">
            <a:solidFill>
              <a:schemeClr val="bg1"/>
            </a:solidFill>
          </a:endParaRPr>
        </a:p>
      </dgm:t>
    </dgm:pt>
    <dgm:pt modelId="{B92F538B-E342-4C69-BD8B-8B74E81A7E65}" type="parTrans" cxnId="{9A6EA0B9-6F6E-4C65-9CB4-DE87BE4D0EDB}">
      <dgm:prSet/>
      <dgm:spPr/>
      <dgm:t>
        <a:bodyPr/>
        <a:lstStyle/>
        <a:p>
          <a:endParaRPr lang="en-US"/>
        </a:p>
      </dgm:t>
    </dgm:pt>
    <dgm:pt modelId="{D5933C0E-81D8-46BD-8A18-C7CBF5889EAE}" type="sibTrans" cxnId="{9A6EA0B9-6F6E-4C65-9CB4-DE87BE4D0EDB}">
      <dgm:prSet/>
      <dgm:spPr/>
      <dgm:t>
        <a:bodyPr/>
        <a:lstStyle/>
        <a:p>
          <a:endParaRPr lang="en-US"/>
        </a:p>
      </dgm:t>
    </dgm:pt>
    <dgm:pt modelId="{797814D9-2869-420D-9589-64E69D11EED6}">
      <dgm:prSet custT="1"/>
      <dgm:spPr>
        <a:solidFill>
          <a:schemeClr val="accent3">
            <a:lumMod val="50000"/>
            <a:alpha val="90000"/>
          </a:schemeClr>
        </a:solidFill>
      </dgm:spPr>
      <dgm:t>
        <a:bodyPr/>
        <a:lstStyle/>
        <a:p>
          <a:r>
            <a:rPr lang="en-US" sz="1300" dirty="0" err="1" smtClean="0">
              <a:solidFill>
                <a:schemeClr val="bg1"/>
              </a:solidFill>
            </a:rPr>
            <a:t>Creșterii</a:t>
          </a:r>
          <a:r>
            <a:rPr lang="en-US" sz="1300" dirty="0" smtClean="0">
              <a:solidFill>
                <a:schemeClr val="bg1"/>
              </a:solidFill>
            </a:rPr>
            <a:t> </a:t>
          </a:r>
          <a:r>
            <a:rPr lang="en-US" sz="1300" dirty="0" err="1" smtClean="0">
              <a:solidFill>
                <a:schemeClr val="bg1"/>
              </a:solidFill>
            </a:rPr>
            <a:t>valorii</a:t>
          </a:r>
          <a:r>
            <a:rPr lang="en-US" sz="1300" dirty="0" smtClean="0">
              <a:solidFill>
                <a:schemeClr val="bg1"/>
              </a:solidFill>
            </a:rPr>
            <a:t> </a:t>
          </a:r>
          <a:r>
            <a:rPr lang="en-US" sz="1300" dirty="0" err="1" smtClean="0">
              <a:solidFill>
                <a:schemeClr val="bg1"/>
              </a:solidFill>
            </a:rPr>
            <a:t>adăugate</a:t>
          </a:r>
          <a:r>
            <a:rPr lang="en-US" sz="1300" dirty="0" smtClean="0">
              <a:solidFill>
                <a:schemeClr val="bg1"/>
              </a:solidFill>
            </a:rPr>
            <a:t> a </a:t>
          </a:r>
          <a:r>
            <a:rPr lang="en-US" sz="1300" dirty="0" err="1" smtClean="0">
              <a:solidFill>
                <a:schemeClr val="bg1"/>
              </a:solidFill>
            </a:rPr>
            <a:t>unor</a:t>
          </a:r>
          <a:r>
            <a:rPr lang="en-US" sz="1300" dirty="0" smtClean="0">
              <a:solidFill>
                <a:schemeClr val="bg1"/>
              </a:solidFill>
            </a:rPr>
            <a:t> </a:t>
          </a:r>
          <a:r>
            <a:rPr lang="en-US" sz="1300" dirty="0" err="1" smtClean="0">
              <a:solidFill>
                <a:schemeClr val="bg1"/>
              </a:solidFill>
            </a:rPr>
            <a:t>produse</a:t>
          </a:r>
          <a:r>
            <a:rPr lang="en-US" sz="1300" dirty="0" smtClean="0">
              <a:solidFill>
                <a:schemeClr val="bg1"/>
              </a:solidFill>
            </a:rPr>
            <a:t>/</a:t>
          </a:r>
          <a:r>
            <a:rPr lang="en-US" sz="1300" dirty="0" err="1" smtClean="0">
              <a:solidFill>
                <a:schemeClr val="bg1"/>
              </a:solidFill>
            </a:rPr>
            <a:t>procese</a:t>
          </a:r>
          <a:r>
            <a:rPr lang="en-US" sz="1300" dirty="0" smtClean="0">
              <a:solidFill>
                <a:schemeClr val="bg1"/>
              </a:solidFill>
            </a:rPr>
            <a:t> </a:t>
          </a:r>
          <a:r>
            <a:rPr lang="en-US" sz="1300" dirty="0" err="1" smtClean="0">
              <a:solidFill>
                <a:schemeClr val="bg1"/>
              </a:solidFill>
            </a:rPr>
            <a:t>tehnologii</a:t>
          </a:r>
          <a:endParaRPr lang="en-US" sz="1300" b="1" dirty="0" smtClean="0">
            <a:solidFill>
              <a:schemeClr val="bg1"/>
            </a:solidFill>
          </a:endParaRPr>
        </a:p>
      </dgm:t>
    </dgm:pt>
    <dgm:pt modelId="{74FB3FA9-8159-446E-8C4B-151CF4A428AB}" type="parTrans" cxnId="{73F80E6A-744F-401B-83F4-0E0EDE610591}">
      <dgm:prSet/>
      <dgm:spPr/>
      <dgm:t>
        <a:bodyPr/>
        <a:lstStyle/>
        <a:p>
          <a:endParaRPr lang="en-US"/>
        </a:p>
      </dgm:t>
    </dgm:pt>
    <dgm:pt modelId="{0885221E-D946-46F4-B007-E43DD499862B}" type="sibTrans" cxnId="{73F80E6A-744F-401B-83F4-0E0EDE610591}">
      <dgm:prSet/>
      <dgm:spPr/>
      <dgm:t>
        <a:bodyPr/>
        <a:lstStyle/>
        <a:p>
          <a:endParaRPr lang="en-US"/>
        </a:p>
      </dgm:t>
    </dgm:pt>
    <dgm:pt modelId="{9426848A-9099-47ED-8C02-63D18BB8BB27}">
      <dgm:prSet custT="1"/>
      <dgm:spPr>
        <a:solidFill>
          <a:schemeClr val="accent3">
            <a:lumMod val="75000"/>
            <a:alpha val="90000"/>
          </a:schemeClr>
        </a:solidFill>
      </dgm:spPr>
      <dgm:t>
        <a:bodyPr/>
        <a:lstStyle/>
        <a:p>
          <a:pPr algn="just"/>
          <a:r>
            <a:rPr lang="en-US" sz="1300" dirty="0" err="1" smtClean="0">
              <a:solidFill>
                <a:srgbClr val="FFFF99"/>
              </a:solidFill>
            </a:rPr>
            <a:t>experita</a:t>
          </a:r>
          <a:r>
            <a:rPr lang="en-US" sz="1300" dirty="0" smtClean="0">
              <a:solidFill>
                <a:srgbClr val="FFFF99"/>
              </a:solidFill>
            </a:rPr>
            <a:t> </a:t>
          </a:r>
          <a:r>
            <a:rPr lang="en-US" sz="1300" dirty="0" err="1" smtClean="0">
              <a:solidFill>
                <a:srgbClr val="FFFF99"/>
              </a:solidFill>
            </a:rPr>
            <a:t>extinsa</a:t>
          </a:r>
          <a:r>
            <a:rPr lang="en-US" sz="1300" dirty="0" smtClean="0">
              <a:solidFill>
                <a:srgbClr val="FFFF99"/>
              </a:solidFill>
            </a:rPr>
            <a:t> a </a:t>
          </a:r>
          <a:r>
            <a:rPr lang="en-US" sz="1300" dirty="0" err="1" smtClean="0">
              <a:solidFill>
                <a:srgbClr val="FFFF99"/>
              </a:solidFill>
            </a:rPr>
            <a:t>personalului</a:t>
          </a:r>
          <a:r>
            <a:rPr lang="en-US" sz="1300" dirty="0" smtClean="0">
              <a:solidFill>
                <a:srgbClr val="FFFF99"/>
              </a:solidFill>
            </a:rPr>
            <a:t> de </a:t>
          </a:r>
          <a:r>
            <a:rPr lang="en-US" sz="1300" dirty="0" err="1" smtClean="0">
              <a:solidFill>
                <a:srgbClr val="FFFF99"/>
              </a:solidFill>
            </a:rPr>
            <a:t>cercetare</a:t>
          </a:r>
          <a:r>
            <a:rPr lang="en-US" sz="1300" dirty="0" smtClean="0">
              <a:solidFill>
                <a:srgbClr val="FFFF99"/>
              </a:solidFill>
            </a:rPr>
            <a:t> (</a:t>
          </a:r>
          <a:r>
            <a:rPr lang="en-US" sz="1300" dirty="0" err="1" smtClean="0">
              <a:solidFill>
                <a:srgbClr val="FFFF99"/>
              </a:solidFill>
            </a:rPr>
            <a:t>cunoștințe</a:t>
          </a:r>
          <a:r>
            <a:rPr lang="en-US" sz="1300" dirty="0" smtClean="0">
              <a:solidFill>
                <a:srgbClr val="FFFF99"/>
              </a:solidFill>
            </a:rPr>
            <a:t>, </a:t>
          </a:r>
          <a:r>
            <a:rPr lang="en-US" sz="1300" dirty="0" err="1" smtClean="0">
              <a:solidFill>
                <a:srgbClr val="FFFF99"/>
              </a:solidFill>
            </a:rPr>
            <a:t>inclusiv</a:t>
          </a:r>
          <a:r>
            <a:rPr lang="en-US" sz="1300" dirty="0" smtClean="0">
              <a:solidFill>
                <a:srgbClr val="FFFF99"/>
              </a:solidFill>
            </a:rPr>
            <a:t> </a:t>
          </a:r>
          <a:r>
            <a:rPr lang="en-US" sz="1300" dirty="0" err="1" smtClean="0">
              <a:solidFill>
                <a:srgbClr val="FFFF99"/>
              </a:solidFill>
            </a:rPr>
            <a:t>abilități</a:t>
          </a:r>
          <a:r>
            <a:rPr lang="en-US" sz="1300" dirty="0" smtClean="0">
              <a:solidFill>
                <a:srgbClr val="FFFF99"/>
              </a:solidFill>
            </a:rPr>
            <a:t> </a:t>
          </a:r>
          <a:r>
            <a:rPr lang="en-US" sz="1300" dirty="0" err="1" smtClean="0">
              <a:solidFill>
                <a:srgbClr val="FFFF99"/>
              </a:solidFill>
            </a:rPr>
            <a:t>și</a:t>
          </a:r>
          <a:r>
            <a:rPr lang="en-US" sz="1300" dirty="0" smtClean="0">
              <a:solidFill>
                <a:srgbClr val="FFFF99"/>
              </a:solidFill>
            </a:rPr>
            <a:t> </a:t>
          </a:r>
          <a:r>
            <a:rPr lang="en-US" sz="1300" dirty="0" err="1" smtClean="0">
              <a:solidFill>
                <a:srgbClr val="FFFF99"/>
              </a:solidFill>
            </a:rPr>
            <a:t>competențe</a:t>
          </a:r>
          <a:r>
            <a:rPr lang="en-US" sz="1300" dirty="0" smtClean="0">
              <a:solidFill>
                <a:srgbClr val="FFFF99"/>
              </a:solidFill>
            </a:rPr>
            <a:t>)</a:t>
          </a:r>
          <a:endParaRPr lang="en-US" sz="1300" dirty="0">
            <a:solidFill>
              <a:srgbClr val="FFFF99"/>
            </a:solidFill>
          </a:endParaRPr>
        </a:p>
      </dgm:t>
    </dgm:pt>
    <dgm:pt modelId="{2B92B9D0-5F29-453A-8B8E-CE4947DC5CB4}" type="parTrans" cxnId="{606BE2C7-CE52-4336-86E2-EC0084F5B532}">
      <dgm:prSet/>
      <dgm:spPr/>
      <dgm:t>
        <a:bodyPr/>
        <a:lstStyle/>
        <a:p>
          <a:endParaRPr lang="en-US"/>
        </a:p>
      </dgm:t>
    </dgm:pt>
    <dgm:pt modelId="{0CA31DB9-FDE9-412F-AFC8-D10B45DFDDCC}" type="sibTrans" cxnId="{606BE2C7-CE52-4336-86E2-EC0084F5B532}">
      <dgm:prSet/>
      <dgm:spPr/>
      <dgm:t>
        <a:bodyPr/>
        <a:lstStyle/>
        <a:p>
          <a:endParaRPr lang="en-US"/>
        </a:p>
      </dgm:t>
    </dgm:pt>
    <dgm:pt modelId="{3EE28628-2BE0-4C72-8BC7-25AEE3445B4C}">
      <dgm:prSet custT="1"/>
      <dgm:spPr>
        <a:solidFill>
          <a:schemeClr val="accent3">
            <a:lumMod val="50000"/>
            <a:alpha val="90000"/>
          </a:schemeClr>
        </a:solidFill>
      </dgm:spPr>
      <dgm:t>
        <a:bodyPr/>
        <a:lstStyle/>
        <a:p>
          <a:r>
            <a:rPr lang="en-US" sz="1300" dirty="0" err="1" smtClean="0">
              <a:solidFill>
                <a:schemeClr val="bg1"/>
              </a:solidFill>
            </a:rPr>
            <a:t>Dezvoltarea</a:t>
          </a:r>
          <a:r>
            <a:rPr lang="en-US" sz="1300" dirty="0" smtClean="0">
              <a:solidFill>
                <a:schemeClr val="bg1"/>
              </a:solidFill>
            </a:rPr>
            <a:t> de </a:t>
          </a:r>
          <a:r>
            <a:rPr lang="en-US" sz="1300" dirty="0" err="1" smtClean="0">
              <a:solidFill>
                <a:schemeClr val="bg1"/>
              </a:solidFill>
            </a:rPr>
            <a:t>afaceri</a:t>
          </a:r>
          <a:r>
            <a:rPr lang="en-US" sz="1300" dirty="0" smtClean="0">
              <a:solidFill>
                <a:schemeClr val="bg1"/>
              </a:solidFill>
            </a:rPr>
            <a:t> </a:t>
          </a:r>
          <a:r>
            <a:rPr lang="en-US" sz="1300" dirty="0" err="1" smtClean="0">
              <a:solidFill>
                <a:schemeClr val="bg1"/>
              </a:solidFill>
            </a:rPr>
            <a:t>cerute</a:t>
          </a:r>
          <a:r>
            <a:rPr lang="en-US" sz="1300" dirty="0" smtClean="0">
              <a:solidFill>
                <a:schemeClr val="bg1"/>
              </a:solidFill>
            </a:rPr>
            <a:t> de </a:t>
          </a:r>
          <a:r>
            <a:rPr lang="en-US" sz="1300" dirty="0" err="1" smtClean="0">
              <a:solidFill>
                <a:schemeClr val="bg1"/>
              </a:solidFill>
            </a:rPr>
            <a:t>piață</a:t>
          </a:r>
          <a:endParaRPr lang="en-US" sz="1300" b="1" dirty="0" smtClean="0">
            <a:solidFill>
              <a:schemeClr val="bg1"/>
            </a:solidFill>
          </a:endParaRPr>
        </a:p>
      </dgm:t>
    </dgm:pt>
    <dgm:pt modelId="{B2041D58-63F7-4B8D-BDB5-E92EBB905BCB}" type="parTrans" cxnId="{9D3DFCF3-C4AC-40B2-B6EA-D9FF568534CB}">
      <dgm:prSet/>
      <dgm:spPr/>
      <dgm:t>
        <a:bodyPr/>
        <a:lstStyle/>
        <a:p>
          <a:endParaRPr lang="en-US"/>
        </a:p>
      </dgm:t>
    </dgm:pt>
    <dgm:pt modelId="{DC33E464-BBD6-4F93-8144-EB01402AE886}" type="sibTrans" cxnId="{9D3DFCF3-C4AC-40B2-B6EA-D9FF568534CB}">
      <dgm:prSet/>
      <dgm:spPr/>
      <dgm:t>
        <a:bodyPr/>
        <a:lstStyle/>
        <a:p>
          <a:endParaRPr lang="en-US"/>
        </a:p>
      </dgm:t>
    </dgm:pt>
    <dgm:pt modelId="{62816A9D-7EF4-41FC-B4BA-A1CBA38DEE87}">
      <dgm:prSet custT="1"/>
      <dgm:spPr>
        <a:solidFill>
          <a:schemeClr val="accent3">
            <a:lumMod val="50000"/>
            <a:alpha val="90000"/>
          </a:schemeClr>
        </a:solidFill>
      </dgm:spPr>
      <dgm:t>
        <a:bodyPr/>
        <a:lstStyle/>
        <a:p>
          <a:r>
            <a:rPr lang="en-US" sz="1300" dirty="0" err="1" smtClean="0">
              <a:solidFill>
                <a:schemeClr val="bg1"/>
              </a:solidFill>
            </a:rPr>
            <a:t>Comercializarea</a:t>
          </a:r>
          <a:r>
            <a:rPr lang="en-US" sz="1300" dirty="0" smtClean="0">
              <a:solidFill>
                <a:schemeClr val="bg1"/>
              </a:solidFill>
            </a:rPr>
            <a:t> </a:t>
          </a:r>
          <a:r>
            <a:rPr lang="en-US" sz="1300" dirty="0" err="1" smtClean="0">
              <a:solidFill>
                <a:schemeClr val="bg1"/>
              </a:solidFill>
            </a:rPr>
            <a:t>rezultatelor</a:t>
          </a:r>
          <a:r>
            <a:rPr lang="en-US" sz="1300" dirty="0" smtClean="0">
              <a:solidFill>
                <a:schemeClr val="bg1"/>
              </a:solidFill>
            </a:rPr>
            <a:t> de </a:t>
          </a:r>
          <a:r>
            <a:rPr lang="en-US" sz="1300" dirty="0" err="1" smtClean="0">
              <a:solidFill>
                <a:schemeClr val="bg1"/>
              </a:solidFill>
            </a:rPr>
            <a:t>cercetare</a:t>
          </a:r>
          <a:r>
            <a:rPr lang="en-US" sz="1300" dirty="0" smtClean="0">
              <a:solidFill>
                <a:schemeClr val="bg1"/>
              </a:solidFill>
            </a:rPr>
            <a:t> </a:t>
          </a:r>
          <a:endParaRPr lang="en-US" sz="1300" b="1" dirty="0" smtClean="0">
            <a:solidFill>
              <a:schemeClr val="bg1"/>
            </a:solidFill>
          </a:endParaRPr>
        </a:p>
      </dgm:t>
    </dgm:pt>
    <dgm:pt modelId="{72DCBA5E-478A-40A0-A222-7BB2B8287FD6}" type="parTrans" cxnId="{CF0D39B8-BAEE-40F7-B116-38DF00467853}">
      <dgm:prSet/>
      <dgm:spPr/>
      <dgm:t>
        <a:bodyPr/>
        <a:lstStyle/>
        <a:p>
          <a:endParaRPr lang="en-US"/>
        </a:p>
      </dgm:t>
    </dgm:pt>
    <dgm:pt modelId="{02B5E42E-C401-46D8-8E20-BEF8A35F85AF}" type="sibTrans" cxnId="{CF0D39B8-BAEE-40F7-B116-38DF00467853}">
      <dgm:prSet/>
      <dgm:spPr/>
      <dgm:t>
        <a:bodyPr/>
        <a:lstStyle/>
        <a:p>
          <a:endParaRPr lang="en-US"/>
        </a:p>
      </dgm:t>
    </dgm:pt>
    <dgm:pt modelId="{FE0E6B0B-E027-46D5-9579-51ABDE2A5DCA}" type="pres">
      <dgm:prSet presAssocID="{00451442-1EDA-4255-811C-38E637671200}" presName="linearFlow" presStyleCnt="0">
        <dgm:presLayoutVars>
          <dgm:dir/>
          <dgm:animLvl val="lvl"/>
          <dgm:resizeHandles val="exact"/>
        </dgm:presLayoutVars>
      </dgm:prSet>
      <dgm:spPr/>
      <dgm:t>
        <a:bodyPr/>
        <a:lstStyle/>
        <a:p>
          <a:endParaRPr lang="en-US"/>
        </a:p>
      </dgm:t>
    </dgm:pt>
    <dgm:pt modelId="{75FC287E-AB93-49D8-9D2C-39C20FE81D20}" type="pres">
      <dgm:prSet presAssocID="{F6F78674-68C0-44D4-A803-35C21CB2307E}" presName="composite" presStyleCnt="0"/>
      <dgm:spPr/>
    </dgm:pt>
    <dgm:pt modelId="{536E0012-39E6-4AF9-86F6-816242710EBF}" type="pres">
      <dgm:prSet presAssocID="{F6F78674-68C0-44D4-A803-35C21CB2307E}" presName="parentText" presStyleLbl="alignNode1" presStyleIdx="0" presStyleCnt="4">
        <dgm:presLayoutVars>
          <dgm:chMax val="1"/>
          <dgm:bulletEnabled val="1"/>
        </dgm:presLayoutVars>
      </dgm:prSet>
      <dgm:spPr/>
      <dgm:t>
        <a:bodyPr/>
        <a:lstStyle/>
        <a:p>
          <a:endParaRPr lang="en-US"/>
        </a:p>
      </dgm:t>
    </dgm:pt>
    <dgm:pt modelId="{EE0021C4-CF1B-4F96-915F-70FC3C87F19E}" type="pres">
      <dgm:prSet presAssocID="{F6F78674-68C0-44D4-A803-35C21CB2307E}" presName="descendantText" presStyleLbl="alignAcc1" presStyleIdx="0" presStyleCnt="4">
        <dgm:presLayoutVars>
          <dgm:bulletEnabled val="1"/>
        </dgm:presLayoutVars>
      </dgm:prSet>
      <dgm:spPr/>
      <dgm:t>
        <a:bodyPr/>
        <a:lstStyle/>
        <a:p>
          <a:endParaRPr lang="en-US"/>
        </a:p>
      </dgm:t>
    </dgm:pt>
    <dgm:pt modelId="{E2CCD824-DC27-4C5C-ADA4-3A7B7F8D5EC5}" type="pres">
      <dgm:prSet presAssocID="{BF3D40A6-9DC0-493E-A931-2043C7C01AF6}" presName="sp" presStyleCnt="0"/>
      <dgm:spPr/>
    </dgm:pt>
    <dgm:pt modelId="{3FC4BBF1-CA6F-4C7F-8288-4626049DC1B8}" type="pres">
      <dgm:prSet presAssocID="{B80B079C-DF98-40E7-842E-0D046CE91EF2}" presName="composite" presStyleCnt="0"/>
      <dgm:spPr/>
    </dgm:pt>
    <dgm:pt modelId="{DF369619-3685-45E3-8F92-756BF93386E5}" type="pres">
      <dgm:prSet presAssocID="{B80B079C-DF98-40E7-842E-0D046CE91EF2}" presName="parentText" presStyleLbl="alignNode1" presStyleIdx="1" presStyleCnt="4">
        <dgm:presLayoutVars>
          <dgm:chMax val="1"/>
          <dgm:bulletEnabled val="1"/>
        </dgm:presLayoutVars>
      </dgm:prSet>
      <dgm:spPr/>
      <dgm:t>
        <a:bodyPr/>
        <a:lstStyle/>
        <a:p>
          <a:endParaRPr lang="en-US"/>
        </a:p>
      </dgm:t>
    </dgm:pt>
    <dgm:pt modelId="{8E0280B2-C8C3-4F7D-9F40-C458BB472132}" type="pres">
      <dgm:prSet presAssocID="{B80B079C-DF98-40E7-842E-0D046CE91EF2}" presName="descendantText" presStyleLbl="alignAcc1" presStyleIdx="1" presStyleCnt="4" custLinFactNeighborY="-5748">
        <dgm:presLayoutVars>
          <dgm:bulletEnabled val="1"/>
        </dgm:presLayoutVars>
      </dgm:prSet>
      <dgm:spPr/>
      <dgm:t>
        <a:bodyPr/>
        <a:lstStyle/>
        <a:p>
          <a:endParaRPr lang="en-US"/>
        </a:p>
      </dgm:t>
    </dgm:pt>
    <dgm:pt modelId="{AFA5AF06-2EA4-44A1-8B50-3BAF62DF3613}" type="pres">
      <dgm:prSet presAssocID="{A94CD00E-9D5E-4968-9C65-B64BCEB4B6C3}" presName="sp" presStyleCnt="0"/>
      <dgm:spPr/>
    </dgm:pt>
    <dgm:pt modelId="{4DFEDEEC-E69B-4239-804C-8D2B8D24EE7E}" type="pres">
      <dgm:prSet presAssocID="{6BE8202B-C97E-46D0-9DEE-601DF81A2BB5}" presName="composite" presStyleCnt="0"/>
      <dgm:spPr/>
    </dgm:pt>
    <dgm:pt modelId="{4ED1DE96-FC13-4307-8D4D-9F282F7D8D4C}" type="pres">
      <dgm:prSet presAssocID="{6BE8202B-C97E-46D0-9DEE-601DF81A2BB5}" presName="parentText" presStyleLbl="alignNode1" presStyleIdx="2" presStyleCnt="4">
        <dgm:presLayoutVars>
          <dgm:chMax val="1"/>
          <dgm:bulletEnabled val="1"/>
        </dgm:presLayoutVars>
      </dgm:prSet>
      <dgm:spPr/>
      <dgm:t>
        <a:bodyPr/>
        <a:lstStyle/>
        <a:p>
          <a:endParaRPr lang="en-US"/>
        </a:p>
      </dgm:t>
    </dgm:pt>
    <dgm:pt modelId="{239A1F30-841F-4242-AFF1-3F1A7C6BC4FD}" type="pres">
      <dgm:prSet presAssocID="{6BE8202B-C97E-46D0-9DEE-601DF81A2BB5}" presName="descendantText" presStyleLbl="alignAcc1" presStyleIdx="2" presStyleCnt="4" custScaleY="161212" custLinFactNeighborY="-16370">
        <dgm:presLayoutVars>
          <dgm:bulletEnabled val="1"/>
        </dgm:presLayoutVars>
      </dgm:prSet>
      <dgm:spPr/>
      <dgm:t>
        <a:bodyPr/>
        <a:lstStyle/>
        <a:p>
          <a:endParaRPr lang="en-US"/>
        </a:p>
      </dgm:t>
    </dgm:pt>
    <dgm:pt modelId="{9001FD9F-ED48-40BE-834B-6839E0312177}" type="pres">
      <dgm:prSet presAssocID="{4E1E69C2-6B69-40FB-817F-D63B9E22A555}" presName="sp" presStyleCnt="0"/>
      <dgm:spPr/>
    </dgm:pt>
    <dgm:pt modelId="{493A85B3-DD31-4640-B751-31FD74847A40}" type="pres">
      <dgm:prSet presAssocID="{C4F14C5B-1E08-4418-8AD6-79853A91DD7C}" presName="composite" presStyleCnt="0"/>
      <dgm:spPr/>
    </dgm:pt>
    <dgm:pt modelId="{F4CC2C70-F846-4A09-B262-DB2CD8D02B60}" type="pres">
      <dgm:prSet presAssocID="{C4F14C5B-1E08-4418-8AD6-79853A91DD7C}" presName="parentText" presStyleLbl="alignNode1" presStyleIdx="3" presStyleCnt="4">
        <dgm:presLayoutVars>
          <dgm:chMax val="1"/>
          <dgm:bulletEnabled val="1"/>
        </dgm:presLayoutVars>
      </dgm:prSet>
      <dgm:spPr/>
      <dgm:t>
        <a:bodyPr/>
        <a:lstStyle/>
        <a:p>
          <a:endParaRPr lang="en-US"/>
        </a:p>
      </dgm:t>
    </dgm:pt>
    <dgm:pt modelId="{DF8C27E4-B17E-45F3-857E-2B7F46738C8A}" type="pres">
      <dgm:prSet presAssocID="{C4F14C5B-1E08-4418-8AD6-79853A91DD7C}" presName="descendantText" presStyleLbl="alignAcc1" presStyleIdx="3" presStyleCnt="4" custScaleY="257108">
        <dgm:presLayoutVars>
          <dgm:bulletEnabled val="1"/>
        </dgm:presLayoutVars>
      </dgm:prSet>
      <dgm:spPr/>
      <dgm:t>
        <a:bodyPr/>
        <a:lstStyle/>
        <a:p>
          <a:endParaRPr lang="en-US"/>
        </a:p>
      </dgm:t>
    </dgm:pt>
  </dgm:ptLst>
  <dgm:cxnLst>
    <dgm:cxn modelId="{A1C54D6D-772F-40DC-8AD1-AB99A33A1B97}" type="presOf" srcId="{3EE28628-2BE0-4C72-8BC7-25AEE3445B4C}" destId="{DF8C27E4-B17E-45F3-857E-2B7F46738C8A}" srcOrd="0" destOrd="2" presId="urn:microsoft.com/office/officeart/2005/8/layout/chevron2"/>
    <dgm:cxn modelId="{48CFD874-422D-4004-9107-81E35840C0CE}" srcId="{00451442-1EDA-4255-811C-38E637671200}" destId="{B80B079C-DF98-40E7-842E-0D046CE91EF2}" srcOrd="1" destOrd="0" parTransId="{DE8ADE00-87C1-4AFE-B1F0-9CE2A3060978}" sibTransId="{A94CD00E-9D5E-4968-9C65-B64BCEB4B6C3}"/>
    <dgm:cxn modelId="{FE40548C-1C18-4BB7-8441-A6DD497828A2}" type="presOf" srcId="{797814D9-2869-420D-9589-64E69D11EED6}" destId="{DF8C27E4-B17E-45F3-857E-2B7F46738C8A}" srcOrd="0" destOrd="1" presId="urn:microsoft.com/office/officeart/2005/8/layout/chevron2"/>
    <dgm:cxn modelId="{5180AE50-946B-474B-9416-113910D5B1AC}" srcId="{F6F78674-68C0-44D4-A803-35C21CB2307E}" destId="{9BC49964-DD51-43A6-94D0-4FFFE072FE83}" srcOrd="0" destOrd="0" parTransId="{954616F8-4F49-4FEC-86E7-89E207944AF4}" sibTransId="{07074090-256D-4F8A-8016-0E949516DC36}"/>
    <dgm:cxn modelId="{71665FD5-3CCC-4165-96D5-8BAFC1B601D9}" type="presOf" srcId="{9426848A-9099-47ED-8C02-63D18BB8BB27}" destId="{239A1F30-841F-4242-AFF1-3F1A7C6BC4FD}" srcOrd="0" destOrd="1" presId="urn:microsoft.com/office/officeart/2005/8/layout/chevron2"/>
    <dgm:cxn modelId="{59C4D50E-0FA1-4D48-9E06-FE435CC8CB45}" type="presOf" srcId="{9B447CA9-3449-4074-9DAE-70E0927D6D2C}" destId="{239A1F30-841F-4242-AFF1-3F1A7C6BC4FD}" srcOrd="0" destOrd="0" presId="urn:microsoft.com/office/officeart/2005/8/layout/chevron2"/>
    <dgm:cxn modelId="{FD5F7A30-4882-453F-95E6-174420B0DF8D}" srcId="{B80B079C-DF98-40E7-842E-0D046CE91EF2}" destId="{364D7F35-924B-435C-AB77-B14912E54350}" srcOrd="1" destOrd="0" parTransId="{046CEF6E-4E1F-487F-90F7-6B62738A4242}" sibTransId="{405BD9CC-2A5B-4A1C-9647-CA9A06198D10}"/>
    <dgm:cxn modelId="{A2D66C22-F1CE-49A0-A7D7-EB4065AE764C}" srcId="{B80B079C-DF98-40E7-842E-0D046CE91EF2}" destId="{BA018016-4F6B-470D-ADA9-999A149AE742}" srcOrd="0" destOrd="0" parTransId="{654966F9-7F8D-4BD6-92CE-7622A1C81D2A}" sibTransId="{A6771448-DA12-46A7-9D50-891AA8DB6CE8}"/>
    <dgm:cxn modelId="{0E46459A-1BC4-4C33-97AF-E782F90781E9}" type="presOf" srcId="{6BE8202B-C97E-46D0-9DEE-601DF81A2BB5}" destId="{4ED1DE96-FC13-4307-8D4D-9F282F7D8D4C}" srcOrd="0" destOrd="0" presId="urn:microsoft.com/office/officeart/2005/8/layout/chevron2"/>
    <dgm:cxn modelId="{1C4681F2-A420-4112-AEE0-56F0C4479C21}" type="presOf" srcId="{BA018016-4F6B-470D-ADA9-999A149AE742}" destId="{8E0280B2-C8C3-4F7D-9F40-C458BB472132}" srcOrd="0" destOrd="0" presId="urn:microsoft.com/office/officeart/2005/8/layout/chevron2"/>
    <dgm:cxn modelId="{73F80E6A-744F-401B-83F4-0E0EDE610591}" srcId="{C4F14C5B-1E08-4418-8AD6-79853A91DD7C}" destId="{797814D9-2869-420D-9589-64E69D11EED6}" srcOrd="1" destOrd="0" parTransId="{74FB3FA9-8159-446E-8C4B-151CF4A428AB}" sibTransId="{0885221E-D946-46F4-B007-E43DD499862B}"/>
    <dgm:cxn modelId="{F859BF64-1068-4AFA-8ED1-3D8B4FD341E8}" type="presOf" srcId="{B80B079C-DF98-40E7-842E-0D046CE91EF2}" destId="{DF369619-3685-45E3-8F92-756BF93386E5}" srcOrd="0" destOrd="0" presId="urn:microsoft.com/office/officeart/2005/8/layout/chevron2"/>
    <dgm:cxn modelId="{23B836AB-4AB5-475A-B17A-332428B4B0C3}" type="presOf" srcId="{C4F14C5B-1E08-4418-8AD6-79853A91DD7C}" destId="{F4CC2C70-F846-4A09-B262-DB2CD8D02B60}" srcOrd="0" destOrd="0" presId="urn:microsoft.com/office/officeart/2005/8/layout/chevron2"/>
    <dgm:cxn modelId="{2878CFF1-F50A-4E84-89AE-E41073FFEB15}" srcId="{00451442-1EDA-4255-811C-38E637671200}" destId="{C4F14C5B-1E08-4418-8AD6-79853A91DD7C}" srcOrd="3" destOrd="0" parTransId="{0E4EA664-9564-4BFA-AF6D-15061BADBAA0}" sibTransId="{F945EFFD-6519-40E3-8F93-951B791472A9}"/>
    <dgm:cxn modelId="{89F2A06D-CB9C-4A17-A776-7D060B716533}" srcId="{F6F78674-68C0-44D4-A803-35C21CB2307E}" destId="{36E12A63-D4EB-4EDD-8C6A-76E325E5765B}" srcOrd="1" destOrd="0" parTransId="{57B7EED1-3B2C-4F84-955E-6477113307D3}" sibTransId="{E37BAEA5-CB72-4614-9C7D-80B21F27E7D2}"/>
    <dgm:cxn modelId="{606BE2C7-CE52-4336-86E2-EC0084F5B532}" srcId="{6BE8202B-C97E-46D0-9DEE-601DF81A2BB5}" destId="{9426848A-9099-47ED-8C02-63D18BB8BB27}" srcOrd="1" destOrd="0" parTransId="{2B92B9D0-5F29-453A-8B8E-CE4947DC5CB4}" sibTransId="{0CA31DB9-FDE9-412F-AFC8-D10B45DFDDCC}"/>
    <dgm:cxn modelId="{54AD1283-C77F-4CE6-960A-DB1637F2CDE0}" srcId="{6BE8202B-C97E-46D0-9DEE-601DF81A2BB5}" destId="{9B447CA9-3449-4074-9DAE-70E0927D6D2C}" srcOrd="0" destOrd="0" parTransId="{D77E83FB-A5FD-4682-83B2-194C588EF772}" sibTransId="{68FBDE74-C95A-473F-98BC-26F43B3EE77F}"/>
    <dgm:cxn modelId="{FF58E545-3E1B-4D9A-AD88-B19593DF1694}" type="presOf" srcId="{364D7F35-924B-435C-AB77-B14912E54350}" destId="{8E0280B2-C8C3-4F7D-9F40-C458BB472132}" srcOrd="0" destOrd="1" presId="urn:microsoft.com/office/officeart/2005/8/layout/chevron2"/>
    <dgm:cxn modelId="{23229C56-BA0C-4FD8-85D2-7CA42BEB8549}" type="presOf" srcId="{9BC49964-DD51-43A6-94D0-4FFFE072FE83}" destId="{EE0021C4-CF1B-4F96-915F-70FC3C87F19E}" srcOrd="0" destOrd="0" presId="urn:microsoft.com/office/officeart/2005/8/layout/chevron2"/>
    <dgm:cxn modelId="{79BBF837-9168-40CC-9330-3A8483DBC974}" type="presOf" srcId="{4FB42338-51B0-4670-99BD-AB5B8B8BC425}" destId="{DF8C27E4-B17E-45F3-857E-2B7F46738C8A}" srcOrd="0" destOrd="0" presId="urn:microsoft.com/office/officeart/2005/8/layout/chevron2"/>
    <dgm:cxn modelId="{CF0D39B8-BAEE-40F7-B116-38DF00467853}" srcId="{C4F14C5B-1E08-4418-8AD6-79853A91DD7C}" destId="{62816A9D-7EF4-41FC-B4BA-A1CBA38DEE87}" srcOrd="3" destOrd="0" parTransId="{72DCBA5E-478A-40A0-A222-7BB2B8287FD6}" sibTransId="{02B5E42E-C401-46D8-8E20-BEF8A35F85AF}"/>
    <dgm:cxn modelId="{AFD2773D-0EBF-4806-A0CA-CAC1FA5647EB}" type="presOf" srcId="{62816A9D-7EF4-41FC-B4BA-A1CBA38DEE87}" destId="{DF8C27E4-B17E-45F3-857E-2B7F46738C8A}" srcOrd="0" destOrd="3" presId="urn:microsoft.com/office/officeart/2005/8/layout/chevron2"/>
    <dgm:cxn modelId="{554ACACB-BFF3-4C01-90FE-EA039A80ABDC}" type="presOf" srcId="{36E12A63-D4EB-4EDD-8C6A-76E325E5765B}" destId="{EE0021C4-CF1B-4F96-915F-70FC3C87F19E}" srcOrd="0" destOrd="1" presId="urn:microsoft.com/office/officeart/2005/8/layout/chevron2"/>
    <dgm:cxn modelId="{67558AAE-8097-4DDC-9575-315C627B6517}" type="presOf" srcId="{00451442-1EDA-4255-811C-38E637671200}" destId="{FE0E6B0B-E027-46D5-9579-51ABDE2A5DCA}" srcOrd="0" destOrd="0" presId="urn:microsoft.com/office/officeart/2005/8/layout/chevron2"/>
    <dgm:cxn modelId="{03BD5423-AC0D-429E-B997-9449099BA758}" srcId="{00451442-1EDA-4255-811C-38E637671200}" destId="{6BE8202B-C97E-46D0-9DEE-601DF81A2BB5}" srcOrd="2" destOrd="0" parTransId="{5A3765B8-EDAC-47C1-B443-1CA62592179F}" sibTransId="{4E1E69C2-6B69-40FB-817F-D63B9E22A555}"/>
    <dgm:cxn modelId="{23A6CA3F-D68B-4955-9E1E-F784489F1D5A}" type="presOf" srcId="{F6F78674-68C0-44D4-A803-35C21CB2307E}" destId="{536E0012-39E6-4AF9-86F6-816242710EBF}" srcOrd="0" destOrd="0" presId="urn:microsoft.com/office/officeart/2005/8/layout/chevron2"/>
    <dgm:cxn modelId="{9D3DFCF3-C4AC-40B2-B6EA-D9FF568534CB}" srcId="{C4F14C5B-1E08-4418-8AD6-79853A91DD7C}" destId="{3EE28628-2BE0-4C72-8BC7-25AEE3445B4C}" srcOrd="2" destOrd="0" parTransId="{B2041D58-63F7-4B8D-BDB5-E92EBB905BCB}" sibTransId="{DC33E464-BBD6-4F93-8144-EB01402AE886}"/>
    <dgm:cxn modelId="{CCEC4CE7-5336-4ED8-AA4B-42173C40B3B3}" srcId="{00451442-1EDA-4255-811C-38E637671200}" destId="{F6F78674-68C0-44D4-A803-35C21CB2307E}" srcOrd="0" destOrd="0" parTransId="{081E7AB9-986C-4D68-8F16-51D10B95D2D0}" sibTransId="{BF3D40A6-9DC0-493E-A931-2043C7C01AF6}"/>
    <dgm:cxn modelId="{9A6EA0B9-6F6E-4C65-9CB4-DE87BE4D0EDB}" srcId="{C4F14C5B-1E08-4418-8AD6-79853A91DD7C}" destId="{4FB42338-51B0-4670-99BD-AB5B8B8BC425}" srcOrd="0" destOrd="0" parTransId="{B92F538B-E342-4C69-BD8B-8B74E81A7E65}" sibTransId="{D5933C0E-81D8-46BD-8A18-C7CBF5889EAE}"/>
    <dgm:cxn modelId="{FDD6AC46-E9B4-498A-A627-660438C2E9AF}" type="presParOf" srcId="{FE0E6B0B-E027-46D5-9579-51ABDE2A5DCA}" destId="{75FC287E-AB93-49D8-9D2C-39C20FE81D20}" srcOrd="0" destOrd="0" presId="urn:microsoft.com/office/officeart/2005/8/layout/chevron2"/>
    <dgm:cxn modelId="{14AE9270-A01F-4C45-93C8-7D81CF49B3E4}" type="presParOf" srcId="{75FC287E-AB93-49D8-9D2C-39C20FE81D20}" destId="{536E0012-39E6-4AF9-86F6-816242710EBF}" srcOrd="0" destOrd="0" presId="urn:microsoft.com/office/officeart/2005/8/layout/chevron2"/>
    <dgm:cxn modelId="{0B1C34A2-3E4F-491F-A401-2D3F1FF73FD8}" type="presParOf" srcId="{75FC287E-AB93-49D8-9D2C-39C20FE81D20}" destId="{EE0021C4-CF1B-4F96-915F-70FC3C87F19E}" srcOrd="1" destOrd="0" presId="urn:microsoft.com/office/officeart/2005/8/layout/chevron2"/>
    <dgm:cxn modelId="{0D32CC86-EBD8-4472-889B-86A38BA4AE4B}" type="presParOf" srcId="{FE0E6B0B-E027-46D5-9579-51ABDE2A5DCA}" destId="{E2CCD824-DC27-4C5C-ADA4-3A7B7F8D5EC5}" srcOrd="1" destOrd="0" presId="urn:microsoft.com/office/officeart/2005/8/layout/chevron2"/>
    <dgm:cxn modelId="{3208D657-D541-4729-B845-8620B1A7FA33}" type="presParOf" srcId="{FE0E6B0B-E027-46D5-9579-51ABDE2A5DCA}" destId="{3FC4BBF1-CA6F-4C7F-8288-4626049DC1B8}" srcOrd="2" destOrd="0" presId="urn:microsoft.com/office/officeart/2005/8/layout/chevron2"/>
    <dgm:cxn modelId="{53AE7FFF-48AE-4ACB-B6B2-CF1BF955E34D}" type="presParOf" srcId="{3FC4BBF1-CA6F-4C7F-8288-4626049DC1B8}" destId="{DF369619-3685-45E3-8F92-756BF93386E5}" srcOrd="0" destOrd="0" presId="urn:microsoft.com/office/officeart/2005/8/layout/chevron2"/>
    <dgm:cxn modelId="{70E89023-0BBC-4950-BDBA-2534EA8909E7}" type="presParOf" srcId="{3FC4BBF1-CA6F-4C7F-8288-4626049DC1B8}" destId="{8E0280B2-C8C3-4F7D-9F40-C458BB472132}" srcOrd="1" destOrd="0" presId="urn:microsoft.com/office/officeart/2005/8/layout/chevron2"/>
    <dgm:cxn modelId="{942E256D-27E3-4170-A5FC-5B5E3E5396B3}" type="presParOf" srcId="{FE0E6B0B-E027-46D5-9579-51ABDE2A5DCA}" destId="{AFA5AF06-2EA4-44A1-8B50-3BAF62DF3613}" srcOrd="3" destOrd="0" presId="urn:microsoft.com/office/officeart/2005/8/layout/chevron2"/>
    <dgm:cxn modelId="{5D8A5218-4704-4A0A-85D9-965C47ECBC93}" type="presParOf" srcId="{FE0E6B0B-E027-46D5-9579-51ABDE2A5DCA}" destId="{4DFEDEEC-E69B-4239-804C-8D2B8D24EE7E}" srcOrd="4" destOrd="0" presId="urn:microsoft.com/office/officeart/2005/8/layout/chevron2"/>
    <dgm:cxn modelId="{82305C1E-863F-477B-90CA-7E50E0025291}" type="presParOf" srcId="{4DFEDEEC-E69B-4239-804C-8D2B8D24EE7E}" destId="{4ED1DE96-FC13-4307-8D4D-9F282F7D8D4C}" srcOrd="0" destOrd="0" presId="urn:microsoft.com/office/officeart/2005/8/layout/chevron2"/>
    <dgm:cxn modelId="{75C45593-E520-4B48-9803-13E3871F9AAC}" type="presParOf" srcId="{4DFEDEEC-E69B-4239-804C-8D2B8D24EE7E}" destId="{239A1F30-841F-4242-AFF1-3F1A7C6BC4FD}" srcOrd="1" destOrd="0" presId="urn:microsoft.com/office/officeart/2005/8/layout/chevron2"/>
    <dgm:cxn modelId="{886F2A70-4E3B-45FC-8BA2-F9AAA543E1E3}" type="presParOf" srcId="{FE0E6B0B-E027-46D5-9579-51ABDE2A5DCA}" destId="{9001FD9F-ED48-40BE-834B-6839E0312177}" srcOrd="5" destOrd="0" presId="urn:microsoft.com/office/officeart/2005/8/layout/chevron2"/>
    <dgm:cxn modelId="{162B8C00-9BB7-49CE-9B3F-9B796BDDBB13}" type="presParOf" srcId="{FE0E6B0B-E027-46D5-9579-51ABDE2A5DCA}" destId="{493A85B3-DD31-4640-B751-31FD74847A40}" srcOrd="6" destOrd="0" presId="urn:microsoft.com/office/officeart/2005/8/layout/chevron2"/>
    <dgm:cxn modelId="{9A509EDE-8E18-4FF6-A48C-6C92FCA81AE8}" type="presParOf" srcId="{493A85B3-DD31-4640-B751-31FD74847A40}" destId="{F4CC2C70-F846-4A09-B262-DB2CD8D02B60}" srcOrd="0" destOrd="0" presId="urn:microsoft.com/office/officeart/2005/8/layout/chevron2"/>
    <dgm:cxn modelId="{6FF2CB58-A293-4828-A616-9D28EB26EC08}" type="presParOf" srcId="{493A85B3-DD31-4640-B751-31FD74847A40}" destId="{DF8C27E4-B17E-45F3-857E-2B7F46738C8A}"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F9F7D7-D01F-4747-A03F-D4BA223D2B56}" type="doc">
      <dgm:prSet loTypeId="urn:microsoft.com/office/officeart/2005/8/layout/StepDownProcess" loCatId="process"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7800000"/>
          </a:lightRig>
        </a:scene3d>
      </dgm:spPr>
      <dgm:t>
        <a:bodyPr/>
        <a:lstStyle/>
        <a:p>
          <a:endParaRPr lang="en-US"/>
        </a:p>
      </dgm:t>
    </dgm:pt>
    <dgm:pt modelId="{064DB2CF-5800-4275-B9D4-7003BACE1A1E}">
      <dgm:prSet phldrT="[Text]"/>
      <dgm:spPr>
        <a:solidFill>
          <a:schemeClr val="accent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dirty="0" smtClean="0"/>
            <a:t>Acord </a:t>
          </a:r>
          <a:r>
            <a:rPr lang="en-US" dirty="0" err="1" smtClean="0"/>
            <a:t>pe</a:t>
          </a:r>
          <a:r>
            <a:rPr lang="en-US" dirty="0" smtClean="0"/>
            <a:t> </a:t>
          </a:r>
          <a:r>
            <a:rPr lang="en-US" dirty="0" err="1" smtClean="0"/>
            <a:t>bază</a:t>
          </a:r>
          <a:r>
            <a:rPr lang="en-US" dirty="0" smtClean="0"/>
            <a:t> de </a:t>
          </a:r>
          <a:r>
            <a:rPr lang="en-US" b="1" dirty="0" smtClean="0"/>
            <a:t>contract</a:t>
          </a:r>
          <a:r>
            <a:rPr lang="en-US" dirty="0" smtClean="0"/>
            <a:t>, </a:t>
          </a:r>
        </a:p>
        <a:p>
          <a:r>
            <a:rPr lang="en-US" dirty="0" err="1" smtClean="0"/>
            <a:t>aprobat</a:t>
          </a:r>
          <a:r>
            <a:rPr lang="en-US" dirty="0" smtClean="0"/>
            <a:t> de ANCS</a:t>
          </a:r>
          <a:endParaRPr lang="en-US" dirty="0"/>
        </a:p>
      </dgm:t>
    </dgm:pt>
    <dgm:pt modelId="{CCBEB79A-C06C-4267-9216-EA96EB73EEAD}" type="parTrans" cxnId="{139EBA35-48D3-4555-B6CA-76D5B6808AA2}">
      <dgm:prSet/>
      <dgm:spPr/>
      <dgm:t>
        <a:bodyPr/>
        <a:lstStyle/>
        <a:p>
          <a:endParaRPr lang="en-US"/>
        </a:p>
      </dgm:t>
    </dgm:pt>
    <dgm:pt modelId="{95A93AE1-1032-4945-9B29-199C9EB2BB2B}" type="sibTrans" cxnId="{139EBA35-48D3-4555-B6CA-76D5B6808AA2}">
      <dgm:prSet/>
      <dgm:spPr/>
      <dgm:t>
        <a:bodyPr/>
        <a:lstStyle/>
        <a:p>
          <a:endParaRPr lang="en-US"/>
        </a:p>
      </dgm:t>
    </dgm:pt>
    <dgm:pt modelId="{7B32F6EB-5CF4-4510-9083-E0FCD474595B}">
      <dgm:prSet phldrT="[Text]" phldr="1"/>
      <dgm:spPr>
        <a:ln>
          <a:noFill/>
        </a:ln>
        <a:effectLst/>
        <a:scene3d>
          <a:camera prst="orthographicFront">
            <a:rot lat="0" lon="0" rev="0"/>
          </a:camera>
          <a:lightRig rig="contrasting" dir="t">
            <a:rot lat="0" lon="0" rev="7800000"/>
          </a:lightRig>
        </a:scene3d>
        <a:sp3d>
          <a:bevelT w="139700" h="139700"/>
        </a:sp3d>
      </dgm:spPr>
      <dgm:t>
        <a:bodyPr/>
        <a:lstStyle/>
        <a:p>
          <a:endParaRPr lang="en-US"/>
        </a:p>
      </dgm:t>
    </dgm:pt>
    <dgm:pt modelId="{88D98C68-ABE0-4D9D-AE46-C3F268286F13}" type="parTrans" cxnId="{F5570E2E-6DB3-49BA-BC26-DD677A06CC80}">
      <dgm:prSet/>
      <dgm:spPr/>
      <dgm:t>
        <a:bodyPr/>
        <a:lstStyle/>
        <a:p>
          <a:endParaRPr lang="en-US"/>
        </a:p>
      </dgm:t>
    </dgm:pt>
    <dgm:pt modelId="{51D3AE44-B6DB-410A-83E6-3AE3D8658407}" type="sibTrans" cxnId="{F5570E2E-6DB3-49BA-BC26-DD677A06CC80}">
      <dgm:prSet/>
      <dgm:spPr/>
      <dgm:t>
        <a:bodyPr/>
        <a:lstStyle/>
        <a:p>
          <a:endParaRPr lang="en-US"/>
        </a:p>
      </dgm:t>
    </dgm:pt>
    <dgm:pt modelId="{BB04DD51-CCE1-43DD-B841-C227CE915605}">
      <dgm:prSet phldrT="[Text]"/>
      <dgm:spPr>
        <a:solidFill>
          <a:schemeClr val="accent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dirty="0" err="1" smtClean="0"/>
            <a:t>Colaborare</a:t>
          </a:r>
          <a:r>
            <a:rPr lang="en-US" dirty="0" smtClean="0"/>
            <a:t> </a:t>
          </a:r>
          <a:r>
            <a:rPr lang="en-US" dirty="0" err="1" smtClean="0"/>
            <a:t>pe</a:t>
          </a:r>
          <a:r>
            <a:rPr lang="en-US" dirty="0" smtClean="0"/>
            <a:t> </a:t>
          </a:r>
          <a:r>
            <a:rPr lang="en-US" dirty="0" err="1" smtClean="0"/>
            <a:t>termen</a:t>
          </a:r>
          <a:r>
            <a:rPr lang="en-US" dirty="0" smtClean="0"/>
            <a:t> lung</a:t>
          </a:r>
          <a:endParaRPr lang="en-US" dirty="0"/>
        </a:p>
      </dgm:t>
    </dgm:pt>
    <dgm:pt modelId="{5D7C1F8A-153B-40E4-9A65-01FDA5A94F84}" type="parTrans" cxnId="{D17FE72D-7B02-4756-B590-EB634F412190}">
      <dgm:prSet/>
      <dgm:spPr/>
      <dgm:t>
        <a:bodyPr/>
        <a:lstStyle/>
        <a:p>
          <a:endParaRPr lang="en-US"/>
        </a:p>
      </dgm:t>
    </dgm:pt>
    <dgm:pt modelId="{2CF182C8-5A8A-4FF5-BC5E-6EFF42229195}" type="sibTrans" cxnId="{D17FE72D-7B02-4756-B590-EB634F412190}">
      <dgm:prSet/>
      <dgm:spPr/>
      <dgm:t>
        <a:bodyPr/>
        <a:lstStyle/>
        <a:p>
          <a:endParaRPr lang="en-US"/>
        </a:p>
      </dgm:t>
    </dgm:pt>
    <dgm:pt modelId="{A4CE6E42-899A-46F9-8DA8-5CA3667D4AB4}">
      <dgm:prSet phldrT="[Text]" phldr="1"/>
      <dgm:spPr>
        <a:ln>
          <a:noFill/>
        </a:ln>
        <a:effectLst/>
        <a:scene3d>
          <a:camera prst="orthographicFront">
            <a:rot lat="0" lon="0" rev="0"/>
          </a:camera>
          <a:lightRig rig="contrasting" dir="t">
            <a:rot lat="0" lon="0" rev="7800000"/>
          </a:lightRig>
        </a:scene3d>
        <a:sp3d>
          <a:bevelT w="139700" h="139700"/>
        </a:sp3d>
      </dgm:spPr>
      <dgm:t>
        <a:bodyPr/>
        <a:lstStyle/>
        <a:p>
          <a:endParaRPr lang="en-US"/>
        </a:p>
      </dgm:t>
    </dgm:pt>
    <dgm:pt modelId="{F9A7CDCD-3179-4572-AB72-5B07D6A35E19}" type="parTrans" cxnId="{C55AC298-E4D0-43A6-BE83-26AD28631AF2}">
      <dgm:prSet/>
      <dgm:spPr/>
      <dgm:t>
        <a:bodyPr/>
        <a:lstStyle/>
        <a:p>
          <a:endParaRPr lang="en-US"/>
        </a:p>
      </dgm:t>
    </dgm:pt>
    <dgm:pt modelId="{F883C892-D429-4729-B5F8-72DC3C921CFF}" type="sibTrans" cxnId="{C55AC298-E4D0-43A6-BE83-26AD28631AF2}">
      <dgm:prSet/>
      <dgm:spPr/>
      <dgm:t>
        <a:bodyPr/>
        <a:lstStyle/>
        <a:p>
          <a:endParaRPr lang="en-US"/>
        </a:p>
      </dgm:t>
    </dgm:pt>
    <dgm:pt modelId="{1EAAACB8-FF8A-4113-B935-7D9EBC099FFB}" type="pres">
      <dgm:prSet presAssocID="{6BF9F7D7-D01F-4747-A03F-D4BA223D2B56}" presName="rootnode" presStyleCnt="0">
        <dgm:presLayoutVars>
          <dgm:chMax/>
          <dgm:chPref/>
          <dgm:dir/>
          <dgm:animLvl val="lvl"/>
        </dgm:presLayoutVars>
      </dgm:prSet>
      <dgm:spPr/>
      <dgm:t>
        <a:bodyPr/>
        <a:lstStyle/>
        <a:p>
          <a:endParaRPr lang="en-US"/>
        </a:p>
      </dgm:t>
    </dgm:pt>
    <dgm:pt modelId="{F91CF9E3-0962-431E-954C-8559DEA40C63}" type="pres">
      <dgm:prSet presAssocID="{064DB2CF-5800-4275-B9D4-7003BACE1A1E}" presName="composite" presStyleCnt="0"/>
      <dgm:spPr>
        <a:ln>
          <a:noFill/>
        </a:ln>
        <a:effectLst/>
        <a:scene3d>
          <a:camera prst="orthographicFront">
            <a:rot lat="0" lon="0" rev="0"/>
          </a:camera>
          <a:lightRig rig="contrasting" dir="t">
            <a:rot lat="0" lon="0" rev="7800000"/>
          </a:lightRig>
        </a:scene3d>
        <a:sp3d>
          <a:bevelT w="139700" h="139700"/>
        </a:sp3d>
      </dgm:spPr>
    </dgm:pt>
    <dgm:pt modelId="{E9E58336-1B23-48CD-A95D-8E0CF764E486}" type="pres">
      <dgm:prSet presAssocID="{064DB2CF-5800-4275-B9D4-7003BACE1A1E}" presName="bentUpArrow1" presStyleLbl="alignImgPlace1" presStyleIdx="0" presStyleCnt="1"/>
      <dgm:spPr>
        <a:solidFill>
          <a:schemeClr val="tx2">
            <a:lumMod val="60000"/>
            <a:lumOff val="40000"/>
          </a:schemeClr>
        </a:solidFill>
        <a:ln>
          <a:noFill/>
        </a:ln>
        <a:effectLst/>
        <a:scene3d>
          <a:camera prst="orthographicFront">
            <a:rot lat="0" lon="0" rev="0"/>
          </a:camera>
          <a:lightRig rig="contrasting" dir="t">
            <a:rot lat="0" lon="0" rev="7800000"/>
          </a:lightRig>
        </a:scene3d>
        <a:sp3d>
          <a:bevelT w="139700" h="139700"/>
        </a:sp3d>
      </dgm:spPr>
    </dgm:pt>
    <dgm:pt modelId="{4008FABC-CBF8-452F-A909-8BBA88326771}" type="pres">
      <dgm:prSet presAssocID="{064DB2CF-5800-4275-B9D4-7003BACE1A1E}" presName="ParentText" presStyleLbl="node1" presStyleIdx="0" presStyleCnt="2">
        <dgm:presLayoutVars>
          <dgm:chMax val="1"/>
          <dgm:chPref val="1"/>
          <dgm:bulletEnabled val="1"/>
        </dgm:presLayoutVars>
      </dgm:prSet>
      <dgm:spPr/>
      <dgm:t>
        <a:bodyPr/>
        <a:lstStyle/>
        <a:p>
          <a:endParaRPr lang="en-US"/>
        </a:p>
      </dgm:t>
    </dgm:pt>
    <dgm:pt modelId="{AB0A21D3-1EE9-4FCA-9DB4-BBA9CEBA663E}" type="pres">
      <dgm:prSet presAssocID="{064DB2CF-5800-4275-B9D4-7003BACE1A1E}" presName="ChildText" presStyleLbl="revTx" presStyleIdx="0" presStyleCnt="2">
        <dgm:presLayoutVars>
          <dgm:chMax val="0"/>
          <dgm:chPref val="0"/>
          <dgm:bulletEnabled val="1"/>
        </dgm:presLayoutVars>
      </dgm:prSet>
      <dgm:spPr/>
      <dgm:t>
        <a:bodyPr/>
        <a:lstStyle/>
        <a:p>
          <a:endParaRPr lang="en-US"/>
        </a:p>
      </dgm:t>
    </dgm:pt>
    <dgm:pt modelId="{F4344F62-32DF-4A69-906E-2DD20CBE2C97}" type="pres">
      <dgm:prSet presAssocID="{95A93AE1-1032-4945-9B29-199C9EB2BB2B}" presName="sibTrans" presStyleCnt="0"/>
      <dgm:spPr>
        <a:ln>
          <a:noFill/>
        </a:ln>
        <a:effectLst/>
        <a:scene3d>
          <a:camera prst="orthographicFront">
            <a:rot lat="0" lon="0" rev="0"/>
          </a:camera>
          <a:lightRig rig="contrasting" dir="t">
            <a:rot lat="0" lon="0" rev="7800000"/>
          </a:lightRig>
        </a:scene3d>
        <a:sp3d>
          <a:bevelT w="139700" h="139700"/>
        </a:sp3d>
      </dgm:spPr>
    </dgm:pt>
    <dgm:pt modelId="{8FCE10C8-EC20-453F-9EEA-27ED806DA601}" type="pres">
      <dgm:prSet presAssocID="{BB04DD51-CCE1-43DD-B841-C227CE915605}" presName="composite" presStyleCnt="0"/>
      <dgm:spPr>
        <a:ln>
          <a:noFill/>
        </a:ln>
        <a:effectLst/>
        <a:scene3d>
          <a:camera prst="orthographicFront">
            <a:rot lat="0" lon="0" rev="0"/>
          </a:camera>
          <a:lightRig rig="contrasting" dir="t">
            <a:rot lat="0" lon="0" rev="7800000"/>
          </a:lightRig>
        </a:scene3d>
        <a:sp3d>
          <a:bevelT w="139700" h="139700"/>
        </a:sp3d>
      </dgm:spPr>
    </dgm:pt>
    <dgm:pt modelId="{9F449804-06FA-4FAD-A885-1C3246D94DA2}" type="pres">
      <dgm:prSet presAssocID="{BB04DD51-CCE1-43DD-B841-C227CE915605}" presName="ParentText" presStyleLbl="node1" presStyleIdx="1" presStyleCnt="2">
        <dgm:presLayoutVars>
          <dgm:chMax val="1"/>
          <dgm:chPref val="1"/>
          <dgm:bulletEnabled val="1"/>
        </dgm:presLayoutVars>
      </dgm:prSet>
      <dgm:spPr/>
      <dgm:t>
        <a:bodyPr/>
        <a:lstStyle/>
        <a:p>
          <a:endParaRPr lang="en-US"/>
        </a:p>
      </dgm:t>
    </dgm:pt>
    <dgm:pt modelId="{F74DDCAE-5E5E-486F-800B-0EE410A51FDC}" type="pres">
      <dgm:prSet presAssocID="{BB04DD51-CCE1-43DD-B841-C227CE915605}" presName="FinalChildText" presStyleLbl="revTx" presStyleIdx="1" presStyleCnt="2">
        <dgm:presLayoutVars>
          <dgm:chMax val="0"/>
          <dgm:chPref val="0"/>
          <dgm:bulletEnabled val="1"/>
        </dgm:presLayoutVars>
      </dgm:prSet>
      <dgm:spPr/>
      <dgm:t>
        <a:bodyPr/>
        <a:lstStyle/>
        <a:p>
          <a:endParaRPr lang="en-US"/>
        </a:p>
      </dgm:t>
    </dgm:pt>
  </dgm:ptLst>
  <dgm:cxnLst>
    <dgm:cxn modelId="{1D09DA49-96C9-4A34-8146-5A7147BB9460}" type="presOf" srcId="{6BF9F7D7-D01F-4747-A03F-D4BA223D2B56}" destId="{1EAAACB8-FF8A-4113-B935-7D9EBC099FFB}" srcOrd="0" destOrd="0" presId="urn:microsoft.com/office/officeart/2005/8/layout/StepDownProcess"/>
    <dgm:cxn modelId="{C55AC298-E4D0-43A6-BE83-26AD28631AF2}" srcId="{BB04DD51-CCE1-43DD-B841-C227CE915605}" destId="{A4CE6E42-899A-46F9-8DA8-5CA3667D4AB4}" srcOrd="0" destOrd="0" parTransId="{F9A7CDCD-3179-4572-AB72-5B07D6A35E19}" sibTransId="{F883C892-D429-4729-B5F8-72DC3C921CFF}"/>
    <dgm:cxn modelId="{D17FE72D-7B02-4756-B590-EB634F412190}" srcId="{6BF9F7D7-D01F-4747-A03F-D4BA223D2B56}" destId="{BB04DD51-CCE1-43DD-B841-C227CE915605}" srcOrd="1" destOrd="0" parTransId="{5D7C1F8A-153B-40E4-9A65-01FDA5A94F84}" sibTransId="{2CF182C8-5A8A-4FF5-BC5E-6EFF42229195}"/>
    <dgm:cxn modelId="{1BB1D62B-521C-4926-B456-AFBEC2E907CF}" type="presOf" srcId="{A4CE6E42-899A-46F9-8DA8-5CA3667D4AB4}" destId="{F74DDCAE-5E5E-486F-800B-0EE410A51FDC}" srcOrd="0" destOrd="0" presId="urn:microsoft.com/office/officeart/2005/8/layout/StepDownProcess"/>
    <dgm:cxn modelId="{57756DAB-BB24-4F4F-AB89-7922B1E475C6}" type="presOf" srcId="{BB04DD51-CCE1-43DD-B841-C227CE915605}" destId="{9F449804-06FA-4FAD-A885-1C3246D94DA2}" srcOrd="0" destOrd="0" presId="urn:microsoft.com/office/officeart/2005/8/layout/StepDownProcess"/>
    <dgm:cxn modelId="{97C686C4-1F5D-4076-9361-165508159EC8}" type="presOf" srcId="{064DB2CF-5800-4275-B9D4-7003BACE1A1E}" destId="{4008FABC-CBF8-452F-A909-8BBA88326771}" srcOrd="0" destOrd="0" presId="urn:microsoft.com/office/officeart/2005/8/layout/StepDownProcess"/>
    <dgm:cxn modelId="{25627B88-5FB7-4FAB-A4B8-F8ACD1ED8E33}" type="presOf" srcId="{7B32F6EB-5CF4-4510-9083-E0FCD474595B}" destId="{AB0A21D3-1EE9-4FCA-9DB4-BBA9CEBA663E}" srcOrd="0" destOrd="0" presId="urn:microsoft.com/office/officeart/2005/8/layout/StepDownProcess"/>
    <dgm:cxn modelId="{139EBA35-48D3-4555-B6CA-76D5B6808AA2}" srcId="{6BF9F7D7-D01F-4747-A03F-D4BA223D2B56}" destId="{064DB2CF-5800-4275-B9D4-7003BACE1A1E}" srcOrd="0" destOrd="0" parTransId="{CCBEB79A-C06C-4267-9216-EA96EB73EEAD}" sibTransId="{95A93AE1-1032-4945-9B29-199C9EB2BB2B}"/>
    <dgm:cxn modelId="{F5570E2E-6DB3-49BA-BC26-DD677A06CC80}" srcId="{064DB2CF-5800-4275-B9D4-7003BACE1A1E}" destId="{7B32F6EB-5CF4-4510-9083-E0FCD474595B}" srcOrd="0" destOrd="0" parTransId="{88D98C68-ABE0-4D9D-AE46-C3F268286F13}" sibTransId="{51D3AE44-B6DB-410A-83E6-3AE3D8658407}"/>
    <dgm:cxn modelId="{8DA9235A-AD16-46FA-89A5-89A554EDA487}" type="presParOf" srcId="{1EAAACB8-FF8A-4113-B935-7D9EBC099FFB}" destId="{F91CF9E3-0962-431E-954C-8559DEA40C63}" srcOrd="0" destOrd="0" presId="urn:microsoft.com/office/officeart/2005/8/layout/StepDownProcess"/>
    <dgm:cxn modelId="{8A39A530-0EFD-4786-9FC9-CDA46809B2BE}" type="presParOf" srcId="{F91CF9E3-0962-431E-954C-8559DEA40C63}" destId="{E9E58336-1B23-48CD-A95D-8E0CF764E486}" srcOrd="0" destOrd="0" presId="urn:microsoft.com/office/officeart/2005/8/layout/StepDownProcess"/>
    <dgm:cxn modelId="{BE59E59F-F819-42D1-9727-9F3330DFC442}" type="presParOf" srcId="{F91CF9E3-0962-431E-954C-8559DEA40C63}" destId="{4008FABC-CBF8-452F-A909-8BBA88326771}" srcOrd="1" destOrd="0" presId="urn:microsoft.com/office/officeart/2005/8/layout/StepDownProcess"/>
    <dgm:cxn modelId="{CB122501-E74F-4675-ACB6-AC3788272B23}" type="presParOf" srcId="{F91CF9E3-0962-431E-954C-8559DEA40C63}" destId="{AB0A21D3-1EE9-4FCA-9DB4-BBA9CEBA663E}" srcOrd="2" destOrd="0" presId="urn:microsoft.com/office/officeart/2005/8/layout/StepDownProcess"/>
    <dgm:cxn modelId="{20C440DF-BF7A-48BE-8B4F-F0EB068E634E}" type="presParOf" srcId="{1EAAACB8-FF8A-4113-B935-7D9EBC099FFB}" destId="{F4344F62-32DF-4A69-906E-2DD20CBE2C97}" srcOrd="1" destOrd="0" presId="urn:microsoft.com/office/officeart/2005/8/layout/StepDownProcess"/>
    <dgm:cxn modelId="{C55B5FA7-DD08-4C5E-B5F3-E8C61BF30B6B}" type="presParOf" srcId="{1EAAACB8-FF8A-4113-B935-7D9EBC099FFB}" destId="{8FCE10C8-EC20-453F-9EEA-27ED806DA601}" srcOrd="2" destOrd="0" presId="urn:microsoft.com/office/officeart/2005/8/layout/StepDownProcess"/>
    <dgm:cxn modelId="{71FF4E9F-366D-4A5C-B7D3-8970F8630268}" type="presParOf" srcId="{8FCE10C8-EC20-453F-9EEA-27ED806DA601}" destId="{9F449804-06FA-4FAD-A885-1C3246D94DA2}" srcOrd="0" destOrd="0" presId="urn:microsoft.com/office/officeart/2005/8/layout/StepDownProcess"/>
    <dgm:cxn modelId="{A35EB0C5-88BE-4333-99F4-214F0DE91652}" type="presParOf" srcId="{8FCE10C8-EC20-453F-9EEA-27ED806DA601}" destId="{F74DDCAE-5E5E-486F-800B-0EE410A51FDC}" srcOrd="1" destOrd="0" presId="urn:microsoft.com/office/officeart/2005/8/layout/StepDownProcess"/>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854399-74EA-4890-8928-B6F93F3C9BE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7F17FB1-25CE-449F-AE91-2019FBF660E4}">
      <dgm:prSet phldrT="[Text]" custT="1"/>
      <dgm:spPr>
        <a:solidFill>
          <a:schemeClr val="accent2">
            <a:lumMod val="50000"/>
          </a:schemeClr>
        </a:solidFill>
      </dgm:spPr>
      <dgm:t>
        <a:bodyPr/>
        <a:lstStyle/>
        <a:p>
          <a:r>
            <a:rPr lang="en-US" sz="2500" b="1" dirty="0" smtClean="0"/>
            <a:t>A</a:t>
          </a:r>
          <a:endParaRPr lang="en-US" sz="2500" b="1" dirty="0"/>
        </a:p>
      </dgm:t>
    </dgm:pt>
    <dgm:pt modelId="{35A833D4-E8AA-40DF-9B5E-DCBE199D3D1F}" type="parTrans" cxnId="{924BE822-470D-42A7-9E23-56ABCBCAAAC0}">
      <dgm:prSet/>
      <dgm:spPr/>
      <dgm:t>
        <a:bodyPr/>
        <a:lstStyle/>
        <a:p>
          <a:endParaRPr lang="en-US"/>
        </a:p>
      </dgm:t>
    </dgm:pt>
    <dgm:pt modelId="{029E3C86-75E2-46A0-B405-739120087A2B}" type="sibTrans" cxnId="{924BE822-470D-42A7-9E23-56ABCBCAAAC0}">
      <dgm:prSet/>
      <dgm:spPr/>
      <dgm:t>
        <a:bodyPr/>
        <a:lstStyle/>
        <a:p>
          <a:endParaRPr lang="en-US"/>
        </a:p>
      </dgm:t>
    </dgm:pt>
    <dgm:pt modelId="{BB29D988-4509-48CF-B53C-F58B6CE961CE}">
      <dgm:prSet phldrT="[Text]" custT="1"/>
      <dgm:spPr/>
      <dgm:t>
        <a:bodyPr/>
        <a:lstStyle/>
        <a:p>
          <a:pPr marL="228600" indent="0" algn="just" defTabSz="933450">
            <a:lnSpc>
              <a:spcPct val="90000"/>
            </a:lnSpc>
            <a:spcBef>
              <a:spcPct val="0"/>
            </a:spcBef>
            <a:spcAft>
              <a:spcPct val="20000"/>
            </a:spcAft>
            <a:buNone/>
          </a:pPr>
          <a:r>
            <a:rPr lang="en-US" sz="1700" b="1" dirty="0" smtClean="0">
              <a:solidFill>
                <a:schemeClr val="accent2">
                  <a:lumMod val="75000"/>
                </a:schemeClr>
              </a:solidFill>
            </a:rPr>
            <a:t>A.2. </a:t>
          </a:r>
          <a:r>
            <a:rPr lang="en-US" sz="1700" b="1" dirty="0" err="1" smtClean="0">
              <a:solidFill>
                <a:schemeClr val="accent2">
                  <a:lumMod val="75000"/>
                </a:schemeClr>
              </a:solidFill>
            </a:rPr>
            <a:t>Asistență</a:t>
          </a:r>
          <a:r>
            <a:rPr lang="en-US" sz="1700" b="1" dirty="0" smtClean="0">
              <a:solidFill>
                <a:schemeClr val="accent2">
                  <a:lumMod val="75000"/>
                </a:schemeClr>
              </a:solidFill>
            </a:rPr>
            <a:t> </a:t>
          </a:r>
          <a:r>
            <a:rPr lang="en-US" sz="1700" b="1" dirty="0" err="1" smtClean="0">
              <a:solidFill>
                <a:schemeClr val="accent2">
                  <a:lumMod val="75000"/>
                </a:schemeClr>
              </a:solidFill>
            </a:rPr>
            <a:t>directa</a:t>
          </a:r>
          <a:r>
            <a:rPr lang="en-US" sz="1700" b="1" dirty="0" smtClean="0">
              <a:solidFill>
                <a:schemeClr val="accent2">
                  <a:lumMod val="75000"/>
                </a:schemeClr>
              </a:solidFill>
            </a:rPr>
            <a:t>, </a:t>
          </a:r>
          <a:r>
            <a:rPr lang="en-US" sz="1700" b="1" dirty="0" err="1" smtClean="0">
              <a:solidFill>
                <a:schemeClr val="accent2">
                  <a:lumMod val="75000"/>
                </a:schemeClr>
              </a:solidFill>
              <a:sym typeface="Wingdings" panose="05000000000000000000" pitchFamily="2" charset="2"/>
            </a:rPr>
            <a:t>pentru</a:t>
          </a:r>
          <a:r>
            <a:rPr lang="en-US" sz="1700" b="1" dirty="0" smtClean="0">
              <a:solidFill>
                <a:schemeClr val="accent2">
                  <a:lumMod val="75000"/>
                </a:schemeClr>
              </a:solidFill>
              <a:sym typeface="Wingdings" panose="05000000000000000000" pitchFamily="2" charset="2"/>
            </a:rPr>
            <a:t> </a:t>
          </a:r>
          <a:r>
            <a:rPr lang="en-US" sz="1700" b="1" dirty="0" err="1" smtClean="0">
              <a:solidFill>
                <a:schemeClr val="accent2">
                  <a:lumMod val="75000"/>
                </a:schemeClr>
              </a:solidFill>
              <a:sym typeface="Wingdings" panose="05000000000000000000" pitchFamily="2" charset="2"/>
            </a:rPr>
            <a:t>identificarea</a:t>
          </a:r>
          <a:r>
            <a:rPr lang="en-US" sz="1700" b="1" dirty="0" smtClean="0">
              <a:solidFill>
                <a:schemeClr val="accent2">
                  <a:lumMod val="75000"/>
                </a:schemeClr>
              </a:solidFill>
              <a:sym typeface="Wingdings" panose="05000000000000000000" pitchFamily="2" charset="2"/>
            </a:rPr>
            <a:t>:</a:t>
          </a:r>
          <a:endParaRPr lang="en-US" sz="1700" b="1" dirty="0">
            <a:solidFill>
              <a:schemeClr val="accent2">
                <a:lumMod val="75000"/>
              </a:schemeClr>
            </a:solidFill>
          </a:endParaRPr>
        </a:p>
      </dgm:t>
    </dgm:pt>
    <dgm:pt modelId="{D253A730-2A44-4EC9-AD43-CD202B60F98A}" type="parTrans" cxnId="{057518E8-8213-4012-A919-43AFF888E720}">
      <dgm:prSet/>
      <dgm:spPr/>
      <dgm:t>
        <a:bodyPr/>
        <a:lstStyle/>
        <a:p>
          <a:endParaRPr lang="en-US"/>
        </a:p>
      </dgm:t>
    </dgm:pt>
    <dgm:pt modelId="{0F0B30A3-7178-4B98-B377-E398C478F001}" type="sibTrans" cxnId="{057518E8-8213-4012-A919-43AFF888E720}">
      <dgm:prSet/>
      <dgm:spPr/>
      <dgm:t>
        <a:bodyPr/>
        <a:lstStyle/>
        <a:p>
          <a:endParaRPr lang="en-US"/>
        </a:p>
      </dgm:t>
    </dgm:pt>
    <dgm:pt modelId="{BE48819F-B94C-46C0-8325-B0024661EFB1}">
      <dgm:prSet phldrT="[Text]" custT="1"/>
      <dgm:spPr/>
      <dgm:t>
        <a:bodyPr/>
        <a:lstStyle/>
        <a:p>
          <a:pPr marL="228600" indent="0" algn="just" defTabSz="933450">
            <a:lnSpc>
              <a:spcPct val="90000"/>
            </a:lnSpc>
            <a:spcBef>
              <a:spcPct val="0"/>
            </a:spcBef>
            <a:spcAft>
              <a:spcPct val="20000"/>
            </a:spcAft>
            <a:buNone/>
          </a:pPr>
          <a:r>
            <a:rPr lang="en-US" sz="1700" dirty="0" err="1" smtClean="0">
              <a:sym typeface="Wingdings" panose="05000000000000000000" pitchFamily="2" charset="2"/>
            </a:rPr>
            <a:t>elementelor</a:t>
          </a:r>
          <a:r>
            <a:rPr lang="en-US" sz="1700" dirty="0" smtClean="0">
              <a:sym typeface="Wingdings" panose="05000000000000000000" pitchFamily="2" charset="2"/>
            </a:rPr>
            <a:t> din </a:t>
          </a:r>
          <a:r>
            <a:rPr lang="en-US" sz="1700" dirty="0" err="1" smtClean="0">
              <a:sym typeface="Wingdings" panose="05000000000000000000" pitchFamily="2" charset="2"/>
            </a:rPr>
            <a:t>oferta</a:t>
          </a:r>
          <a:r>
            <a:rPr lang="en-US" sz="1700" dirty="0" smtClean="0">
              <a:sym typeface="Wingdings" panose="05000000000000000000" pitchFamily="2" charset="2"/>
            </a:rPr>
            <a:t> de </a:t>
          </a:r>
          <a:r>
            <a:rPr lang="en-US" sz="1700" dirty="0" err="1" smtClean="0">
              <a:sym typeface="Wingdings" panose="05000000000000000000" pitchFamily="2" charset="2"/>
            </a:rPr>
            <a:t>expertiza</a:t>
          </a:r>
          <a:r>
            <a:rPr lang="en-US" sz="1700" dirty="0" smtClean="0">
              <a:sym typeface="Wingdings" panose="05000000000000000000" pitchFamily="2" charset="2"/>
            </a:rPr>
            <a:t> a OC, care se </a:t>
          </a:r>
          <a:r>
            <a:rPr lang="en-US" sz="1700" dirty="0" err="1" smtClean="0">
              <a:sym typeface="Wingdings" panose="05000000000000000000" pitchFamily="2" charset="2"/>
            </a:rPr>
            <a:t>potrivesc</a:t>
          </a:r>
          <a:r>
            <a:rPr lang="en-US" sz="1700" dirty="0" smtClean="0">
              <a:sym typeface="Wingdings" panose="05000000000000000000" pitchFamily="2" charset="2"/>
            </a:rPr>
            <a:t> cu </a:t>
          </a:r>
          <a:r>
            <a:rPr lang="en-US" sz="1700" dirty="0" err="1" smtClean="0">
              <a:sym typeface="Wingdings" panose="05000000000000000000" pitchFamily="2" charset="2"/>
            </a:rPr>
            <a:t>nevoile</a:t>
          </a:r>
          <a:r>
            <a:rPr lang="en-US" sz="1700" dirty="0" smtClean="0">
              <a:sym typeface="Wingdings" panose="05000000000000000000" pitchFamily="2" charset="2"/>
            </a:rPr>
            <a:t> </a:t>
          </a:r>
          <a:r>
            <a:rPr lang="en-US" sz="1700" dirty="0" err="1" smtClean="0">
              <a:sym typeface="Wingdings" panose="05000000000000000000" pitchFamily="2" charset="2"/>
            </a:rPr>
            <a:t>si</a:t>
          </a:r>
          <a:r>
            <a:rPr lang="en-US" sz="1700" dirty="0" smtClean="0">
              <a:sym typeface="Wingdings" panose="05000000000000000000" pitchFamily="2" charset="2"/>
            </a:rPr>
            <a:t> </a:t>
          </a:r>
          <a:r>
            <a:rPr lang="en-US" sz="1700" dirty="0" err="1" smtClean="0">
              <a:sym typeface="Wingdings" panose="05000000000000000000" pitchFamily="2" charset="2"/>
            </a:rPr>
            <a:t>cerintele</a:t>
          </a:r>
          <a:r>
            <a:rPr lang="en-US" sz="1700" dirty="0" smtClean="0">
              <a:sym typeface="Wingdings" panose="05000000000000000000" pitchFamily="2" charset="2"/>
            </a:rPr>
            <a:t> </a:t>
          </a:r>
          <a:r>
            <a:rPr lang="en-US" sz="1700" dirty="0" err="1" smtClean="0">
              <a:sym typeface="Wingdings" panose="05000000000000000000" pitchFamily="2" charset="2"/>
            </a:rPr>
            <a:t>afacerii</a:t>
          </a:r>
          <a:endParaRPr lang="en-US" sz="1700" dirty="0"/>
        </a:p>
      </dgm:t>
    </dgm:pt>
    <dgm:pt modelId="{C83FFCEB-2908-432A-8CA0-333AA2CB6D40}" type="parTrans" cxnId="{4801630A-AAC7-461B-9D46-1A4DECD4F9E5}">
      <dgm:prSet/>
      <dgm:spPr/>
      <dgm:t>
        <a:bodyPr/>
        <a:lstStyle/>
        <a:p>
          <a:endParaRPr lang="en-US"/>
        </a:p>
      </dgm:t>
    </dgm:pt>
    <dgm:pt modelId="{BBC2C295-6B76-4CE5-B8F7-EB611C312F48}" type="sibTrans" cxnId="{4801630A-AAC7-461B-9D46-1A4DECD4F9E5}">
      <dgm:prSet/>
      <dgm:spPr/>
      <dgm:t>
        <a:bodyPr/>
        <a:lstStyle/>
        <a:p>
          <a:endParaRPr lang="en-US"/>
        </a:p>
      </dgm:t>
    </dgm:pt>
    <dgm:pt modelId="{DF901795-8BA7-43B6-BA2A-52D3E032A34D}">
      <dgm:prSet phldrT="[Text]" custT="1"/>
      <dgm:spPr/>
      <dgm:t>
        <a:bodyPr/>
        <a:lstStyle/>
        <a:p>
          <a:pPr marL="228600" indent="0" algn="just" defTabSz="933450">
            <a:lnSpc>
              <a:spcPct val="90000"/>
            </a:lnSpc>
            <a:spcBef>
              <a:spcPct val="0"/>
            </a:spcBef>
            <a:spcAft>
              <a:spcPct val="20000"/>
            </a:spcAft>
            <a:buNone/>
          </a:pPr>
          <a:r>
            <a:rPr lang="en-US" sz="1700" dirty="0" err="1" smtClean="0"/>
            <a:t>posibilitatilor</a:t>
          </a:r>
          <a:r>
            <a:rPr lang="en-US" sz="1700" dirty="0" smtClean="0"/>
            <a:t> concrete de </a:t>
          </a:r>
          <a:r>
            <a:rPr lang="en-US" sz="1700" dirty="0" err="1" smtClean="0"/>
            <a:t>sprijin</a:t>
          </a:r>
          <a:endParaRPr lang="en-US" sz="1700" dirty="0"/>
        </a:p>
      </dgm:t>
    </dgm:pt>
    <dgm:pt modelId="{C84F3DB3-1019-48FB-818F-B93351DBCD0F}" type="parTrans" cxnId="{4469379C-EE72-49F7-A5FB-87E5E51F64C4}">
      <dgm:prSet/>
      <dgm:spPr/>
      <dgm:t>
        <a:bodyPr/>
        <a:lstStyle/>
        <a:p>
          <a:endParaRPr lang="en-US"/>
        </a:p>
      </dgm:t>
    </dgm:pt>
    <dgm:pt modelId="{A940BBAF-6AE0-4BE0-ABA9-1FA63AA56B93}" type="sibTrans" cxnId="{4469379C-EE72-49F7-A5FB-87E5E51F64C4}">
      <dgm:prSet/>
      <dgm:spPr/>
      <dgm:t>
        <a:bodyPr/>
        <a:lstStyle/>
        <a:p>
          <a:endParaRPr lang="en-US"/>
        </a:p>
      </dgm:t>
    </dgm:pt>
    <dgm:pt modelId="{E49A9CAE-AADE-449A-88AA-0901E7888B9F}">
      <dgm:prSet phldrT="[Text]" custT="1"/>
      <dgm:spPr/>
      <dgm:t>
        <a:bodyPr/>
        <a:lstStyle/>
        <a:p>
          <a:pPr marL="228600" indent="0" algn="just" defTabSz="933450">
            <a:lnSpc>
              <a:spcPct val="90000"/>
            </a:lnSpc>
            <a:spcBef>
              <a:spcPct val="0"/>
            </a:spcBef>
            <a:spcAft>
              <a:spcPct val="20000"/>
            </a:spcAft>
            <a:buNone/>
          </a:pPr>
          <a:r>
            <a:rPr lang="en-US" sz="1700" b="0" dirty="0" err="1" smtClean="0">
              <a:solidFill>
                <a:schemeClr val="tx1"/>
              </a:solidFill>
            </a:rPr>
            <a:t>Evenimente</a:t>
          </a:r>
          <a:r>
            <a:rPr lang="en-US" sz="1700" b="0" dirty="0" smtClean="0">
              <a:solidFill>
                <a:schemeClr val="tx1"/>
              </a:solidFill>
            </a:rPr>
            <a:t> </a:t>
          </a:r>
          <a:r>
            <a:rPr lang="en-US" sz="1700" b="0" dirty="0" err="1" smtClean="0">
              <a:solidFill>
                <a:schemeClr val="tx1"/>
              </a:solidFill>
            </a:rPr>
            <a:t>tematice</a:t>
          </a:r>
          <a:r>
            <a:rPr lang="en-US" sz="1700" b="0" dirty="0" smtClean="0">
              <a:solidFill>
                <a:schemeClr val="tx1"/>
              </a:solidFill>
            </a:rPr>
            <a:t> regulate </a:t>
          </a:r>
          <a:r>
            <a:rPr lang="en-US" sz="1700" b="0" dirty="0" err="1" smtClean="0">
              <a:solidFill>
                <a:schemeClr val="tx1"/>
              </a:solidFill>
            </a:rPr>
            <a:t>pentru</a:t>
          </a:r>
          <a:r>
            <a:rPr lang="en-US" sz="1700" b="0" dirty="0" smtClean="0">
              <a:solidFill>
                <a:schemeClr val="tx1"/>
              </a:solidFill>
            </a:rPr>
            <a:t> a </a:t>
          </a:r>
          <a:r>
            <a:rPr lang="en-US" sz="1700" b="0" dirty="0" err="1" smtClean="0">
              <a:solidFill>
                <a:schemeClr val="tx1"/>
              </a:solidFill>
            </a:rPr>
            <a:t>furniza</a:t>
          </a:r>
          <a:r>
            <a:rPr lang="en-US" sz="1700" b="0" dirty="0" smtClean="0">
              <a:solidFill>
                <a:schemeClr val="tx1"/>
              </a:solidFill>
            </a:rPr>
            <a:t> </a:t>
          </a:r>
          <a:r>
            <a:rPr lang="en-US" sz="1700" b="0" dirty="0" err="1" smtClean="0">
              <a:solidFill>
                <a:schemeClr val="tx1"/>
              </a:solidFill>
            </a:rPr>
            <a:t>subiecte</a:t>
          </a:r>
          <a:r>
            <a:rPr lang="en-US" sz="1700" b="0" dirty="0" smtClean="0">
              <a:solidFill>
                <a:schemeClr val="tx1"/>
              </a:solidFill>
            </a:rPr>
            <a:t> de </a:t>
          </a:r>
          <a:r>
            <a:rPr lang="en-US" sz="1700" b="0" dirty="0" err="1" smtClean="0">
              <a:solidFill>
                <a:schemeClr val="tx1"/>
              </a:solidFill>
            </a:rPr>
            <a:t>inspiratie</a:t>
          </a:r>
          <a:r>
            <a:rPr lang="en-US" sz="1700" b="0" dirty="0" smtClean="0">
              <a:solidFill>
                <a:schemeClr val="tx1"/>
              </a:solidFill>
            </a:rPr>
            <a:t> </a:t>
          </a:r>
          <a:r>
            <a:rPr lang="en-US" sz="1700" b="0" dirty="0" err="1" smtClean="0">
              <a:solidFill>
                <a:schemeClr val="tx1"/>
              </a:solidFill>
            </a:rPr>
            <a:t>si</a:t>
          </a:r>
          <a:r>
            <a:rPr lang="en-US" sz="1700" b="0" dirty="0" smtClean="0">
              <a:solidFill>
                <a:schemeClr val="tx1"/>
              </a:solidFill>
            </a:rPr>
            <a:t> a da </a:t>
          </a:r>
          <a:r>
            <a:rPr lang="en-US" sz="1700" b="0" dirty="0" err="1" smtClean="0">
              <a:solidFill>
                <a:schemeClr val="tx1"/>
              </a:solidFill>
            </a:rPr>
            <a:t>idei</a:t>
          </a:r>
          <a:endParaRPr lang="en-US" sz="1700" b="0" dirty="0">
            <a:solidFill>
              <a:schemeClr val="tx1"/>
            </a:solidFill>
          </a:endParaRPr>
        </a:p>
      </dgm:t>
    </dgm:pt>
    <dgm:pt modelId="{BC9D77BE-7558-4373-93E7-FD14C2CF339E}" type="parTrans" cxnId="{0CE6CCF3-4383-4E9B-AF04-BDBF0A1A750B}">
      <dgm:prSet/>
      <dgm:spPr/>
      <dgm:t>
        <a:bodyPr/>
        <a:lstStyle/>
        <a:p>
          <a:endParaRPr lang="en-US"/>
        </a:p>
      </dgm:t>
    </dgm:pt>
    <dgm:pt modelId="{6BABD231-EC88-4B0E-AEFB-A08294B215E5}" type="sibTrans" cxnId="{0CE6CCF3-4383-4E9B-AF04-BDBF0A1A750B}">
      <dgm:prSet/>
      <dgm:spPr/>
      <dgm:t>
        <a:bodyPr/>
        <a:lstStyle/>
        <a:p>
          <a:endParaRPr lang="en-US"/>
        </a:p>
      </dgm:t>
    </dgm:pt>
    <dgm:pt modelId="{4989D3D6-204E-470F-B0A7-6A966F5DBE6C}">
      <dgm:prSet phldrT="[Text]" custT="1"/>
      <dgm:spPr/>
      <dgm:t>
        <a:bodyPr/>
        <a:lstStyle/>
        <a:p>
          <a:pPr marL="228600" indent="0" algn="just" defTabSz="933450">
            <a:lnSpc>
              <a:spcPct val="90000"/>
            </a:lnSpc>
            <a:spcBef>
              <a:spcPct val="0"/>
            </a:spcBef>
            <a:spcAft>
              <a:spcPct val="20000"/>
            </a:spcAft>
            <a:buNone/>
          </a:pPr>
          <a:r>
            <a:rPr lang="en-US" sz="1700" b="1" dirty="0" smtClean="0">
              <a:solidFill>
                <a:schemeClr val="accent2">
                  <a:lumMod val="75000"/>
                </a:schemeClr>
              </a:solidFill>
            </a:rPr>
            <a:t>A.1. </a:t>
          </a:r>
          <a:r>
            <a:rPr lang="en-US" sz="1700" b="1" dirty="0" err="1" smtClean="0">
              <a:solidFill>
                <a:schemeClr val="accent2">
                  <a:lumMod val="75000"/>
                </a:schemeClr>
              </a:solidFill>
            </a:rPr>
            <a:t>Identificarea</a:t>
          </a:r>
          <a:r>
            <a:rPr lang="en-US" sz="1700" b="1" dirty="0" smtClean="0">
              <a:solidFill>
                <a:schemeClr val="accent2">
                  <a:lumMod val="75000"/>
                </a:schemeClr>
              </a:solidFill>
            </a:rPr>
            <a:t> </a:t>
          </a:r>
          <a:r>
            <a:rPr lang="en-US" sz="1700" b="1" dirty="0" err="1" smtClean="0">
              <a:solidFill>
                <a:schemeClr val="accent2">
                  <a:lumMod val="75000"/>
                </a:schemeClr>
              </a:solidFill>
            </a:rPr>
            <a:t>și</a:t>
          </a:r>
          <a:r>
            <a:rPr lang="en-US" sz="1700" b="1" dirty="0" smtClean="0">
              <a:solidFill>
                <a:schemeClr val="accent2">
                  <a:lumMod val="75000"/>
                </a:schemeClr>
              </a:solidFill>
            </a:rPr>
            <a:t> </a:t>
          </a:r>
          <a:r>
            <a:rPr lang="en-US" sz="1700" b="1" dirty="0" err="1" smtClean="0">
              <a:solidFill>
                <a:schemeClr val="accent2">
                  <a:lumMod val="75000"/>
                </a:schemeClr>
              </a:solidFill>
            </a:rPr>
            <a:t>formularea</a:t>
          </a:r>
          <a:r>
            <a:rPr lang="en-US" sz="1700" b="1" dirty="0" smtClean="0">
              <a:solidFill>
                <a:schemeClr val="accent2">
                  <a:lumMod val="75000"/>
                </a:schemeClr>
              </a:solidFill>
            </a:rPr>
            <a:t> </a:t>
          </a:r>
          <a:r>
            <a:rPr lang="en-US" sz="1700" b="1" dirty="0" err="1" smtClean="0">
              <a:solidFill>
                <a:schemeClr val="accent2">
                  <a:lumMod val="75000"/>
                </a:schemeClr>
              </a:solidFill>
            </a:rPr>
            <a:t>ofertei</a:t>
          </a:r>
          <a:r>
            <a:rPr lang="en-US" sz="1700" b="1" dirty="0" smtClean="0">
              <a:solidFill>
                <a:schemeClr val="accent2">
                  <a:lumMod val="75000"/>
                </a:schemeClr>
              </a:solidFill>
            </a:rPr>
            <a:t> de </a:t>
          </a:r>
          <a:r>
            <a:rPr lang="en-US" sz="1700" b="1" dirty="0" err="1" smtClean="0">
              <a:solidFill>
                <a:schemeClr val="accent2">
                  <a:lumMod val="75000"/>
                </a:schemeClr>
              </a:solidFill>
            </a:rPr>
            <a:t>expertiză</a:t>
          </a:r>
          <a:r>
            <a:rPr lang="en-US" sz="1700" b="1" dirty="0" smtClean="0">
              <a:solidFill>
                <a:schemeClr val="accent2">
                  <a:lumMod val="75000"/>
                </a:schemeClr>
              </a:solidFill>
            </a:rPr>
            <a:t> </a:t>
          </a:r>
          <a:r>
            <a:rPr lang="en-US" sz="1700" b="1" dirty="0" err="1" smtClean="0">
              <a:solidFill>
                <a:schemeClr val="accent2">
                  <a:lumMod val="75000"/>
                </a:schemeClr>
              </a:solidFill>
            </a:rPr>
            <a:t>și</a:t>
          </a:r>
          <a:r>
            <a:rPr lang="en-US" sz="1700" b="1" dirty="0" smtClean="0">
              <a:solidFill>
                <a:schemeClr val="accent2">
                  <a:lumMod val="75000"/>
                </a:schemeClr>
              </a:solidFill>
            </a:rPr>
            <a:t> </a:t>
          </a:r>
          <a:r>
            <a:rPr lang="en-US" sz="1700" b="1" dirty="0" err="1" smtClean="0">
              <a:solidFill>
                <a:schemeClr val="accent2">
                  <a:lumMod val="75000"/>
                </a:schemeClr>
              </a:solidFill>
            </a:rPr>
            <a:t>rezultate</a:t>
          </a:r>
          <a:r>
            <a:rPr lang="en-US" sz="1700" b="1" dirty="0" smtClean="0">
              <a:solidFill>
                <a:schemeClr val="accent2">
                  <a:lumMod val="75000"/>
                </a:schemeClr>
              </a:solidFill>
            </a:rPr>
            <a:t> a OC</a:t>
          </a:r>
          <a:endParaRPr lang="en-US" sz="1700" b="1" dirty="0">
            <a:solidFill>
              <a:schemeClr val="accent2">
                <a:lumMod val="75000"/>
              </a:schemeClr>
            </a:solidFill>
          </a:endParaRPr>
        </a:p>
      </dgm:t>
    </dgm:pt>
    <dgm:pt modelId="{6FFFFDD6-DCA4-449A-880D-1B2ACB9A5DC6}" type="parTrans" cxnId="{1EDD9FE7-F20E-4A30-93FE-1E04EB7FDBD9}">
      <dgm:prSet/>
      <dgm:spPr/>
      <dgm:t>
        <a:bodyPr/>
        <a:lstStyle/>
        <a:p>
          <a:endParaRPr lang="en-US"/>
        </a:p>
      </dgm:t>
    </dgm:pt>
    <dgm:pt modelId="{1609D80A-C977-4D66-AFEA-D18DEB6C0B49}" type="sibTrans" cxnId="{1EDD9FE7-F20E-4A30-93FE-1E04EB7FDBD9}">
      <dgm:prSet/>
      <dgm:spPr/>
      <dgm:t>
        <a:bodyPr/>
        <a:lstStyle/>
        <a:p>
          <a:endParaRPr lang="en-US"/>
        </a:p>
      </dgm:t>
    </dgm:pt>
    <dgm:pt modelId="{A960F0A8-C216-4E2A-936D-32B6C3AC2A73}">
      <dgm:prSet phldrT="[Text]"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n-US" sz="1700" b="1" dirty="0" smtClean="0">
              <a:solidFill>
                <a:schemeClr val="accent2">
                  <a:lumMod val="75000"/>
                </a:schemeClr>
              </a:solidFill>
            </a:rPr>
            <a:t>A.3. </a:t>
          </a:r>
          <a:r>
            <a:rPr lang="en-US" sz="1700" b="1" dirty="0" err="1" smtClean="0">
              <a:solidFill>
                <a:schemeClr val="accent2">
                  <a:lumMod val="75000"/>
                </a:schemeClr>
              </a:solidFill>
            </a:rPr>
            <a:t>Intalniri</a:t>
          </a:r>
          <a:r>
            <a:rPr lang="en-US" sz="1700" b="1" dirty="0" smtClean="0">
              <a:solidFill>
                <a:schemeClr val="accent2">
                  <a:lumMod val="75000"/>
                </a:schemeClr>
              </a:solidFill>
            </a:rPr>
            <a:t> </a:t>
          </a:r>
          <a:r>
            <a:rPr lang="en-US" sz="1700" b="0" dirty="0" smtClean="0">
              <a:solidFill>
                <a:schemeClr val="tx1"/>
              </a:solidFill>
            </a:rPr>
            <a:t>(pot fi </a:t>
          </a:r>
          <a:r>
            <a:rPr lang="en-US" sz="1700" b="0" dirty="0" err="1" smtClean="0">
              <a:solidFill>
                <a:schemeClr val="tx1"/>
              </a:solidFill>
            </a:rPr>
            <a:t>i</a:t>
          </a:r>
          <a:r>
            <a:rPr lang="en-US" sz="1700" dirty="0" err="1" smtClean="0"/>
            <a:t>nvitati</a:t>
          </a:r>
          <a:r>
            <a:rPr lang="en-US" sz="1700" dirty="0" smtClean="0"/>
            <a:t> </a:t>
          </a:r>
          <a:r>
            <a:rPr lang="en-US" sz="1700" dirty="0" err="1" smtClean="0"/>
            <a:t>si</a:t>
          </a:r>
          <a:r>
            <a:rPr lang="en-US" sz="1700" dirty="0" smtClean="0"/>
            <a:t> </a:t>
          </a:r>
          <a:r>
            <a:rPr lang="en-US" sz="1700" dirty="0" err="1" smtClean="0"/>
            <a:t>membri</a:t>
          </a:r>
          <a:r>
            <a:rPr lang="en-US" sz="1700" dirty="0" smtClean="0"/>
            <a:t> din </a:t>
          </a:r>
          <a:r>
            <a:rPr lang="en-US" sz="1700" dirty="0" err="1" smtClean="0"/>
            <a:t>echipele</a:t>
          </a:r>
          <a:r>
            <a:rPr lang="en-US" sz="1700" dirty="0" smtClean="0"/>
            <a:t> academic: </a:t>
          </a:r>
          <a:r>
            <a:rPr lang="en-US" sz="1700" dirty="0" err="1" smtClean="0"/>
            <a:t>profesori</a:t>
          </a:r>
          <a:r>
            <a:rPr lang="en-US" sz="1700" dirty="0" smtClean="0"/>
            <a:t>/</a:t>
          </a:r>
          <a:r>
            <a:rPr lang="en-US" sz="1700" dirty="0" err="1" smtClean="0"/>
            <a:t>cercetatori</a:t>
          </a:r>
          <a:r>
            <a:rPr lang="en-US" sz="1700" dirty="0" smtClean="0"/>
            <a:t>, care </a:t>
          </a:r>
          <a:r>
            <a:rPr lang="en-US" sz="1700" dirty="0" err="1" smtClean="0"/>
            <a:t>conduc</a:t>
          </a:r>
          <a:r>
            <a:rPr lang="en-US" sz="1700" dirty="0" smtClean="0"/>
            <a:t> </a:t>
          </a:r>
          <a:r>
            <a:rPr lang="en-US" sz="1700" dirty="0" err="1" smtClean="0"/>
            <a:t>activitati</a:t>
          </a:r>
          <a:r>
            <a:rPr lang="en-US" sz="1700" dirty="0" smtClean="0"/>
            <a:t> de </a:t>
          </a:r>
          <a:r>
            <a:rPr lang="en-US" sz="1700" dirty="0" err="1" smtClean="0"/>
            <a:t>cercetare</a:t>
          </a:r>
          <a:r>
            <a:rPr lang="en-US" sz="1700" dirty="0" smtClean="0"/>
            <a:t> in </a:t>
          </a:r>
          <a:r>
            <a:rPr lang="en-US" sz="1700" dirty="0" err="1" smtClean="0"/>
            <a:t>colaborare</a:t>
          </a:r>
          <a:r>
            <a:rPr lang="en-US" sz="1700" dirty="0" smtClean="0"/>
            <a:t> cu </a:t>
          </a:r>
          <a:r>
            <a:rPr lang="en-US" sz="1700" dirty="0" err="1" smtClean="0"/>
            <a:t>industria</a:t>
          </a:r>
          <a:r>
            <a:rPr lang="en-US" sz="1700" dirty="0" smtClean="0"/>
            <a:t>: </a:t>
          </a:r>
          <a:r>
            <a:rPr lang="en-US" sz="1700" dirty="0" err="1" smtClean="0"/>
            <a:t>asitenta</a:t>
          </a:r>
          <a:r>
            <a:rPr lang="en-US" sz="1700" dirty="0" smtClean="0"/>
            <a:t> </a:t>
          </a:r>
          <a:r>
            <a:rPr lang="en-US" sz="1700" dirty="0" err="1" smtClean="0"/>
            <a:t>tehnologica</a:t>
          </a:r>
          <a:r>
            <a:rPr lang="en-US" sz="1700" dirty="0" smtClean="0"/>
            <a:t>, </a:t>
          </a:r>
          <a:r>
            <a:rPr lang="en-US" sz="1700" dirty="0" err="1" smtClean="0"/>
            <a:t>consiliere</a:t>
          </a:r>
          <a:r>
            <a:rPr lang="en-US" sz="1700" dirty="0" smtClean="0"/>
            <a:t> </a:t>
          </a:r>
          <a:r>
            <a:rPr lang="en-US" sz="1700" dirty="0" err="1" smtClean="0"/>
            <a:t>privind</a:t>
          </a:r>
          <a:r>
            <a:rPr lang="en-US" sz="1700" dirty="0" smtClean="0"/>
            <a:t> </a:t>
          </a:r>
          <a:r>
            <a:rPr lang="en-US" sz="1700" dirty="0" err="1" smtClean="0"/>
            <a:t>managementul</a:t>
          </a:r>
          <a:r>
            <a:rPr lang="en-US" sz="1700" dirty="0" smtClean="0"/>
            <a:t>, </a:t>
          </a:r>
          <a:r>
            <a:rPr lang="en-US" sz="1700" dirty="0" err="1" smtClean="0"/>
            <a:t>dreptul</a:t>
          </a:r>
          <a:r>
            <a:rPr lang="en-US" sz="1700" dirty="0" smtClean="0"/>
            <a:t> de </a:t>
          </a:r>
          <a:r>
            <a:rPr lang="en-US" sz="1700" dirty="0" err="1" smtClean="0"/>
            <a:t>proprietate</a:t>
          </a:r>
          <a:r>
            <a:rPr lang="en-US" sz="1700" dirty="0" smtClean="0"/>
            <a:t> </a:t>
          </a:r>
          <a:r>
            <a:rPr lang="en-US" sz="1700" dirty="0" err="1" smtClean="0"/>
            <a:t>intelectuala</a:t>
          </a:r>
          <a:r>
            <a:rPr lang="en-US" sz="1700" dirty="0" smtClean="0"/>
            <a:t>, </a:t>
          </a:r>
          <a:r>
            <a:rPr lang="en-US" sz="1700" dirty="0" err="1" smtClean="0"/>
            <a:t>implemenatrea</a:t>
          </a:r>
          <a:r>
            <a:rPr lang="en-US" sz="1700" dirty="0" smtClean="0"/>
            <a:t> de standard, </a:t>
          </a:r>
          <a:r>
            <a:rPr lang="en-US" sz="1700" dirty="0" err="1" smtClean="0"/>
            <a:t>accesarea</a:t>
          </a:r>
          <a:r>
            <a:rPr lang="en-US" sz="1700" dirty="0" smtClean="0"/>
            <a:t> </a:t>
          </a:r>
          <a:r>
            <a:rPr lang="en-US" sz="1700" dirty="0" err="1" smtClean="0"/>
            <a:t>surselor</a:t>
          </a:r>
          <a:r>
            <a:rPr lang="en-US" sz="1700" dirty="0" smtClean="0"/>
            <a:t> de </a:t>
          </a:r>
          <a:r>
            <a:rPr lang="en-US" sz="1700" dirty="0" err="1" smtClean="0"/>
            <a:t>finantare</a:t>
          </a:r>
          <a:r>
            <a:rPr lang="en-US" sz="1700" dirty="0" smtClean="0"/>
            <a:t> </a:t>
          </a:r>
          <a:r>
            <a:rPr lang="en-US" sz="1700" dirty="0" err="1" smtClean="0"/>
            <a:t>nationale</a:t>
          </a:r>
          <a:r>
            <a:rPr lang="en-US" sz="1700" dirty="0" smtClean="0"/>
            <a:t> </a:t>
          </a:r>
          <a:r>
            <a:rPr lang="en-US" sz="1700" dirty="0" err="1" smtClean="0"/>
            <a:t>si</a:t>
          </a:r>
          <a:r>
            <a:rPr lang="en-US" sz="1700" dirty="0" smtClean="0"/>
            <a:t> </a:t>
          </a:r>
          <a:r>
            <a:rPr lang="en-US" sz="1700" dirty="0" err="1" smtClean="0"/>
            <a:t>europene</a:t>
          </a:r>
          <a:r>
            <a:rPr lang="en-US" sz="1700" dirty="0" smtClean="0"/>
            <a:t>)</a:t>
          </a:r>
        </a:p>
      </dgm:t>
    </dgm:pt>
    <dgm:pt modelId="{87301D30-F668-4020-AC4B-4F9DB47DC050}" type="parTrans" cxnId="{8278E416-AC5E-4397-876B-468475BF95BE}">
      <dgm:prSet/>
      <dgm:spPr/>
      <dgm:t>
        <a:bodyPr/>
        <a:lstStyle/>
        <a:p>
          <a:endParaRPr lang="en-US"/>
        </a:p>
      </dgm:t>
    </dgm:pt>
    <dgm:pt modelId="{723E4EFB-2B7D-4BBA-ABBE-F4565536B445}" type="sibTrans" cxnId="{8278E416-AC5E-4397-876B-468475BF95BE}">
      <dgm:prSet/>
      <dgm:spPr/>
      <dgm:t>
        <a:bodyPr/>
        <a:lstStyle/>
        <a:p>
          <a:endParaRPr lang="en-US"/>
        </a:p>
      </dgm:t>
    </dgm:pt>
    <dgm:pt modelId="{99B36841-A9B6-4156-B243-C05F7C9EC7AF}">
      <dgm:prSet phldrT="[Text]" custT="1"/>
      <dgm:spPr/>
      <dgm:t>
        <a:bodyPr/>
        <a:lstStyle/>
        <a:p>
          <a:pPr marL="228600" indent="0" algn="just" defTabSz="933450">
            <a:lnSpc>
              <a:spcPct val="90000"/>
            </a:lnSpc>
            <a:spcBef>
              <a:spcPct val="0"/>
            </a:spcBef>
            <a:spcAft>
              <a:spcPct val="20000"/>
            </a:spcAft>
            <a:buNone/>
          </a:pPr>
          <a:r>
            <a:rPr lang="en-US" sz="1700" b="1" dirty="0" smtClean="0">
              <a:solidFill>
                <a:schemeClr val="accent2">
                  <a:lumMod val="75000"/>
                </a:schemeClr>
              </a:solidFill>
            </a:rPr>
            <a:t>A.4. </a:t>
          </a:r>
          <a:r>
            <a:rPr lang="en-US" sz="1700" b="1" dirty="0" err="1" smtClean="0">
              <a:solidFill>
                <a:schemeClr val="accent2">
                  <a:lumMod val="75000"/>
                </a:schemeClr>
              </a:solidFill>
            </a:rPr>
            <a:t>instruirea</a:t>
          </a:r>
          <a:r>
            <a:rPr lang="en-US" sz="1700" b="1" dirty="0" smtClean="0">
              <a:solidFill>
                <a:schemeClr val="accent2">
                  <a:lumMod val="75000"/>
                </a:schemeClr>
              </a:solidFill>
            </a:rPr>
            <a:t> </a:t>
          </a:r>
          <a:r>
            <a:rPr lang="en-US" sz="1700" b="1" dirty="0" err="1" smtClean="0">
              <a:solidFill>
                <a:schemeClr val="accent2">
                  <a:lumMod val="75000"/>
                </a:schemeClr>
              </a:solidFill>
            </a:rPr>
            <a:t>personalului</a:t>
          </a:r>
          <a:r>
            <a:rPr lang="en-US" sz="1700" b="1" dirty="0" smtClean="0">
              <a:solidFill>
                <a:schemeClr val="accent2">
                  <a:lumMod val="75000"/>
                </a:schemeClr>
              </a:solidFill>
            </a:rPr>
            <a:t> OC in </a:t>
          </a:r>
          <a:r>
            <a:rPr lang="en-US" sz="1700" b="1" dirty="0" err="1" smtClean="0">
              <a:solidFill>
                <a:schemeClr val="accent2">
                  <a:lumMod val="75000"/>
                </a:schemeClr>
              </a:solidFill>
            </a:rPr>
            <a:t>materie</a:t>
          </a:r>
          <a:r>
            <a:rPr lang="en-US" sz="1700" b="1" dirty="0" smtClean="0">
              <a:solidFill>
                <a:schemeClr val="accent2">
                  <a:lumMod val="75000"/>
                </a:schemeClr>
              </a:solidFill>
            </a:rPr>
            <a:t> de transfer de </a:t>
          </a:r>
          <a:r>
            <a:rPr lang="en-US" sz="1700" b="1" dirty="0" err="1" smtClean="0">
              <a:solidFill>
                <a:schemeClr val="accent2">
                  <a:lumMod val="75000"/>
                </a:schemeClr>
              </a:solidFill>
            </a:rPr>
            <a:t>cunostinte</a:t>
          </a:r>
          <a:endParaRPr lang="en-US" sz="1700" b="1" dirty="0">
            <a:solidFill>
              <a:schemeClr val="accent2">
                <a:lumMod val="75000"/>
              </a:schemeClr>
            </a:solidFill>
          </a:endParaRPr>
        </a:p>
      </dgm:t>
    </dgm:pt>
    <dgm:pt modelId="{551731CB-237F-42CB-BC32-661F08E3F933}" type="parTrans" cxnId="{E1A095FC-8A47-48B3-879A-B2C6E13BBC65}">
      <dgm:prSet/>
      <dgm:spPr/>
      <dgm:t>
        <a:bodyPr/>
        <a:lstStyle/>
        <a:p>
          <a:endParaRPr lang="en-US"/>
        </a:p>
      </dgm:t>
    </dgm:pt>
    <dgm:pt modelId="{46213700-FD95-4AA0-93C4-94C3D060C499}" type="sibTrans" cxnId="{E1A095FC-8A47-48B3-879A-B2C6E13BBC65}">
      <dgm:prSet/>
      <dgm:spPr/>
      <dgm:t>
        <a:bodyPr/>
        <a:lstStyle/>
        <a:p>
          <a:endParaRPr lang="en-US"/>
        </a:p>
      </dgm:t>
    </dgm:pt>
    <dgm:pt modelId="{B7DEE3ED-2617-49F2-BDDF-10499F45D17B}">
      <dgm:prSet phldrT="[Text]" custT="1"/>
      <dgm:spPr/>
      <dgm:t>
        <a:bodyPr/>
        <a:lstStyle/>
        <a:p>
          <a:pPr marL="228600" indent="0" algn="just" defTabSz="933450">
            <a:lnSpc>
              <a:spcPct val="90000"/>
            </a:lnSpc>
            <a:spcBef>
              <a:spcPct val="0"/>
            </a:spcBef>
            <a:spcAft>
              <a:spcPct val="20000"/>
            </a:spcAft>
            <a:buNone/>
          </a:pPr>
          <a:endParaRPr lang="en-US" sz="700" b="0" dirty="0">
            <a:solidFill>
              <a:schemeClr val="tx1"/>
            </a:solidFill>
          </a:endParaRPr>
        </a:p>
      </dgm:t>
    </dgm:pt>
    <dgm:pt modelId="{497A6D7D-5E35-4521-A8F8-53419B37AD5B}" type="parTrans" cxnId="{47928AD5-EF57-4A45-BD18-D335A668CEA3}">
      <dgm:prSet/>
      <dgm:spPr/>
      <dgm:t>
        <a:bodyPr/>
        <a:lstStyle/>
        <a:p>
          <a:endParaRPr lang="en-US"/>
        </a:p>
      </dgm:t>
    </dgm:pt>
    <dgm:pt modelId="{B992AC32-AD5F-4D9B-B52C-5A1FA929227A}" type="sibTrans" cxnId="{47928AD5-EF57-4A45-BD18-D335A668CEA3}">
      <dgm:prSet/>
      <dgm:spPr/>
      <dgm:t>
        <a:bodyPr/>
        <a:lstStyle/>
        <a:p>
          <a:endParaRPr lang="en-US"/>
        </a:p>
      </dgm:t>
    </dgm:pt>
    <dgm:pt modelId="{6EC5AE02-20B8-48A3-A3FB-0FBBABB8D136}">
      <dgm:prSet phldrT="[Text]" custT="1"/>
      <dgm:spPr/>
      <dgm:t>
        <a:bodyPr/>
        <a:lstStyle/>
        <a:p>
          <a:pPr marL="228600" indent="0" algn="just" defTabSz="933450">
            <a:lnSpc>
              <a:spcPct val="90000"/>
            </a:lnSpc>
            <a:spcBef>
              <a:spcPct val="0"/>
            </a:spcBef>
            <a:spcAft>
              <a:spcPct val="20000"/>
            </a:spcAft>
            <a:buNone/>
          </a:pPr>
          <a:r>
            <a:rPr lang="en-US" sz="1700" b="1" dirty="0" smtClean="0">
              <a:solidFill>
                <a:schemeClr val="accent2">
                  <a:lumMod val="75000"/>
                </a:schemeClr>
              </a:solidFill>
            </a:rPr>
            <a:t>A.5. </a:t>
          </a:r>
          <a:r>
            <a:rPr lang="en-US" sz="1700" b="1" dirty="0" err="1" smtClean="0">
              <a:solidFill>
                <a:schemeClr val="accent2">
                  <a:lumMod val="75000"/>
                </a:schemeClr>
              </a:solidFill>
            </a:rPr>
            <a:t>Identificarea</a:t>
          </a:r>
          <a:r>
            <a:rPr lang="en-US" sz="1700" b="1" dirty="0" smtClean="0">
              <a:solidFill>
                <a:schemeClr val="accent2">
                  <a:lumMod val="75000"/>
                </a:schemeClr>
              </a:solidFill>
            </a:rPr>
            <a:t> de </a:t>
          </a:r>
          <a:r>
            <a:rPr lang="en-US" sz="1700" b="1" dirty="0" err="1" smtClean="0">
              <a:solidFill>
                <a:schemeClr val="accent2">
                  <a:lumMod val="75000"/>
                </a:schemeClr>
              </a:solidFill>
            </a:rPr>
            <a:t>noi</a:t>
          </a:r>
          <a:r>
            <a:rPr lang="en-US" sz="1700" b="1" dirty="0" smtClean="0">
              <a:solidFill>
                <a:schemeClr val="accent2">
                  <a:lumMod val="75000"/>
                </a:schemeClr>
              </a:solidFill>
            </a:rPr>
            <a:t> potential </a:t>
          </a:r>
          <a:r>
            <a:rPr lang="en-US" sz="1700" b="1" dirty="0" err="1" smtClean="0">
              <a:solidFill>
                <a:schemeClr val="accent2">
                  <a:lumMod val="75000"/>
                </a:schemeClr>
              </a:solidFill>
            </a:rPr>
            <a:t>beneficiari</a:t>
          </a:r>
          <a:r>
            <a:rPr lang="en-US" sz="1700" b="1" dirty="0" smtClean="0">
              <a:solidFill>
                <a:schemeClr val="accent2">
                  <a:lumMod val="75000"/>
                </a:schemeClr>
              </a:solidFill>
            </a:rPr>
            <a:t>, </a:t>
          </a:r>
          <a:r>
            <a:rPr lang="en-US" sz="1700" b="1" dirty="0" err="1" smtClean="0">
              <a:solidFill>
                <a:schemeClr val="accent2">
                  <a:lumMod val="75000"/>
                </a:schemeClr>
              </a:solidFill>
            </a:rPr>
            <a:t>inclusiv</a:t>
          </a:r>
          <a:r>
            <a:rPr lang="en-US" sz="1700" b="1" dirty="0" smtClean="0">
              <a:solidFill>
                <a:schemeClr val="accent2">
                  <a:lumMod val="75000"/>
                </a:schemeClr>
              </a:solidFill>
            </a:rPr>
            <a:t> </a:t>
          </a:r>
          <a:r>
            <a:rPr lang="en-US" sz="1700" b="1" dirty="0" err="1" smtClean="0">
              <a:solidFill>
                <a:schemeClr val="accent2">
                  <a:lumMod val="75000"/>
                </a:schemeClr>
              </a:solidFill>
            </a:rPr>
            <a:t>prin</a:t>
          </a:r>
          <a:r>
            <a:rPr lang="en-US" sz="1700" b="1" dirty="0" smtClean="0">
              <a:solidFill>
                <a:schemeClr val="accent2">
                  <a:lumMod val="75000"/>
                </a:schemeClr>
              </a:solidFill>
            </a:rPr>
            <a:t> </a:t>
          </a:r>
          <a:r>
            <a:rPr lang="en-US" sz="1700" b="1" dirty="0" err="1" smtClean="0">
              <a:solidFill>
                <a:schemeClr val="accent2">
                  <a:lumMod val="75000"/>
                </a:schemeClr>
              </a:solidFill>
            </a:rPr>
            <a:t>solicitarea</a:t>
          </a:r>
          <a:r>
            <a:rPr lang="en-US" sz="1700" b="1" dirty="0" smtClean="0">
              <a:solidFill>
                <a:schemeClr val="accent2">
                  <a:lumMod val="75000"/>
                </a:schemeClr>
              </a:solidFill>
            </a:rPr>
            <a:t> </a:t>
          </a:r>
          <a:r>
            <a:rPr lang="en-US" sz="1700" b="1" dirty="0" err="1" smtClean="0">
              <a:solidFill>
                <a:schemeClr val="accent2">
                  <a:lumMod val="75000"/>
                </a:schemeClr>
              </a:solidFill>
            </a:rPr>
            <a:t>unor</a:t>
          </a:r>
          <a:r>
            <a:rPr lang="en-US" sz="1700" b="1" dirty="0" smtClean="0">
              <a:solidFill>
                <a:schemeClr val="accent2">
                  <a:lumMod val="75000"/>
                </a:schemeClr>
              </a:solidFill>
            </a:rPr>
            <a:t> </a:t>
          </a:r>
          <a:r>
            <a:rPr lang="en-US" sz="1700" b="1" dirty="0" err="1" smtClean="0">
              <a:solidFill>
                <a:schemeClr val="accent2">
                  <a:lumMod val="75000"/>
                </a:schemeClr>
              </a:solidFill>
            </a:rPr>
            <a:t>servicii</a:t>
          </a:r>
          <a:r>
            <a:rPr lang="en-US" sz="1700" b="1" dirty="0" smtClean="0">
              <a:solidFill>
                <a:schemeClr val="accent2">
                  <a:lumMod val="75000"/>
                </a:schemeClr>
              </a:solidFill>
            </a:rPr>
            <a:t> ale </a:t>
          </a:r>
          <a:r>
            <a:rPr lang="en-US" sz="1700" b="1" dirty="0" err="1" smtClean="0">
              <a:solidFill>
                <a:schemeClr val="accent2">
                  <a:lumMod val="75000"/>
                </a:schemeClr>
              </a:solidFill>
            </a:rPr>
            <a:t>unor</a:t>
          </a:r>
          <a:r>
            <a:rPr lang="en-US" sz="1700" b="1" dirty="0" smtClean="0">
              <a:solidFill>
                <a:schemeClr val="accent2">
                  <a:lumMod val="75000"/>
                </a:schemeClr>
              </a:solidFill>
            </a:rPr>
            <a:t> </a:t>
          </a:r>
          <a:r>
            <a:rPr lang="en-US" sz="1700" b="1" dirty="0" err="1" smtClean="0">
              <a:solidFill>
                <a:schemeClr val="accent2">
                  <a:lumMod val="75000"/>
                </a:schemeClr>
              </a:solidFill>
            </a:rPr>
            <a:t>centre</a:t>
          </a:r>
          <a:r>
            <a:rPr lang="en-US" sz="1700" b="1" dirty="0" smtClean="0">
              <a:solidFill>
                <a:schemeClr val="accent2">
                  <a:lumMod val="75000"/>
                </a:schemeClr>
              </a:solidFill>
            </a:rPr>
            <a:t> de transfer </a:t>
          </a:r>
          <a:r>
            <a:rPr lang="en-US" sz="1700" b="1" dirty="0" err="1" smtClean="0">
              <a:solidFill>
                <a:schemeClr val="accent2">
                  <a:lumMod val="75000"/>
                </a:schemeClr>
              </a:solidFill>
            </a:rPr>
            <a:t>tehnologic</a:t>
          </a:r>
          <a:endParaRPr lang="en-US" sz="1700" b="1" dirty="0">
            <a:solidFill>
              <a:schemeClr val="accent2">
                <a:lumMod val="75000"/>
              </a:schemeClr>
            </a:solidFill>
          </a:endParaRPr>
        </a:p>
      </dgm:t>
    </dgm:pt>
    <dgm:pt modelId="{1CA7A7B6-7F81-4ED5-AAE2-DF9601E03937}" type="parTrans" cxnId="{7471F800-CDD1-4105-A1EC-90414A6E811A}">
      <dgm:prSet/>
      <dgm:spPr/>
      <dgm:t>
        <a:bodyPr/>
        <a:lstStyle/>
        <a:p>
          <a:endParaRPr lang="en-US"/>
        </a:p>
      </dgm:t>
    </dgm:pt>
    <dgm:pt modelId="{A253CE01-211A-4CAE-8F8B-6E3AFDCAF8A3}" type="sibTrans" cxnId="{7471F800-CDD1-4105-A1EC-90414A6E811A}">
      <dgm:prSet/>
      <dgm:spPr/>
      <dgm:t>
        <a:bodyPr/>
        <a:lstStyle/>
        <a:p>
          <a:endParaRPr lang="en-US"/>
        </a:p>
      </dgm:t>
    </dgm:pt>
    <dgm:pt modelId="{A86FFD36-71DA-4EA8-A6FE-9C49B2878601}">
      <dgm:prSet phldrT="[Text]" custT="1"/>
      <dgm:spPr/>
      <dgm:t>
        <a:bodyPr/>
        <a:lstStyle/>
        <a:p>
          <a:pPr marL="228600" indent="0" algn="just" defTabSz="933450">
            <a:lnSpc>
              <a:spcPct val="90000"/>
            </a:lnSpc>
            <a:spcBef>
              <a:spcPct val="0"/>
            </a:spcBef>
            <a:spcAft>
              <a:spcPct val="20000"/>
            </a:spcAft>
            <a:buNone/>
          </a:pPr>
          <a:endParaRPr lang="en-US" sz="700" b="1" dirty="0">
            <a:solidFill>
              <a:schemeClr val="accent2">
                <a:lumMod val="75000"/>
              </a:schemeClr>
            </a:solidFill>
          </a:endParaRPr>
        </a:p>
      </dgm:t>
    </dgm:pt>
    <dgm:pt modelId="{9404863D-5048-4143-BB75-C20FBD08AB30}" type="parTrans" cxnId="{BCC59448-E140-43C5-8CFF-00F7A18273FC}">
      <dgm:prSet/>
      <dgm:spPr/>
      <dgm:t>
        <a:bodyPr/>
        <a:lstStyle/>
        <a:p>
          <a:endParaRPr lang="en-US"/>
        </a:p>
      </dgm:t>
    </dgm:pt>
    <dgm:pt modelId="{8A93C483-1027-47B1-8498-863A8B3F5962}" type="sibTrans" cxnId="{BCC59448-E140-43C5-8CFF-00F7A18273FC}">
      <dgm:prSet/>
      <dgm:spPr/>
      <dgm:t>
        <a:bodyPr/>
        <a:lstStyle/>
        <a:p>
          <a:endParaRPr lang="en-US"/>
        </a:p>
      </dgm:t>
    </dgm:pt>
    <dgm:pt modelId="{A9616BBA-3308-4D9A-9E07-944EBE47BFAB}">
      <dgm:prSet phldrT="[Text]" custT="1"/>
      <dgm:spPr/>
      <dgm:t>
        <a:bodyPr/>
        <a:lstStyle/>
        <a:p>
          <a:pPr marL="228600" indent="0" algn="just" defTabSz="933450">
            <a:lnSpc>
              <a:spcPct val="90000"/>
            </a:lnSpc>
            <a:spcBef>
              <a:spcPct val="0"/>
            </a:spcBef>
            <a:spcAft>
              <a:spcPct val="20000"/>
            </a:spcAft>
            <a:buNone/>
          </a:pPr>
          <a:endParaRPr lang="en-US" sz="700" dirty="0"/>
        </a:p>
      </dgm:t>
    </dgm:pt>
    <dgm:pt modelId="{3532FE6C-6624-430F-88CE-9D7DC09F46B8}" type="parTrans" cxnId="{18253180-FCAF-4CBD-BADA-949BA76B1360}">
      <dgm:prSet/>
      <dgm:spPr/>
      <dgm:t>
        <a:bodyPr/>
        <a:lstStyle/>
        <a:p>
          <a:endParaRPr lang="en-US"/>
        </a:p>
      </dgm:t>
    </dgm:pt>
    <dgm:pt modelId="{CDC54EC7-67A9-48C5-AC72-F5ADBC26CEA2}" type="sibTrans" cxnId="{18253180-FCAF-4CBD-BADA-949BA76B1360}">
      <dgm:prSet/>
      <dgm:spPr/>
      <dgm:t>
        <a:bodyPr/>
        <a:lstStyle/>
        <a:p>
          <a:endParaRPr lang="en-US"/>
        </a:p>
      </dgm:t>
    </dgm:pt>
    <dgm:pt modelId="{B798AACF-3DDE-4AC2-8A44-C9C5090A8494}">
      <dgm:prSet phldrT="[Text]" custT="1"/>
      <dgm:spPr/>
      <dgm:t>
        <a:bodyPr/>
        <a:lstStyle/>
        <a:p>
          <a:pPr marL="228600" indent="0" algn="just" defTabSz="933450">
            <a:lnSpc>
              <a:spcPct val="90000"/>
            </a:lnSpc>
            <a:spcBef>
              <a:spcPct val="0"/>
            </a:spcBef>
            <a:spcAft>
              <a:spcPct val="20000"/>
            </a:spcAft>
            <a:buNone/>
          </a:pPr>
          <a:r>
            <a:rPr lang="en-US" sz="1700" b="0" dirty="0" err="1" smtClean="0">
              <a:solidFill>
                <a:schemeClr val="tx1"/>
              </a:solidFill>
            </a:rPr>
            <a:t>Intalniri</a:t>
          </a:r>
          <a:r>
            <a:rPr lang="en-US" sz="1700" b="0" dirty="0" smtClean="0">
              <a:solidFill>
                <a:schemeClr val="tx1"/>
              </a:solidFill>
            </a:rPr>
            <a:t> </a:t>
          </a:r>
          <a:r>
            <a:rPr lang="en-US" sz="1700" b="0" dirty="0" err="1" smtClean="0">
              <a:solidFill>
                <a:schemeClr val="tx1"/>
              </a:solidFill>
            </a:rPr>
            <a:t>individuale</a:t>
          </a:r>
          <a:r>
            <a:rPr lang="en-US" sz="1700" b="0" dirty="0" smtClean="0">
              <a:solidFill>
                <a:schemeClr val="tx1"/>
              </a:solidFill>
            </a:rPr>
            <a:t> </a:t>
          </a:r>
          <a:endParaRPr lang="en-US" sz="1700" b="1" dirty="0">
            <a:solidFill>
              <a:schemeClr val="accent2">
                <a:lumMod val="75000"/>
              </a:schemeClr>
            </a:solidFill>
          </a:endParaRPr>
        </a:p>
      </dgm:t>
    </dgm:pt>
    <dgm:pt modelId="{29E73547-0A8C-4277-8893-414661D82491}" type="parTrans" cxnId="{39CE2837-2141-4674-9E85-40BC19D201FF}">
      <dgm:prSet/>
      <dgm:spPr/>
      <dgm:t>
        <a:bodyPr/>
        <a:lstStyle/>
        <a:p>
          <a:endParaRPr lang="en-US"/>
        </a:p>
      </dgm:t>
    </dgm:pt>
    <dgm:pt modelId="{7F2FA1CE-FB01-45FD-9AC6-A2D8813DC9AA}" type="sibTrans" cxnId="{39CE2837-2141-4674-9E85-40BC19D201FF}">
      <dgm:prSet/>
      <dgm:spPr/>
      <dgm:t>
        <a:bodyPr/>
        <a:lstStyle/>
        <a:p>
          <a:endParaRPr lang="en-US"/>
        </a:p>
      </dgm:t>
    </dgm:pt>
    <dgm:pt modelId="{DAA52042-D89A-4C04-8E40-3F5CFEB4736A}" type="pres">
      <dgm:prSet presAssocID="{7C854399-74EA-4890-8928-B6F93F3C9BE2}" presName="linear" presStyleCnt="0">
        <dgm:presLayoutVars>
          <dgm:animLvl val="lvl"/>
          <dgm:resizeHandles val="exact"/>
        </dgm:presLayoutVars>
      </dgm:prSet>
      <dgm:spPr/>
      <dgm:t>
        <a:bodyPr/>
        <a:lstStyle/>
        <a:p>
          <a:endParaRPr lang="en-US"/>
        </a:p>
      </dgm:t>
    </dgm:pt>
    <dgm:pt modelId="{CD093A7D-B1F2-4C56-AB8E-169AD43EF31E}" type="pres">
      <dgm:prSet presAssocID="{E7F17FB1-25CE-449F-AE91-2019FBF660E4}" presName="parentText" presStyleLbl="node1" presStyleIdx="0" presStyleCnt="1" custFlipHor="1" custScaleX="5556" custScaleY="49067" custLinFactNeighborY="-16928">
        <dgm:presLayoutVars>
          <dgm:chMax val="0"/>
          <dgm:bulletEnabled val="1"/>
        </dgm:presLayoutVars>
      </dgm:prSet>
      <dgm:spPr/>
      <dgm:t>
        <a:bodyPr/>
        <a:lstStyle/>
        <a:p>
          <a:endParaRPr lang="en-US"/>
        </a:p>
      </dgm:t>
    </dgm:pt>
    <dgm:pt modelId="{5AB5E8BF-3FD5-41B3-9DDA-7FC895F835C2}" type="pres">
      <dgm:prSet presAssocID="{E7F17FB1-25CE-449F-AE91-2019FBF660E4}" presName="childText" presStyleLbl="revTx" presStyleIdx="0" presStyleCnt="1" custScaleY="102506" custLinFactNeighborY="14001">
        <dgm:presLayoutVars>
          <dgm:bulletEnabled val="1"/>
        </dgm:presLayoutVars>
      </dgm:prSet>
      <dgm:spPr/>
      <dgm:t>
        <a:bodyPr/>
        <a:lstStyle/>
        <a:p>
          <a:endParaRPr lang="en-US"/>
        </a:p>
      </dgm:t>
    </dgm:pt>
  </dgm:ptLst>
  <dgm:cxnLst>
    <dgm:cxn modelId="{12CC74EF-AE98-4C3A-991E-2F73D53EA16B}" type="presOf" srcId="{7C854399-74EA-4890-8928-B6F93F3C9BE2}" destId="{DAA52042-D89A-4C04-8E40-3F5CFEB4736A}" srcOrd="0" destOrd="0" presId="urn:microsoft.com/office/officeart/2005/8/layout/vList2"/>
    <dgm:cxn modelId="{7471F800-CDD1-4105-A1EC-90414A6E811A}" srcId="{E7F17FB1-25CE-449F-AE91-2019FBF660E4}" destId="{6EC5AE02-20B8-48A3-A3FB-0FBBABB8D136}" srcOrd="11" destOrd="0" parTransId="{1CA7A7B6-7F81-4ED5-AAE2-DF9601E03937}" sibTransId="{A253CE01-211A-4CAE-8F8B-6E3AFDCAF8A3}"/>
    <dgm:cxn modelId="{39CE2837-2141-4674-9E85-40BC19D201FF}" srcId="{E7F17FB1-25CE-449F-AE91-2019FBF660E4}" destId="{B798AACF-3DDE-4AC2-8A44-C9C5090A8494}" srcOrd="7" destOrd="0" parTransId="{29E73547-0A8C-4277-8893-414661D82491}" sibTransId="{7F2FA1CE-FB01-45FD-9AC6-A2D8813DC9AA}"/>
    <dgm:cxn modelId="{84D5AFCF-8F57-4A2B-9844-3415D4078DBF}" type="presOf" srcId="{A86FFD36-71DA-4EA8-A6FE-9C49B2878601}" destId="{5AB5E8BF-3FD5-41B3-9DDA-7FC895F835C2}" srcOrd="0" destOrd="1" presId="urn:microsoft.com/office/officeart/2005/8/layout/vList2"/>
    <dgm:cxn modelId="{47928AD5-EF57-4A45-BD18-D335A668CEA3}" srcId="{E7F17FB1-25CE-449F-AE91-2019FBF660E4}" destId="{B7DEE3ED-2617-49F2-BDDF-10499F45D17B}" srcOrd="9" destOrd="0" parTransId="{497A6D7D-5E35-4521-A8F8-53419B37AD5B}" sibTransId="{B992AC32-AD5F-4D9B-B52C-5A1FA929227A}"/>
    <dgm:cxn modelId="{E1A095FC-8A47-48B3-879A-B2C6E13BBC65}" srcId="{E7F17FB1-25CE-449F-AE91-2019FBF660E4}" destId="{99B36841-A9B6-4156-B243-C05F7C9EC7AF}" srcOrd="10" destOrd="0" parTransId="{551731CB-237F-42CB-BC32-661F08E3F933}" sibTransId="{46213700-FD95-4AA0-93C4-94C3D060C499}"/>
    <dgm:cxn modelId="{5DE57A3F-9925-44BF-A8FD-87A74F878DFF}" type="presOf" srcId="{A960F0A8-C216-4E2A-936D-32B6C3AC2A73}" destId="{5AB5E8BF-3FD5-41B3-9DDA-7FC895F835C2}" srcOrd="0" destOrd="6" presId="urn:microsoft.com/office/officeart/2005/8/layout/vList2"/>
    <dgm:cxn modelId="{057518E8-8213-4012-A919-43AFF888E720}" srcId="{E7F17FB1-25CE-449F-AE91-2019FBF660E4}" destId="{BB29D988-4509-48CF-B53C-F58B6CE961CE}" srcOrd="2" destOrd="0" parTransId="{D253A730-2A44-4EC9-AD43-CD202B60F98A}" sibTransId="{0F0B30A3-7178-4B98-B377-E398C478F001}"/>
    <dgm:cxn modelId="{4303A78F-9615-4616-9DB0-110B71BF8E3A}" type="presOf" srcId="{BE48819F-B94C-46C0-8325-B0024661EFB1}" destId="{5AB5E8BF-3FD5-41B3-9DDA-7FC895F835C2}" srcOrd="0" destOrd="3" presId="urn:microsoft.com/office/officeart/2005/8/layout/vList2"/>
    <dgm:cxn modelId="{0CE6CCF3-4383-4E9B-AF04-BDBF0A1A750B}" srcId="{E7F17FB1-25CE-449F-AE91-2019FBF660E4}" destId="{E49A9CAE-AADE-449A-88AA-0901E7888B9F}" srcOrd="8" destOrd="0" parTransId="{BC9D77BE-7558-4373-93E7-FD14C2CF339E}" sibTransId="{6BABD231-EC88-4B0E-AEFB-A08294B215E5}"/>
    <dgm:cxn modelId="{BCC59448-E140-43C5-8CFF-00F7A18273FC}" srcId="{E7F17FB1-25CE-449F-AE91-2019FBF660E4}" destId="{A86FFD36-71DA-4EA8-A6FE-9C49B2878601}" srcOrd="1" destOrd="0" parTransId="{9404863D-5048-4143-BB75-C20FBD08AB30}" sibTransId="{8A93C483-1027-47B1-8498-863A8B3F5962}"/>
    <dgm:cxn modelId="{40EB9D42-EF75-42AB-A88D-9B488B4C22D9}" type="presOf" srcId="{6EC5AE02-20B8-48A3-A3FB-0FBBABB8D136}" destId="{5AB5E8BF-3FD5-41B3-9DDA-7FC895F835C2}" srcOrd="0" destOrd="11" presId="urn:microsoft.com/office/officeart/2005/8/layout/vList2"/>
    <dgm:cxn modelId="{1EDD9FE7-F20E-4A30-93FE-1E04EB7FDBD9}" srcId="{E7F17FB1-25CE-449F-AE91-2019FBF660E4}" destId="{4989D3D6-204E-470F-B0A7-6A966F5DBE6C}" srcOrd="0" destOrd="0" parTransId="{6FFFFDD6-DCA4-449A-880D-1B2ACB9A5DC6}" sibTransId="{1609D80A-C977-4D66-AFEA-D18DEB6C0B49}"/>
    <dgm:cxn modelId="{18253180-FCAF-4CBD-BADA-949BA76B1360}" srcId="{E7F17FB1-25CE-449F-AE91-2019FBF660E4}" destId="{A9616BBA-3308-4D9A-9E07-944EBE47BFAB}" srcOrd="5" destOrd="0" parTransId="{3532FE6C-6624-430F-88CE-9D7DC09F46B8}" sibTransId="{CDC54EC7-67A9-48C5-AC72-F5ADBC26CEA2}"/>
    <dgm:cxn modelId="{7E066CFF-33A5-49FF-8FFA-1F8AEC20B50C}" type="presOf" srcId="{BB29D988-4509-48CF-B53C-F58B6CE961CE}" destId="{5AB5E8BF-3FD5-41B3-9DDA-7FC895F835C2}" srcOrd="0" destOrd="2" presId="urn:microsoft.com/office/officeart/2005/8/layout/vList2"/>
    <dgm:cxn modelId="{4801630A-AAC7-461B-9D46-1A4DECD4F9E5}" srcId="{E7F17FB1-25CE-449F-AE91-2019FBF660E4}" destId="{BE48819F-B94C-46C0-8325-B0024661EFB1}" srcOrd="3" destOrd="0" parTransId="{C83FFCEB-2908-432A-8CA0-333AA2CB6D40}" sibTransId="{BBC2C295-6B76-4CE5-B8F7-EB611C312F48}"/>
    <dgm:cxn modelId="{C00FC5D5-220B-4A1C-A4EE-791013FA73AF}" type="presOf" srcId="{4989D3D6-204E-470F-B0A7-6A966F5DBE6C}" destId="{5AB5E8BF-3FD5-41B3-9DDA-7FC895F835C2}" srcOrd="0" destOrd="0" presId="urn:microsoft.com/office/officeart/2005/8/layout/vList2"/>
    <dgm:cxn modelId="{887F88AC-A736-4C57-9112-5D953ED191DE}" type="presOf" srcId="{E7F17FB1-25CE-449F-AE91-2019FBF660E4}" destId="{CD093A7D-B1F2-4C56-AB8E-169AD43EF31E}" srcOrd="0" destOrd="0" presId="urn:microsoft.com/office/officeart/2005/8/layout/vList2"/>
    <dgm:cxn modelId="{1A087BCE-FC73-48F0-A413-57DA92E2EA84}" type="presOf" srcId="{A9616BBA-3308-4D9A-9E07-944EBE47BFAB}" destId="{5AB5E8BF-3FD5-41B3-9DDA-7FC895F835C2}" srcOrd="0" destOrd="5" presId="urn:microsoft.com/office/officeart/2005/8/layout/vList2"/>
    <dgm:cxn modelId="{924BE822-470D-42A7-9E23-56ABCBCAAAC0}" srcId="{7C854399-74EA-4890-8928-B6F93F3C9BE2}" destId="{E7F17FB1-25CE-449F-AE91-2019FBF660E4}" srcOrd="0" destOrd="0" parTransId="{35A833D4-E8AA-40DF-9B5E-DCBE199D3D1F}" sibTransId="{029E3C86-75E2-46A0-B405-739120087A2B}"/>
    <dgm:cxn modelId="{532F9983-9437-49CE-9FFA-E35FAC270B08}" type="presOf" srcId="{E49A9CAE-AADE-449A-88AA-0901E7888B9F}" destId="{5AB5E8BF-3FD5-41B3-9DDA-7FC895F835C2}" srcOrd="0" destOrd="8" presId="urn:microsoft.com/office/officeart/2005/8/layout/vList2"/>
    <dgm:cxn modelId="{4469379C-EE72-49F7-A5FB-87E5E51F64C4}" srcId="{E7F17FB1-25CE-449F-AE91-2019FBF660E4}" destId="{DF901795-8BA7-43B6-BA2A-52D3E032A34D}" srcOrd="4" destOrd="0" parTransId="{C84F3DB3-1019-48FB-818F-B93351DBCD0F}" sibTransId="{A940BBAF-6AE0-4BE0-ABA9-1FA63AA56B93}"/>
    <dgm:cxn modelId="{A817701B-D5E7-487C-95A8-54ADC34311D3}" type="presOf" srcId="{B798AACF-3DDE-4AC2-8A44-C9C5090A8494}" destId="{5AB5E8BF-3FD5-41B3-9DDA-7FC895F835C2}" srcOrd="0" destOrd="7" presId="urn:microsoft.com/office/officeart/2005/8/layout/vList2"/>
    <dgm:cxn modelId="{A9B5DE1A-AF3A-440C-9049-FBC5CD1E7D9B}" type="presOf" srcId="{B7DEE3ED-2617-49F2-BDDF-10499F45D17B}" destId="{5AB5E8BF-3FD5-41B3-9DDA-7FC895F835C2}" srcOrd="0" destOrd="9" presId="urn:microsoft.com/office/officeart/2005/8/layout/vList2"/>
    <dgm:cxn modelId="{1A272998-CAFD-428A-B17B-6434DB2E02DD}" type="presOf" srcId="{99B36841-A9B6-4156-B243-C05F7C9EC7AF}" destId="{5AB5E8BF-3FD5-41B3-9DDA-7FC895F835C2}" srcOrd="0" destOrd="10" presId="urn:microsoft.com/office/officeart/2005/8/layout/vList2"/>
    <dgm:cxn modelId="{16F60476-2084-456A-939F-4700164B8E03}" type="presOf" srcId="{DF901795-8BA7-43B6-BA2A-52D3E032A34D}" destId="{5AB5E8BF-3FD5-41B3-9DDA-7FC895F835C2}" srcOrd="0" destOrd="4" presId="urn:microsoft.com/office/officeart/2005/8/layout/vList2"/>
    <dgm:cxn modelId="{8278E416-AC5E-4397-876B-468475BF95BE}" srcId="{E7F17FB1-25CE-449F-AE91-2019FBF660E4}" destId="{A960F0A8-C216-4E2A-936D-32B6C3AC2A73}" srcOrd="6" destOrd="0" parTransId="{87301D30-F668-4020-AC4B-4F9DB47DC050}" sibTransId="{723E4EFB-2B7D-4BBA-ABBE-F4565536B445}"/>
    <dgm:cxn modelId="{D8C4E45F-8FC6-449B-B7D2-82F50E6D9383}" type="presParOf" srcId="{DAA52042-D89A-4C04-8E40-3F5CFEB4736A}" destId="{CD093A7D-B1F2-4C56-AB8E-169AD43EF31E}" srcOrd="0" destOrd="0" presId="urn:microsoft.com/office/officeart/2005/8/layout/vList2"/>
    <dgm:cxn modelId="{A5B98FA6-922E-4DE6-87FD-20DCC2C86EE6}" type="presParOf" srcId="{DAA52042-D89A-4C04-8E40-3F5CFEB4736A}" destId="{5AB5E8BF-3FD5-41B3-9DDA-7FC895F835C2}" srcOrd="1" destOrd="0" presId="urn:microsoft.com/office/officeart/2005/8/layout/vList2"/>
  </dgm:cxnLst>
  <dgm:bg/>
  <dgm:whole>
    <a:ln w="38100">
      <a:solidFill>
        <a:schemeClr val="accent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854399-74EA-4890-8928-B6F93F3C9BE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7F17FB1-25CE-449F-AE91-2019FBF660E4}">
      <dgm:prSet phldrT="[Text]" custT="1"/>
      <dgm:spPr>
        <a:solidFill>
          <a:schemeClr val="accent2">
            <a:lumMod val="50000"/>
          </a:schemeClr>
        </a:solidFill>
      </dgm:spPr>
      <dgm:t>
        <a:bodyPr/>
        <a:lstStyle/>
        <a:p>
          <a:r>
            <a:rPr lang="en-US" sz="2500" b="1" dirty="0" smtClean="0"/>
            <a:t>B</a:t>
          </a:r>
          <a:endParaRPr lang="en-US" sz="2500" b="1" dirty="0"/>
        </a:p>
      </dgm:t>
    </dgm:pt>
    <dgm:pt modelId="{35A833D4-E8AA-40DF-9B5E-DCBE199D3D1F}" type="parTrans" cxnId="{924BE822-470D-42A7-9E23-56ABCBCAAAC0}">
      <dgm:prSet/>
      <dgm:spPr/>
      <dgm:t>
        <a:bodyPr/>
        <a:lstStyle/>
        <a:p>
          <a:endParaRPr lang="en-US"/>
        </a:p>
      </dgm:t>
    </dgm:pt>
    <dgm:pt modelId="{029E3C86-75E2-46A0-B405-739120087A2B}" type="sibTrans" cxnId="{924BE822-470D-42A7-9E23-56ABCBCAAAC0}">
      <dgm:prSet/>
      <dgm:spPr/>
      <dgm:t>
        <a:bodyPr/>
        <a:lstStyle/>
        <a:p>
          <a:endParaRPr lang="en-US"/>
        </a:p>
      </dgm:t>
    </dgm:pt>
    <dgm:pt modelId="{BB29D988-4509-48CF-B53C-F58B6CE961CE}">
      <dgm:prSet phldrT="[Text]" custT="1"/>
      <dgm:spPr/>
      <dgm:t>
        <a:bodyPr/>
        <a:lstStyle/>
        <a:p>
          <a:pPr marL="228600" indent="0" algn="just" defTabSz="933450">
            <a:lnSpc>
              <a:spcPct val="90000"/>
            </a:lnSpc>
            <a:spcBef>
              <a:spcPct val="0"/>
            </a:spcBef>
            <a:spcAft>
              <a:spcPct val="20000"/>
            </a:spcAft>
            <a:buNone/>
          </a:pPr>
          <a:r>
            <a:rPr lang="en-US" sz="2000" b="1" dirty="0" smtClean="0">
              <a:solidFill>
                <a:schemeClr val="accent2">
                  <a:lumMod val="75000"/>
                </a:schemeClr>
              </a:solidFill>
            </a:rPr>
            <a:t>B.2. </a:t>
          </a:r>
          <a:r>
            <a:rPr lang="en-US" sz="2000" b="1" dirty="0" err="1" smtClean="0">
              <a:solidFill>
                <a:schemeClr val="accent2">
                  <a:lumMod val="75000"/>
                </a:schemeClr>
              </a:solidFill>
            </a:rPr>
            <a:t>Accesare</a:t>
          </a:r>
          <a:r>
            <a:rPr lang="en-US" sz="2000" b="1" dirty="0" smtClean="0">
              <a:solidFill>
                <a:schemeClr val="accent2">
                  <a:lumMod val="75000"/>
                </a:schemeClr>
              </a:solidFill>
            </a:rPr>
            <a:t> </a:t>
          </a:r>
          <a:r>
            <a:rPr lang="en-US" sz="2000" b="1" dirty="0" err="1" smtClean="0">
              <a:solidFill>
                <a:schemeClr val="accent2">
                  <a:lumMod val="75000"/>
                </a:schemeClr>
              </a:solidFill>
            </a:rPr>
            <a:t>banci</a:t>
          </a:r>
          <a:r>
            <a:rPr lang="en-US" sz="2000" b="1" dirty="0" smtClean="0">
              <a:solidFill>
                <a:schemeClr val="accent2">
                  <a:lumMod val="75000"/>
                </a:schemeClr>
              </a:solidFill>
            </a:rPr>
            <a:t> de date </a:t>
          </a:r>
          <a:r>
            <a:rPr lang="en-US" sz="2000" b="1" dirty="0" err="1" smtClean="0">
              <a:solidFill>
                <a:schemeClr val="accent2">
                  <a:lumMod val="75000"/>
                </a:schemeClr>
              </a:solidFill>
            </a:rPr>
            <a:t>si</a:t>
          </a:r>
          <a:r>
            <a:rPr lang="en-US" sz="2000" b="1" dirty="0" smtClean="0">
              <a:solidFill>
                <a:schemeClr val="accent2">
                  <a:lumMod val="75000"/>
                </a:schemeClr>
              </a:solidFill>
            </a:rPr>
            <a:t> </a:t>
          </a:r>
          <a:r>
            <a:rPr lang="en-US" sz="2000" b="1" dirty="0" err="1" smtClean="0">
              <a:solidFill>
                <a:schemeClr val="accent2">
                  <a:lumMod val="75000"/>
                </a:schemeClr>
              </a:solidFill>
            </a:rPr>
            <a:t>biblioteci</a:t>
          </a:r>
          <a:r>
            <a:rPr lang="en-US" sz="2000" b="1" dirty="0" smtClean="0">
              <a:solidFill>
                <a:schemeClr val="accent2">
                  <a:lumMod val="75000"/>
                </a:schemeClr>
              </a:solidFill>
            </a:rPr>
            <a:t> </a:t>
          </a:r>
          <a:r>
            <a:rPr lang="en-US" sz="2000" b="1" dirty="0" err="1" smtClean="0">
              <a:solidFill>
                <a:schemeClr val="accent2">
                  <a:lumMod val="75000"/>
                </a:schemeClr>
              </a:solidFill>
            </a:rPr>
            <a:t>tehnico-stiintifice</a:t>
          </a:r>
          <a:endParaRPr lang="en-US" sz="2000" b="1" dirty="0">
            <a:solidFill>
              <a:schemeClr val="accent2">
                <a:lumMod val="75000"/>
              </a:schemeClr>
            </a:solidFill>
          </a:endParaRPr>
        </a:p>
      </dgm:t>
    </dgm:pt>
    <dgm:pt modelId="{D253A730-2A44-4EC9-AD43-CD202B60F98A}" type="parTrans" cxnId="{057518E8-8213-4012-A919-43AFF888E720}">
      <dgm:prSet/>
      <dgm:spPr/>
      <dgm:t>
        <a:bodyPr/>
        <a:lstStyle/>
        <a:p>
          <a:endParaRPr lang="en-US"/>
        </a:p>
      </dgm:t>
    </dgm:pt>
    <dgm:pt modelId="{0F0B30A3-7178-4B98-B377-E398C478F001}" type="sibTrans" cxnId="{057518E8-8213-4012-A919-43AFF888E720}">
      <dgm:prSet/>
      <dgm:spPr/>
      <dgm:t>
        <a:bodyPr/>
        <a:lstStyle/>
        <a:p>
          <a:endParaRPr lang="en-US"/>
        </a:p>
      </dgm:t>
    </dgm:pt>
    <dgm:pt modelId="{4989D3D6-204E-470F-B0A7-6A966F5DBE6C}">
      <dgm:prSet phldrT="[Text]" custT="1"/>
      <dgm:spPr/>
      <dgm:t>
        <a:bodyPr/>
        <a:lstStyle/>
        <a:p>
          <a:pPr marL="228600" indent="0" algn="just" defTabSz="933450">
            <a:lnSpc>
              <a:spcPct val="90000"/>
            </a:lnSpc>
            <a:spcBef>
              <a:spcPct val="0"/>
            </a:spcBef>
            <a:spcAft>
              <a:spcPct val="20000"/>
            </a:spcAft>
            <a:buNone/>
          </a:pPr>
          <a:r>
            <a:rPr lang="en-US" sz="2000" b="1" dirty="0" smtClean="0">
              <a:solidFill>
                <a:schemeClr val="accent2">
                  <a:lumMod val="75000"/>
                </a:schemeClr>
              </a:solidFill>
            </a:rPr>
            <a:t>B.1. </a:t>
          </a:r>
          <a:r>
            <a:rPr lang="en-US" sz="2000" b="1" dirty="0" err="1" smtClean="0">
              <a:solidFill>
                <a:schemeClr val="accent2">
                  <a:lumMod val="75000"/>
                </a:schemeClr>
              </a:solidFill>
            </a:rPr>
            <a:t>Acces</a:t>
          </a:r>
          <a:r>
            <a:rPr lang="en-US" sz="2000" b="1" dirty="0" smtClean="0">
              <a:solidFill>
                <a:schemeClr val="accent2">
                  <a:lumMod val="75000"/>
                </a:schemeClr>
              </a:solidFill>
            </a:rPr>
            <a:t> la </a:t>
          </a:r>
          <a:r>
            <a:rPr lang="en-US" sz="2000" b="1" dirty="0" err="1" smtClean="0">
              <a:solidFill>
                <a:schemeClr val="accent2">
                  <a:lumMod val="75000"/>
                </a:schemeClr>
              </a:solidFill>
            </a:rPr>
            <a:t>infrastructura</a:t>
          </a:r>
          <a:r>
            <a:rPr lang="en-US" sz="2000" b="1" dirty="0" smtClean="0">
              <a:solidFill>
                <a:schemeClr val="accent2">
                  <a:lumMod val="75000"/>
                </a:schemeClr>
              </a:solidFill>
            </a:rPr>
            <a:t> / </a:t>
          </a:r>
          <a:r>
            <a:rPr lang="en-US" sz="2000" b="1" dirty="0" err="1" smtClean="0">
              <a:solidFill>
                <a:schemeClr val="accent2">
                  <a:lumMod val="75000"/>
                </a:schemeClr>
              </a:solidFill>
            </a:rPr>
            <a:t>laboratoare</a:t>
          </a:r>
          <a:r>
            <a:rPr lang="en-US" sz="2000" b="1" dirty="0" smtClean="0">
              <a:solidFill>
                <a:schemeClr val="accent2">
                  <a:lumMod val="75000"/>
                </a:schemeClr>
              </a:solidFill>
            </a:rPr>
            <a:t> / </a:t>
          </a:r>
          <a:r>
            <a:rPr lang="en-US" sz="2000" b="1" dirty="0" err="1" smtClean="0">
              <a:solidFill>
                <a:schemeClr val="accent2">
                  <a:lumMod val="75000"/>
                </a:schemeClr>
              </a:solidFill>
            </a:rPr>
            <a:t>echipamente</a:t>
          </a:r>
          <a:r>
            <a:rPr lang="en-US" sz="2000" b="1" dirty="0" smtClean="0">
              <a:solidFill>
                <a:schemeClr val="accent2">
                  <a:lumMod val="75000"/>
                </a:schemeClr>
              </a:solidFill>
            </a:rPr>
            <a:t> de CD, </a:t>
          </a:r>
          <a:r>
            <a:rPr lang="en-US" sz="2000" b="1" dirty="0" err="1" smtClean="0">
              <a:solidFill>
                <a:schemeClr val="accent2">
                  <a:lumMod val="75000"/>
                </a:schemeClr>
              </a:solidFill>
            </a:rPr>
            <a:t>inclusiv</a:t>
          </a:r>
          <a:r>
            <a:rPr lang="en-US" sz="2000" b="1" dirty="0" smtClean="0">
              <a:solidFill>
                <a:schemeClr val="accent2">
                  <a:lumMod val="75000"/>
                </a:schemeClr>
              </a:solidFill>
            </a:rPr>
            <a:t> </a:t>
          </a:r>
          <a:r>
            <a:rPr lang="en-US" sz="2000" b="1" dirty="0" err="1" smtClean="0">
              <a:solidFill>
                <a:schemeClr val="accent2">
                  <a:lumMod val="75000"/>
                </a:schemeClr>
              </a:solidFill>
            </a:rPr>
            <a:t>instruire</a:t>
          </a:r>
          <a:endParaRPr lang="en-US" sz="2000" b="1" dirty="0">
            <a:solidFill>
              <a:schemeClr val="accent2">
                <a:lumMod val="75000"/>
              </a:schemeClr>
            </a:solidFill>
          </a:endParaRPr>
        </a:p>
      </dgm:t>
    </dgm:pt>
    <dgm:pt modelId="{6FFFFDD6-DCA4-449A-880D-1B2ACB9A5DC6}" type="parTrans" cxnId="{1EDD9FE7-F20E-4A30-93FE-1E04EB7FDBD9}">
      <dgm:prSet/>
      <dgm:spPr/>
      <dgm:t>
        <a:bodyPr/>
        <a:lstStyle/>
        <a:p>
          <a:endParaRPr lang="en-US"/>
        </a:p>
      </dgm:t>
    </dgm:pt>
    <dgm:pt modelId="{1609D80A-C977-4D66-AFEA-D18DEB6C0B49}" type="sibTrans" cxnId="{1EDD9FE7-F20E-4A30-93FE-1E04EB7FDBD9}">
      <dgm:prSet/>
      <dgm:spPr/>
      <dgm:t>
        <a:bodyPr/>
        <a:lstStyle/>
        <a:p>
          <a:endParaRPr lang="en-US"/>
        </a:p>
      </dgm:t>
    </dgm:pt>
    <dgm:pt modelId="{6B0DCAB0-CD37-49C7-832E-D4714F29885E}">
      <dgm:prSet phldrT="[Text]" custT="1"/>
      <dgm:spPr/>
      <dgm:t>
        <a:bodyPr/>
        <a:lstStyle/>
        <a:p>
          <a:pPr marL="228600" indent="0" algn="just" defTabSz="933450">
            <a:lnSpc>
              <a:spcPct val="90000"/>
            </a:lnSpc>
            <a:spcBef>
              <a:spcPct val="0"/>
            </a:spcBef>
            <a:spcAft>
              <a:spcPct val="20000"/>
            </a:spcAft>
            <a:buNone/>
          </a:pPr>
          <a:r>
            <a:rPr lang="en-US" sz="2000" b="1" dirty="0" smtClean="0">
              <a:solidFill>
                <a:schemeClr val="accent2">
                  <a:lumMod val="75000"/>
                </a:schemeClr>
              </a:solidFill>
            </a:rPr>
            <a:t>B.3. </a:t>
          </a:r>
          <a:r>
            <a:rPr lang="en-US" sz="2000" b="1" dirty="0" err="1" smtClean="0">
              <a:solidFill>
                <a:schemeClr val="accent2">
                  <a:lumMod val="75000"/>
                </a:schemeClr>
              </a:solidFill>
            </a:rPr>
            <a:t>Inchiriere</a:t>
          </a:r>
          <a:r>
            <a:rPr lang="en-US" sz="2000" b="1" dirty="0" smtClean="0">
              <a:solidFill>
                <a:schemeClr val="accent2">
                  <a:lumMod val="75000"/>
                </a:schemeClr>
              </a:solidFill>
            </a:rPr>
            <a:t> de </a:t>
          </a:r>
          <a:r>
            <a:rPr lang="en-US" sz="2000" b="1" dirty="0" err="1" smtClean="0">
              <a:solidFill>
                <a:schemeClr val="accent2">
                  <a:lumMod val="75000"/>
                </a:schemeClr>
              </a:solidFill>
            </a:rPr>
            <a:t>spatii</a:t>
          </a:r>
          <a:r>
            <a:rPr lang="en-US" sz="2000" b="1" dirty="0" smtClean="0">
              <a:solidFill>
                <a:schemeClr val="accent2">
                  <a:lumMod val="75000"/>
                </a:schemeClr>
              </a:solidFill>
            </a:rPr>
            <a:t> de </a:t>
          </a:r>
          <a:r>
            <a:rPr lang="en-US" sz="2000" b="1" dirty="0" err="1" smtClean="0">
              <a:solidFill>
                <a:schemeClr val="accent2">
                  <a:lumMod val="75000"/>
                </a:schemeClr>
              </a:solidFill>
            </a:rPr>
            <a:t>lucru</a:t>
          </a:r>
          <a:r>
            <a:rPr lang="en-US" sz="2000" b="1" dirty="0" smtClean="0">
              <a:solidFill>
                <a:schemeClr val="accent2">
                  <a:lumMod val="75000"/>
                </a:schemeClr>
              </a:solidFill>
            </a:rPr>
            <a:t> </a:t>
          </a:r>
          <a:r>
            <a:rPr lang="en-US" sz="2000" b="1" dirty="0" err="1" smtClean="0">
              <a:solidFill>
                <a:schemeClr val="accent2">
                  <a:lumMod val="75000"/>
                </a:schemeClr>
              </a:solidFill>
            </a:rPr>
            <a:t>pentru</a:t>
          </a:r>
          <a:r>
            <a:rPr lang="en-US" sz="2000" b="1" dirty="0" smtClean="0">
              <a:solidFill>
                <a:schemeClr val="accent2">
                  <a:lumMod val="75000"/>
                </a:schemeClr>
              </a:solidFill>
            </a:rPr>
            <a:t> </a:t>
          </a:r>
          <a:r>
            <a:rPr lang="en-US" sz="2000" b="1" dirty="0" err="1" smtClean="0">
              <a:solidFill>
                <a:schemeClr val="accent2">
                  <a:lumMod val="75000"/>
                </a:schemeClr>
              </a:solidFill>
            </a:rPr>
            <a:t>activitatile</a:t>
          </a:r>
          <a:r>
            <a:rPr lang="en-US" sz="2000" b="1" dirty="0" smtClean="0">
              <a:solidFill>
                <a:schemeClr val="accent2">
                  <a:lumMod val="75000"/>
                </a:schemeClr>
              </a:solidFill>
            </a:rPr>
            <a:t> </a:t>
          </a:r>
          <a:r>
            <a:rPr lang="en-US" sz="2000" b="1" dirty="0" err="1" smtClean="0">
              <a:solidFill>
                <a:schemeClr val="accent2">
                  <a:lumMod val="75000"/>
                </a:schemeClr>
              </a:solidFill>
            </a:rPr>
            <a:t>intreprinderii</a:t>
          </a:r>
          <a:endParaRPr lang="en-US" sz="2000" b="1" dirty="0">
            <a:solidFill>
              <a:schemeClr val="accent2">
                <a:lumMod val="75000"/>
              </a:schemeClr>
            </a:solidFill>
          </a:endParaRPr>
        </a:p>
      </dgm:t>
    </dgm:pt>
    <dgm:pt modelId="{C9498E5F-3E08-40E2-93E1-23391B577108}" type="parTrans" cxnId="{3110DCF5-B75C-40A3-BD10-EE2F56067897}">
      <dgm:prSet/>
      <dgm:spPr/>
      <dgm:t>
        <a:bodyPr/>
        <a:lstStyle/>
        <a:p>
          <a:endParaRPr lang="en-US"/>
        </a:p>
      </dgm:t>
    </dgm:pt>
    <dgm:pt modelId="{51DDEBE7-CBC4-423C-87B3-E5A7DD5C9800}" type="sibTrans" cxnId="{3110DCF5-B75C-40A3-BD10-EE2F56067897}">
      <dgm:prSet/>
      <dgm:spPr/>
      <dgm:t>
        <a:bodyPr/>
        <a:lstStyle/>
        <a:p>
          <a:endParaRPr lang="en-US"/>
        </a:p>
      </dgm:t>
    </dgm:pt>
    <dgm:pt modelId="{680EA9C6-EF1A-42D4-B592-DF7ADD621C96}">
      <dgm:prSet phldrT="[Text]" custT="1"/>
      <dgm:spPr/>
      <dgm:t>
        <a:bodyPr/>
        <a:lstStyle/>
        <a:p>
          <a:pPr marL="228600" indent="0" algn="just" defTabSz="933450">
            <a:lnSpc>
              <a:spcPct val="90000"/>
            </a:lnSpc>
            <a:spcBef>
              <a:spcPct val="0"/>
            </a:spcBef>
            <a:spcAft>
              <a:spcPct val="20000"/>
            </a:spcAft>
            <a:buNone/>
          </a:pPr>
          <a:endParaRPr lang="en-US" sz="2000" b="1" dirty="0">
            <a:solidFill>
              <a:schemeClr val="tx1"/>
            </a:solidFill>
          </a:endParaRPr>
        </a:p>
      </dgm:t>
    </dgm:pt>
    <dgm:pt modelId="{F497CE0B-296A-401D-888D-F3731DA205D6}" type="parTrans" cxnId="{81C0F2DD-809B-4F1C-B84F-F31530EB9DC9}">
      <dgm:prSet/>
      <dgm:spPr/>
      <dgm:t>
        <a:bodyPr/>
        <a:lstStyle/>
        <a:p>
          <a:endParaRPr lang="en-US"/>
        </a:p>
      </dgm:t>
    </dgm:pt>
    <dgm:pt modelId="{8D44F67F-F2EC-444A-9879-6AA9F31F68EF}" type="sibTrans" cxnId="{81C0F2DD-809B-4F1C-B84F-F31530EB9DC9}">
      <dgm:prSet/>
      <dgm:spPr/>
      <dgm:t>
        <a:bodyPr/>
        <a:lstStyle/>
        <a:p>
          <a:endParaRPr lang="en-US"/>
        </a:p>
      </dgm:t>
    </dgm:pt>
    <dgm:pt modelId="{8718C59D-08C0-4C7F-BD1D-24FC44CCF75C}">
      <dgm:prSet phldrT="[Text]" custT="1"/>
      <dgm:spPr/>
      <dgm:t>
        <a:bodyPr/>
        <a:lstStyle/>
        <a:p>
          <a:pPr marL="228600" indent="0" algn="just" defTabSz="933450">
            <a:lnSpc>
              <a:spcPct val="150000"/>
            </a:lnSpc>
            <a:spcBef>
              <a:spcPct val="0"/>
            </a:spcBef>
            <a:spcAft>
              <a:spcPct val="20000"/>
            </a:spcAft>
            <a:buNone/>
          </a:pPr>
          <a:r>
            <a:rPr lang="en-US" sz="2000" b="1" dirty="0" err="1" smtClean="0">
              <a:solidFill>
                <a:schemeClr val="tx1"/>
              </a:solidFill>
            </a:rPr>
            <a:t>Accesul</a:t>
          </a:r>
          <a:r>
            <a:rPr lang="en-US" sz="2000" b="1" dirty="0" smtClean="0">
              <a:solidFill>
                <a:schemeClr val="tx1"/>
              </a:solidFill>
            </a:rPr>
            <a:t> </a:t>
          </a:r>
          <a:r>
            <a:rPr lang="en-US" sz="2000" b="1" dirty="0" err="1" smtClean="0">
              <a:solidFill>
                <a:schemeClr val="tx1"/>
              </a:solidFill>
            </a:rPr>
            <a:t>intreprinderii</a:t>
          </a:r>
          <a:r>
            <a:rPr lang="en-US" sz="2000" b="1" dirty="0" smtClean="0">
              <a:solidFill>
                <a:schemeClr val="tx1"/>
              </a:solidFill>
            </a:rPr>
            <a:t> la </a:t>
          </a:r>
          <a:r>
            <a:rPr lang="en-US" sz="2000" b="1" dirty="0" err="1" smtClean="0">
              <a:solidFill>
                <a:schemeClr val="tx1"/>
              </a:solidFill>
            </a:rPr>
            <a:t>facilitatile</a:t>
          </a:r>
          <a:r>
            <a:rPr lang="en-US" sz="2000" b="1" dirty="0" smtClean="0">
              <a:solidFill>
                <a:schemeClr val="tx1"/>
              </a:solidFill>
            </a:rPr>
            <a:t>, </a:t>
          </a:r>
          <a:r>
            <a:rPr lang="en-US" sz="2000" b="1" dirty="0" err="1" smtClean="0">
              <a:solidFill>
                <a:schemeClr val="tx1"/>
              </a:solidFill>
            </a:rPr>
            <a:t>instalatiile</a:t>
          </a:r>
          <a:r>
            <a:rPr lang="en-US" sz="2000" b="1" dirty="0" smtClean="0">
              <a:solidFill>
                <a:schemeClr val="tx1"/>
              </a:solidFill>
            </a:rPr>
            <a:t> </a:t>
          </a:r>
          <a:r>
            <a:rPr lang="en-US" sz="2000" b="1" dirty="0" err="1" smtClean="0">
              <a:solidFill>
                <a:schemeClr val="tx1"/>
              </a:solidFill>
            </a:rPr>
            <a:t>si</a:t>
          </a:r>
          <a:r>
            <a:rPr lang="en-US" sz="2000" b="1" dirty="0" smtClean="0">
              <a:solidFill>
                <a:schemeClr val="tx1"/>
              </a:solidFill>
            </a:rPr>
            <a:t> </a:t>
          </a:r>
          <a:r>
            <a:rPr lang="en-US" sz="2000" b="1" dirty="0" err="1" smtClean="0">
              <a:solidFill>
                <a:schemeClr val="tx1"/>
              </a:solidFill>
            </a:rPr>
            <a:t>echipamentele</a:t>
          </a:r>
          <a:r>
            <a:rPr lang="en-US" sz="2000" b="1" dirty="0" smtClean="0">
              <a:solidFill>
                <a:schemeClr val="tx1"/>
              </a:solidFill>
            </a:rPr>
            <a:t> OC </a:t>
          </a:r>
          <a:r>
            <a:rPr lang="en-US" sz="2000" b="1" dirty="0" smtClean="0">
              <a:solidFill>
                <a:schemeClr val="tx1"/>
              </a:solidFill>
              <a:sym typeface="Wingdings" panose="05000000000000000000" pitchFamily="2" charset="2"/>
            </a:rPr>
            <a:t> </a:t>
          </a:r>
          <a:r>
            <a:rPr lang="en-US" sz="2000" b="1" dirty="0" err="1" smtClean="0">
              <a:solidFill>
                <a:schemeClr val="tx1"/>
              </a:solidFill>
              <a:sym typeface="Wingdings" panose="05000000000000000000" pitchFamily="2" charset="2"/>
            </a:rPr>
            <a:t>realizarea</a:t>
          </a:r>
          <a:r>
            <a:rPr lang="en-US" sz="2000" b="1" dirty="0" smtClean="0">
              <a:solidFill>
                <a:schemeClr val="tx1"/>
              </a:solidFill>
              <a:sym typeface="Wingdings" panose="05000000000000000000" pitchFamily="2" charset="2"/>
            </a:rPr>
            <a:t> de </a:t>
          </a:r>
          <a:r>
            <a:rPr lang="en-US" sz="2000" b="1" dirty="0" err="1" smtClean="0">
              <a:solidFill>
                <a:schemeClr val="tx1"/>
              </a:solidFill>
              <a:sym typeface="Wingdings" panose="05000000000000000000" pitchFamily="2" charset="2"/>
            </a:rPr>
            <a:t>analize</a:t>
          </a:r>
          <a:r>
            <a:rPr lang="en-US" sz="2000" b="1" dirty="0" smtClean="0">
              <a:solidFill>
                <a:schemeClr val="tx1"/>
              </a:solidFill>
              <a:sym typeface="Wingdings" panose="05000000000000000000" pitchFamily="2" charset="2"/>
            </a:rPr>
            <a:t>, teste </a:t>
          </a:r>
          <a:r>
            <a:rPr lang="en-US" sz="2000" b="1" dirty="0" err="1" smtClean="0">
              <a:solidFill>
                <a:schemeClr val="tx1"/>
              </a:solidFill>
              <a:sym typeface="Wingdings" panose="05000000000000000000" pitchFamily="2" charset="2"/>
            </a:rPr>
            <a:t>experimente</a:t>
          </a:r>
          <a:r>
            <a:rPr lang="en-US" sz="2000" b="1" dirty="0" smtClean="0">
              <a:solidFill>
                <a:schemeClr val="tx1"/>
              </a:solidFill>
              <a:sym typeface="Wingdings" panose="05000000000000000000" pitchFamily="2" charset="2"/>
            </a:rPr>
            <a:t>, </a:t>
          </a:r>
          <a:r>
            <a:rPr lang="en-US" sz="2000" b="1" dirty="0" err="1" smtClean="0">
              <a:solidFill>
                <a:schemeClr val="tx1"/>
              </a:solidFill>
              <a:sym typeface="Wingdings" panose="05000000000000000000" pitchFamily="2" charset="2"/>
            </a:rPr>
            <a:t>caracterizari</a:t>
          </a:r>
          <a:r>
            <a:rPr lang="en-US" sz="2000" b="1" dirty="0" smtClean="0">
              <a:solidFill>
                <a:schemeClr val="tx1"/>
              </a:solidFill>
              <a:sym typeface="Wingdings" panose="05000000000000000000" pitchFamily="2" charset="2"/>
            </a:rPr>
            <a:t>, </a:t>
          </a:r>
          <a:r>
            <a:rPr lang="en-US" sz="2000" b="1" dirty="0" err="1" smtClean="0">
              <a:solidFill>
                <a:schemeClr val="tx1"/>
              </a:solidFill>
              <a:sym typeface="Wingdings" panose="05000000000000000000" pitchFamily="2" charset="2"/>
            </a:rPr>
            <a:t>etichetarea</a:t>
          </a:r>
          <a:r>
            <a:rPr lang="en-US" sz="2000" b="1" dirty="0" smtClean="0">
              <a:solidFill>
                <a:schemeClr val="tx1"/>
              </a:solidFill>
              <a:sym typeface="Wingdings" panose="05000000000000000000" pitchFamily="2" charset="2"/>
            </a:rPr>
            <a:t> </a:t>
          </a:r>
          <a:r>
            <a:rPr lang="en-US" sz="2000" b="1" dirty="0" err="1" smtClean="0">
              <a:solidFill>
                <a:schemeClr val="tx1"/>
              </a:solidFill>
              <a:sym typeface="Wingdings" panose="05000000000000000000" pitchFamily="2" charset="2"/>
            </a:rPr>
            <a:t>calitatii</a:t>
          </a:r>
          <a:r>
            <a:rPr lang="en-US" sz="2000" b="1" dirty="0" smtClean="0">
              <a:solidFill>
                <a:schemeClr val="tx1"/>
              </a:solidFill>
              <a:sym typeface="Wingdings" panose="05000000000000000000" pitchFamily="2" charset="2"/>
            </a:rPr>
            <a:t> </a:t>
          </a:r>
          <a:r>
            <a:rPr lang="en-US" sz="2000" b="1" dirty="0" err="1" smtClean="0">
              <a:solidFill>
                <a:schemeClr val="tx1"/>
              </a:solidFill>
              <a:sym typeface="Wingdings" panose="05000000000000000000" pitchFamily="2" charset="2"/>
            </a:rPr>
            <a:t>si</a:t>
          </a:r>
          <a:r>
            <a:rPr lang="en-US" sz="2000" b="1" dirty="0" smtClean="0">
              <a:solidFill>
                <a:schemeClr val="tx1"/>
              </a:solidFill>
              <a:sym typeface="Wingdings" panose="05000000000000000000" pitchFamily="2" charset="2"/>
            </a:rPr>
            <a:t> </a:t>
          </a:r>
          <a:r>
            <a:rPr lang="en-US" sz="2000" b="1" dirty="0" err="1" smtClean="0">
              <a:solidFill>
                <a:schemeClr val="tx1"/>
              </a:solidFill>
              <a:sym typeface="Wingdings" panose="05000000000000000000" pitchFamily="2" charset="2"/>
            </a:rPr>
            <a:t>certificare</a:t>
          </a:r>
          <a:endParaRPr lang="en-US" sz="2000" b="1" dirty="0">
            <a:solidFill>
              <a:schemeClr val="tx1"/>
            </a:solidFill>
          </a:endParaRPr>
        </a:p>
      </dgm:t>
    </dgm:pt>
    <dgm:pt modelId="{563792D0-5161-4022-8B6A-CE8C367D1D95}" type="parTrans" cxnId="{E406C8A9-4C1B-4237-A98C-BA330D53CFCC}">
      <dgm:prSet/>
      <dgm:spPr/>
      <dgm:t>
        <a:bodyPr/>
        <a:lstStyle/>
        <a:p>
          <a:endParaRPr lang="en-US"/>
        </a:p>
      </dgm:t>
    </dgm:pt>
    <dgm:pt modelId="{CD840127-71AE-46E7-8C7B-7817CD075AC7}" type="sibTrans" cxnId="{E406C8A9-4C1B-4237-A98C-BA330D53CFCC}">
      <dgm:prSet/>
      <dgm:spPr/>
      <dgm:t>
        <a:bodyPr/>
        <a:lstStyle/>
        <a:p>
          <a:endParaRPr lang="en-US"/>
        </a:p>
      </dgm:t>
    </dgm:pt>
    <dgm:pt modelId="{B6809286-8967-4870-8084-9C4614A20F2E}">
      <dgm:prSet phldrT="[Text]" custT="1"/>
      <dgm:spPr/>
      <dgm:t>
        <a:bodyPr/>
        <a:lstStyle/>
        <a:p>
          <a:pPr marL="228600" indent="0" algn="just" defTabSz="933450">
            <a:lnSpc>
              <a:spcPct val="90000"/>
            </a:lnSpc>
            <a:spcBef>
              <a:spcPct val="0"/>
            </a:spcBef>
            <a:spcAft>
              <a:spcPct val="20000"/>
            </a:spcAft>
            <a:buNone/>
          </a:pPr>
          <a:endParaRPr lang="en-US" sz="700" b="1" dirty="0">
            <a:solidFill>
              <a:schemeClr val="accent2">
                <a:lumMod val="75000"/>
              </a:schemeClr>
            </a:solidFill>
          </a:endParaRPr>
        </a:p>
      </dgm:t>
    </dgm:pt>
    <dgm:pt modelId="{98643EFB-5249-4F15-A122-E712933326C8}" type="parTrans" cxnId="{E519F17D-54F8-4E4E-9308-6EC46EC2A2A0}">
      <dgm:prSet/>
      <dgm:spPr/>
      <dgm:t>
        <a:bodyPr/>
        <a:lstStyle/>
        <a:p>
          <a:endParaRPr lang="en-US"/>
        </a:p>
      </dgm:t>
    </dgm:pt>
    <dgm:pt modelId="{849F738C-9D28-4241-931C-A725586F8071}" type="sibTrans" cxnId="{E519F17D-54F8-4E4E-9308-6EC46EC2A2A0}">
      <dgm:prSet/>
      <dgm:spPr/>
      <dgm:t>
        <a:bodyPr/>
        <a:lstStyle/>
        <a:p>
          <a:endParaRPr lang="en-US"/>
        </a:p>
      </dgm:t>
    </dgm:pt>
    <dgm:pt modelId="{C329D677-8499-4E07-A93E-C74575A8BFBC}">
      <dgm:prSet phldrT="[Text]" custT="1"/>
      <dgm:spPr/>
      <dgm:t>
        <a:bodyPr/>
        <a:lstStyle/>
        <a:p>
          <a:pPr marL="228600" indent="0" algn="just" defTabSz="933450">
            <a:lnSpc>
              <a:spcPct val="90000"/>
            </a:lnSpc>
            <a:spcBef>
              <a:spcPct val="0"/>
            </a:spcBef>
            <a:spcAft>
              <a:spcPct val="20000"/>
            </a:spcAft>
            <a:buNone/>
          </a:pPr>
          <a:endParaRPr lang="en-US" sz="700" b="1" dirty="0">
            <a:solidFill>
              <a:schemeClr val="accent2">
                <a:lumMod val="75000"/>
              </a:schemeClr>
            </a:solidFill>
          </a:endParaRPr>
        </a:p>
      </dgm:t>
    </dgm:pt>
    <dgm:pt modelId="{4CB40873-911F-4206-AB84-D51AE322C78D}" type="parTrans" cxnId="{8B118793-451B-4AE9-BA6D-864FAC2CEDAF}">
      <dgm:prSet/>
      <dgm:spPr/>
      <dgm:t>
        <a:bodyPr/>
        <a:lstStyle/>
        <a:p>
          <a:endParaRPr lang="en-US"/>
        </a:p>
      </dgm:t>
    </dgm:pt>
    <dgm:pt modelId="{D8C12A57-C52F-42B6-A117-A19078B8A5C7}" type="sibTrans" cxnId="{8B118793-451B-4AE9-BA6D-864FAC2CEDAF}">
      <dgm:prSet/>
      <dgm:spPr/>
      <dgm:t>
        <a:bodyPr/>
        <a:lstStyle/>
        <a:p>
          <a:endParaRPr lang="en-US"/>
        </a:p>
      </dgm:t>
    </dgm:pt>
    <dgm:pt modelId="{DAA52042-D89A-4C04-8E40-3F5CFEB4736A}" type="pres">
      <dgm:prSet presAssocID="{7C854399-74EA-4890-8928-B6F93F3C9BE2}" presName="linear" presStyleCnt="0">
        <dgm:presLayoutVars>
          <dgm:animLvl val="lvl"/>
          <dgm:resizeHandles val="exact"/>
        </dgm:presLayoutVars>
      </dgm:prSet>
      <dgm:spPr/>
      <dgm:t>
        <a:bodyPr/>
        <a:lstStyle/>
        <a:p>
          <a:endParaRPr lang="en-US"/>
        </a:p>
      </dgm:t>
    </dgm:pt>
    <dgm:pt modelId="{CD093A7D-B1F2-4C56-AB8E-169AD43EF31E}" type="pres">
      <dgm:prSet presAssocID="{E7F17FB1-25CE-449F-AE91-2019FBF660E4}" presName="parentText" presStyleLbl="node1" presStyleIdx="0" presStyleCnt="1" custFlipHor="1" custScaleX="5556" custScaleY="49067" custLinFactY="-6510" custLinFactNeighborY="-100000">
        <dgm:presLayoutVars>
          <dgm:chMax val="0"/>
          <dgm:bulletEnabled val="1"/>
        </dgm:presLayoutVars>
      </dgm:prSet>
      <dgm:spPr/>
      <dgm:t>
        <a:bodyPr/>
        <a:lstStyle/>
        <a:p>
          <a:endParaRPr lang="en-US"/>
        </a:p>
      </dgm:t>
    </dgm:pt>
    <dgm:pt modelId="{5AB5E8BF-3FD5-41B3-9DDA-7FC895F835C2}" type="pres">
      <dgm:prSet presAssocID="{E7F17FB1-25CE-449F-AE91-2019FBF660E4}" presName="childText" presStyleLbl="revTx" presStyleIdx="0" presStyleCnt="1" custScaleY="133271" custLinFactNeighborY="13062">
        <dgm:presLayoutVars>
          <dgm:bulletEnabled val="1"/>
        </dgm:presLayoutVars>
      </dgm:prSet>
      <dgm:spPr/>
      <dgm:t>
        <a:bodyPr/>
        <a:lstStyle/>
        <a:p>
          <a:endParaRPr lang="en-US"/>
        </a:p>
      </dgm:t>
    </dgm:pt>
  </dgm:ptLst>
  <dgm:cxnLst>
    <dgm:cxn modelId="{13CAC5D5-A78C-4909-94DF-CE89FEA2A107}" type="presOf" srcId="{BB29D988-4509-48CF-B53C-F58B6CE961CE}" destId="{5AB5E8BF-3FD5-41B3-9DDA-7FC895F835C2}" srcOrd="0" destOrd="4" presId="urn:microsoft.com/office/officeart/2005/8/layout/vList2"/>
    <dgm:cxn modelId="{F6F567A4-5A66-4135-A0D1-06393D9CA3F8}" type="presOf" srcId="{7C854399-74EA-4890-8928-B6F93F3C9BE2}" destId="{DAA52042-D89A-4C04-8E40-3F5CFEB4736A}" srcOrd="0" destOrd="0" presId="urn:microsoft.com/office/officeart/2005/8/layout/vList2"/>
    <dgm:cxn modelId="{057518E8-8213-4012-A919-43AFF888E720}" srcId="{E7F17FB1-25CE-449F-AE91-2019FBF660E4}" destId="{BB29D988-4509-48CF-B53C-F58B6CE961CE}" srcOrd="4" destOrd="0" parTransId="{D253A730-2A44-4EC9-AD43-CD202B60F98A}" sibTransId="{0F0B30A3-7178-4B98-B377-E398C478F001}"/>
    <dgm:cxn modelId="{0DB6B589-5055-4A95-B346-96586C75310F}" type="presOf" srcId="{8718C59D-08C0-4C7F-BD1D-24FC44CCF75C}" destId="{5AB5E8BF-3FD5-41B3-9DDA-7FC895F835C2}" srcOrd="0" destOrd="0" presId="urn:microsoft.com/office/officeart/2005/8/layout/vList2"/>
    <dgm:cxn modelId="{E519F17D-54F8-4E4E-9308-6EC46EC2A2A0}" srcId="{E7F17FB1-25CE-449F-AE91-2019FBF660E4}" destId="{B6809286-8967-4870-8084-9C4614A20F2E}" srcOrd="3" destOrd="0" parTransId="{98643EFB-5249-4F15-A122-E712933326C8}" sibTransId="{849F738C-9D28-4241-931C-A725586F8071}"/>
    <dgm:cxn modelId="{181B3F91-B3A9-49ED-98CE-50036165AE7C}" type="presOf" srcId="{680EA9C6-EF1A-42D4-B592-DF7ADD621C96}" destId="{5AB5E8BF-3FD5-41B3-9DDA-7FC895F835C2}" srcOrd="0" destOrd="1" presId="urn:microsoft.com/office/officeart/2005/8/layout/vList2"/>
    <dgm:cxn modelId="{34B105AC-1253-4315-BD40-EBCFBBA77216}" type="presOf" srcId="{E7F17FB1-25CE-449F-AE91-2019FBF660E4}" destId="{CD093A7D-B1F2-4C56-AB8E-169AD43EF31E}" srcOrd="0" destOrd="0" presId="urn:microsoft.com/office/officeart/2005/8/layout/vList2"/>
    <dgm:cxn modelId="{0577849C-2BC3-4B6E-9889-191B6C4E4F52}" type="presOf" srcId="{6B0DCAB0-CD37-49C7-832E-D4714F29885E}" destId="{5AB5E8BF-3FD5-41B3-9DDA-7FC895F835C2}" srcOrd="0" destOrd="6" presId="urn:microsoft.com/office/officeart/2005/8/layout/vList2"/>
    <dgm:cxn modelId="{E19AACDE-E2D0-4909-974F-74456A7738DC}" type="presOf" srcId="{B6809286-8967-4870-8084-9C4614A20F2E}" destId="{5AB5E8BF-3FD5-41B3-9DDA-7FC895F835C2}" srcOrd="0" destOrd="3" presId="urn:microsoft.com/office/officeart/2005/8/layout/vList2"/>
    <dgm:cxn modelId="{81C0F2DD-809B-4F1C-B84F-F31530EB9DC9}" srcId="{E7F17FB1-25CE-449F-AE91-2019FBF660E4}" destId="{680EA9C6-EF1A-42D4-B592-DF7ADD621C96}" srcOrd="1" destOrd="0" parTransId="{F497CE0B-296A-401D-888D-F3731DA205D6}" sibTransId="{8D44F67F-F2EC-444A-9879-6AA9F31F68EF}"/>
    <dgm:cxn modelId="{1C65029D-0979-4747-AA8E-E82CB833BD9D}" type="presOf" srcId="{C329D677-8499-4E07-A93E-C74575A8BFBC}" destId="{5AB5E8BF-3FD5-41B3-9DDA-7FC895F835C2}" srcOrd="0" destOrd="5" presId="urn:microsoft.com/office/officeart/2005/8/layout/vList2"/>
    <dgm:cxn modelId="{E406C8A9-4C1B-4237-A98C-BA330D53CFCC}" srcId="{E7F17FB1-25CE-449F-AE91-2019FBF660E4}" destId="{8718C59D-08C0-4C7F-BD1D-24FC44CCF75C}" srcOrd="0" destOrd="0" parTransId="{563792D0-5161-4022-8B6A-CE8C367D1D95}" sibTransId="{CD840127-71AE-46E7-8C7B-7817CD075AC7}"/>
    <dgm:cxn modelId="{924BE822-470D-42A7-9E23-56ABCBCAAAC0}" srcId="{7C854399-74EA-4890-8928-B6F93F3C9BE2}" destId="{E7F17FB1-25CE-449F-AE91-2019FBF660E4}" srcOrd="0" destOrd="0" parTransId="{35A833D4-E8AA-40DF-9B5E-DCBE199D3D1F}" sibTransId="{029E3C86-75E2-46A0-B405-739120087A2B}"/>
    <dgm:cxn modelId="{EF8B59C1-7B8B-41B0-B94C-A228B93A2DAA}" type="presOf" srcId="{4989D3D6-204E-470F-B0A7-6A966F5DBE6C}" destId="{5AB5E8BF-3FD5-41B3-9DDA-7FC895F835C2}" srcOrd="0" destOrd="2" presId="urn:microsoft.com/office/officeart/2005/8/layout/vList2"/>
    <dgm:cxn modelId="{3110DCF5-B75C-40A3-BD10-EE2F56067897}" srcId="{E7F17FB1-25CE-449F-AE91-2019FBF660E4}" destId="{6B0DCAB0-CD37-49C7-832E-D4714F29885E}" srcOrd="6" destOrd="0" parTransId="{C9498E5F-3E08-40E2-93E1-23391B577108}" sibTransId="{51DDEBE7-CBC4-423C-87B3-E5A7DD5C9800}"/>
    <dgm:cxn modelId="{8B118793-451B-4AE9-BA6D-864FAC2CEDAF}" srcId="{E7F17FB1-25CE-449F-AE91-2019FBF660E4}" destId="{C329D677-8499-4E07-A93E-C74575A8BFBC}" srcOrd="5" destOrd="0" parTransId="{4CB40873-911F-4206-AB84-D51AE322C78D}" sibTransId="{D8C12A57-C52F-42B6-A117-A19078B8A5C7}"/>
    <dgm:cxn modelId="{1EDD9FE7-F20E-4A30-93FE-1E04EB7FDBD9}" srcId="{E7F17FB1-25CE-449F-AE91-2019FBF660E4}" destId="{4989D3D6-204E-470F-B0A7-6A966F5DBE6C}" srcOrd="2" destOrd="0" parTransId="{6FFFFDD6-DCA4-449A-880D-1B2ACB9A5DC6}" sibTransId="{1609D80A-C977-4D66-AFEA-D18DEB6C0B49}"/>
    <dgm:cxn modelId="{B1968F3E-66F5-44D6-AB7C-0259CBF07D6E}" type="presParOf" srcId="{DAA52042-D89A-4C04-8E40-3F5CFEB4736A}" destId="{CD093A7D-B1F2-4C56-AB8E-169AD43EF31E}" srcOrd="0" destOrd="0" presId="urn:microsoft.com/office/officeart/2005/8/layout/vList2"/>
    <dgm:cxn modelId="{25B2FC78-51ED-449B-B0F6-30CCCFEFC166}" type="presParOf" srcId="{DAA52042-D89A-4C04-8E40-3F5CFEB4736A}" destId="{5AB5E8BF-3FD5-41B3-9DDA-7FC895F835C2}" srcOrd="1" destOrd="0" presId="urn:microsoft.com/office/officeart/2005/8/layout/vList2"/>
  </dgm:cxnLst>
  <dgm:bg/>
  <dgm:whole>
    <a:ln w="38100">
      <a:solidFill>
        <a:schemeClr val="accent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854399-74EA-4890-8928-B6F93F3C9BE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7F17FB1-25CE-449F-AE91-2019FBF660E4}">
      <dgm:prSet phldrT="[Text]" custT="1"/>
      <dgm:spPr>
        <a:solidFill>
          <a:schemeClr val="accent2">
            <a:lumMod val="50000"/>
          </a:schemeClr>
        </a:solidFill>
      </dgm:spPr>
      <dgm:t>
        <a:bodyPr/>
        <a:lstStyle/>
        <a:p>
          <a:r>
            <a:rPr lang="en-US" sz="2500" b="1" dirty="0" smtClean="0"/>
            <a:t>C</a:t>
          </a:r>
          <a:endParaRPr lang="en-US" sz="2500" b="1" dirty="0"/>
        </a:p>
      </dgm:t>
    </dgm:pt>
    <dgm:pt modelId="{35A833D4-E8AA-40DF-9B5E-DCBE199D3D1F}" type="parTrans" cxnId="{924BE822-470D-42A7-9E23-56ABCBCAAAC0}">
      <dgm:prSet/>
      <dgm:spPr/>
      <dgm:t>
        <a:bodyPr/>
        <a:lstStyle/>
        <a:p>
          <a:endParaRPr lang="en-US"/>
        </a:p>
      </dgm:t>
    </dgm:pt>
    <dgm:pt modelId="{029E3C86-75E2-46A0-B405-739120087A2B}" type="sibTrans" cxnId="{924BE822-470D-42A7-9E23-56ABCBCAAAC0}">
      <dgm:prSet/>
      <dgm:spPr/>
      <dgm:t>
        <a:bodyPr/>
        <a:lstStyle/>
        <a:p>
          <a:endParaRPr lang="en-US"/>
        </a:p>
      </dgm:t>
    </dgm:pt>
    <dgm:pt modelId="{BB29D988-4509-48CF-B53C-F58B6CE961CE}">
      <dgm:prSet phldrT="[Text]" custT="1"/>
      <dgm:spPr/>
      <dgm:t>
        <a:bodyPr/>
        <a:lstStyle/>
        <a:p>
          <a:pPr marL="228600" indent="0" algn="just" defTabSz="933450">
            <a:lnSpc>
              <a:spcPct val="90000"/>
            </a:lnSpc>
            <a:spcBef>
              <a:spcPct val="0"/>
            </a:spcBef>
            <a:spcAft>
              <a:spcPct val="20000"/>
            </a:spcAft>
            <a:buNone/>
          </a:pPr>
          <a:r>
            <a:rPr lang="en-US" sz="1700" b="1" dirty="0" smtClean="0">
              <a:solidFill>
                <a:schemeClr val="accent2">
                  <a:lumMod val="75000"/>
                </a:schemeClr>
              </a:solidFill>
            </a:rPr>
            <a:t>C.1. </a:t>
          </a:r>
          <a:r>
            <a:rPr lang="en-US" sz="1700" b="1" dirty="0" err="1" smtClean="0">
              <a:solidFill>
                <a:schemeClr val="accent2">
                  <a:lumMod val="75000"/>
                </a:schemeClr>
              </a:solidFill>
            </a:rPr>
            <a:t>Activitati</a:t>
          </a:r>
          <a:r>
            <a:rPr lang="en-US" sz="1700" b="1" dirty="0" smtClean="0">
              <a:solidFill>
                <a:schemeClr val="accent2">
                  <a:lumMod val="75000"/>
                </a:schemeClr>
              </a:solidFill>
            </a:rPr>
            <a:t> de </a:t>
          </a:r>
          <a:r>
            <a:rPr lang="en-US" sz="1700" b="1" dirty="0" err="1" smtClean="0">
              <a:solidFill>
                <a:schemeClr val="accent2">
                  <a:lumMod val="75000"/>
                </a:schemeClr>
              </a:solidFill>
            </a:rPr>
            <a:t>cercetare</a:t>
          </a:r>
          <a:r>
            <a:rPr lang="en-US" sz="1700" b="1" dirty="0" smtClean="0">
              <a:solidFill>
                <a:schemeClr val="accent2">
                  <a:lumMod val="75000"/>
                </a:schemeClr>
              </a:solidFill>
            </a:rPr>
            <a:t> </a:t>
          </a:r>
          <a:r>
            <a:rPr lang="en-US" sz="1700" b="1" dirty="0" err="1" smtClean="0">
              <a:solidFill>
                <a:schemeClr val="accent2">
                  <a:lumMod val="75000"/>
                </a:schemeClr>
              </a:solidFill>
            </a:rPr>
            <a:t>industriala</a:t>
          </a:r>
          <a:r>
            <a:rPr lang="en-US" sz="1700" b="1" dirty="0" smtClean="0">
              <a:solidFill>
                <a:schemeClr val="accent2">
                  <a:lumMod val="75000"/>
                </a:schemeClr>
              </a:solidFill>
            </a:rPr>
            <a:t> </a:t>
          </a:r>
          <a:r>
            <a:rPr lang="en-US" sz="1700" b="1" dirty="0" err="1" smtClean="0">
              <a:solidFill>
                <a:schemeClr val="accent2">
                  <a:lumMod val="75000"/>
                </a:schemeClr>
              </a:solidFill>
            </a:rPr>
            <a:t>si</a:t>
          </a:r>
          <a:r>
            <a:rPr lang="en-US" sz="1700" b="1" dirty="0" smtClean="0">
              <a:solidFill>
                <a:schemeClr val="accent2">
                  <a:lumMod val="75000"/>
                </a:schemeClr>
              </a:solidFill>
            </a:rPr>
            <a:t>/</a:t>
          </a:r>
          <a:r>
            <a:rPr lang="en-US" sz="1700" b="1" dirty="0" err="1" smtClean="0">
              <a:solidFill>
                <a:schemeClr val="accent2">
                  <a:lumMod val="75000"/>
                </a:schemeClr>
              </a:solidFill>
            </a:rPr>
            <a:t>sau</a:t>
          </a:r>
          <a:r>
            <a:rPr lang="en-US" sz="1700" b="1" dirty="0" smtClean="0">
              <a:solidFill>
                <a:schemeClr val="accent2">
                  <a:lumMod val="75000"/>
                </a:schemeClr>
              </a:solidFill>
            </a:rPr>
            <a:t> </a:t>
          </a:r>
          <a:r>
            <a:rPr lang="en-US" sz="1700" b="1" dirty="0" err="1" smtClean="0">
              <a:solidFill>
                <a:schemeClr val="accent2">
                  <a:lumMod val="75000"/>
                </a:schemeClr>
              </a:solidFill>
            </a:rPr>
            <a:t>dezvoltare</a:t>
          </a:r>
          <a:r>
            <a:rPr lang="en-US" sz="1700" b="1" dirty="0" smtClean="0">
              <a:solidFill>
                <a:schemeClr val="accent2">
                  <a:lumMod val="75000"/>
                </a:schemeClr>
              </a:solidFill>
            </a:rPr>
            <a:t> </a:t>
          </a:r>
          <a:r>
            <a:rPr lang="en-US" sz="1700" b="1" dirty="0" err="1" smtClean="0">
              <a:solidFill>
                <a:schemeClr val="accent2">
                  <a:lumMod val="75000"/>
                </a:schemeClr>
              </a:solidFill>
            </a:rPr>
            <a:t>experimentala</a:t>
          </a:r>
          <a:r>
            <a:rPr lang="en-US" sz="1700" b="1" dirty="0" smtClean="0">
              <a:solidFill>
                <a:schemeClr val="accent2">
                  <a:lumMod val="75000"/>
                </a:schemeClr>
              </a:solidFill>
            </a:rPr>
            <a:t> CONTRACTUALE, </a:t>
          </a:r>
          <a:r>
            <a:rPr lang="en-US" sz="1700" b="1" dirty="0" err="1" smtClean="0">
              <a:solidFill>
                <a:schemeClr val="accent2">
                  <a:lumMod val="75000"/>
                </a:schemeClr>
              </a:solidFill>
            </a:rPr>
            <a:t>executate</a:t>
          </a:r>
          <a:r>
            <a:rPr lang="en-US" sz="1700" b="1" dirty="0" smtClean="0">
              <a:solidFill>
                <a:schemeClr val="accent2">
                  <a:lumMod val="75000"/>
                </a:schemeClr>
              </a:solidFill>
            </a:rPr>
            <a:t> PENTRU SI IN NUMELE INTREPRINDERII</a:t>
          </a:r>
          <a:endParaRPr lang="en-US" sz="1700" b="1" dirty="0">
            <a:solidFill>
              <a:schemeClr val="accent2">
                <a:lumMod val="75000"/>
              </a:schemeClr>
            </a:solidFill>
          </a:endParaRPr>
        </a:p>
      </dgm:t>
    </dgm:pt>
    <dgm:pt modelId="{D253A730-2A44-4EC9-AD43-CD202B60F98A}" type="parTrans" cxnId="{057518E8-8213-4012-A919-43AFF888E720}">
      <dgm:prSet/>
      <dgm:spPr/>
      <dgm:t>
        <a:bodyPr/>
        <a:lstStyle/>
        <a:p>
          <a:endParaRPr lang="en-US"/>
        </a:p>
      </dgm:t>
    </dgm:pt>
    <dgm:pt modelId="{0F0B30A3-7178-4B98-B377-E398C478F001}" type="sibTrans" cxnId="{057518E8-8213-4012-A919-43AFF888E720}">
      <dgm:prSet/>
      <dgm:spPr/>
      <dgm:t>
        <a:bodyPr/>
        <a:lstStyle/>
        <a:p>
          <a:endParaRPr lang="en-US"/>
        </a:p>
      </dgm:t>
    </dgm:pt>
    <dgm:pt modelId="{4989D3D6-204E-470F-B0A7-6A966F5DBE6C}">
      <dgm:prSet phldrT="[Text]" custT="1"/>
      <dgm:spPr/>
      <dgm:t>
        <a:bodyPr/>
        <a:lstStyle/>
        <a:p>
          <a:pPr marL="228600" indent="0" algn="just" defTabSz="933450">
            <a:lnSpc>
              <a:spcPct val="150000"/>
            </a:lnSpc>
            <a:spcBef>
              <a:spcPct val="0"/>
            </a:spcBef>
            <a:spcAft>
              <a:spcPct val="20000"/>
            </a:spcAft>
            <a:buNone/>
          </a:pPr>
          <a:r>
            <a:rPr lang="en-US" sz="1900" b="1" dirty="0" err="1" smtClean="0">
              <a:solidFill>
                <a:schemeClr val="tx1"/>
              </a:solidFill>
            </a:rPr>
            <a:t>Activitati</a:t>
          </a:r>
          <a:r>
            <a:rPr lang="en-US" sz="1900" b="1" dirty="0" smtClean="0">
              <a:solidFill>
                <a:schemeClr val="tx1"/>
              </a:solidFill>
            </a:rPr>
            <a:t> de transfer de </a:t>
          </a:r>
          <a:r>
            <a:rPr lang="en-US" sz="1900" b="1" dirty="0" err="1" smtClean="0">
              <a:solidFill>
                <a:schemeClr val="tx1"/>
              </a:solidFill>
            </a:rPr>
            <a:t>abilitati</a:t>
          </a:r>
          <a:r>
            <a:rPr lang="en-US" sz="1900" b="1" dirty="0" smtClean="0">
              <a:solidFill>
                <a:schemeClr val="tx1"/>
              </a:solidFill>
            </a:rPr>
            <a:t>, </a:t>
          </a:r>
          <a:r>
            <a:rPr lang="en-US" sz="1900" b="1" dirty="0" err="1" smtClean="0">
              <a:solidFill>
                <a:schemeClr val="tx1"/>
              </a:solidFill>
            </a:rPr>
            <a:t>competente</a:t>
          </a:r>
          <a:r>
            <a:rPr lang="en-US" sz="1900" b="1" dirty="0" smtClean="0">
              <a:solidFill>
                <a:schemeClr val="tx1"/>
              </a:solidFill>
            </a:rPr>
            <a:t> de CD </a:t>
          </a:r>
          <a:r>
            <a:rPr lang="en-US" sz="1900" b="1" dirty="0" err="1" smtClean="0">
              <a:solidFill>
                <a:schemeClr val="tx1"/>
              </a:solidFill>
            </a:rPr>
            <a:t>si</a:t>
          </a:r>
          <a:r>
            <a:rPr lang="en-US" sz="1900" b="1" dirty="0" smtClean="0">
              <a:solidFill>
                <a:schemeClr val="tx1"/>
              </a:solidFill>
            </a:rPr>
            <a:t> </a:t>
          </a:r>
          <a:r>
            <a:rPr lang="en-US" sz="1900" b="1" dirty="0" err="1" smtClean="0">
              <a:solidFill>
                <a:schemeClr val="tx1"/>
              </a:solidFill>
            </a:rPr>
            <a:t>sprijinire</a:t>
          </a:r>
          <a:r>
            <a:rPr lang="en-US" sz="1900" b="1" dirty="0" smtClean="0">
              <a:solidFill>
                <a:schemeClr val="tx1"/>
              </a:solidFill>
            </a:rPr>
            <a:t> a </a:t>
          </a:r>
          <a:r>
            <a:rPr lang="en-US" sz="1900" b="1" dirty="0" err="1" smtClean="0">
              <a:solidFill>
                <a:schemeClr val="tx1"/>
              </a:solidFill>
            </a:rPr>
            <a:t>inovarii</a:t>
          </a:r>
          <a:r>
            <a:rPr lang="en-US" sz="1900" b="1" dirty="0" smtClean="0">
              <a:solidFill>
                <a:schemeClr val="tx1"/>
              </a:solidFill>
            </a:rPr>
            <a:t> </a:t>
          </a:r>
          <a:r>
            <a:rPr lang="en-US" sz="1900" b="1" dirty="0" err="1" smtClean="0">
              <a:solidFill>
                <a:schemeClr val="tx1"/>
              </a:solidFill>
            </a:rPr>
            <a:t>realizate</a:t>
          </a:r>
          <a:r>
            <a:rPr lang="en-US" sz="1900" b="1" dirty="0" smtClean="0">
              <a:solidFill>
                <a:schemeClr val="tx1"/>
              </a:solidFill>
            </a:rPr>
            <a:t> de OC </a:t>
          </a:r>
          <a:r>
            <a:rPr lang="en-US" sz="1900" b="1" dirty="0" err="1" smtClean="0">
              <a:solidFill>
                <a:schemeClr val="tx1"/>
              </a:solidFill>
            </a:rPr>
            <a:t>pentru</a:t>
          </a:r>
          <a:r>
            <a:rPr lang="en-US" sz="1900" b="1" dirty="0" smtClean="0">
              <a:solidFill>
                <a:schemeClr val="tx1"/>
              </a:solidFill>
            </a:rPr>
            <a:t> </a:t>
          </a:r>
          <a:r>
            <a:rPr lang="en-US" sz="1900" b="1" dirty="0" err="1" smtClean="0">
              <a:solidFill>
                <a:schemeClr val="tx1"/>
              </a:solidFill>
            </a:rPr>
            <a:t>intreprindere</a:t>
          </a:r>
          <a:endParaRPr lang="en-US" sz="1900" b="1" dirty="0">
            <a:solidFill>
              <a:schemeClr val="tx1"/>
            </a:solidFill>
          </a:endParaRPr>
        </a:p>
      </dgm:t>
    </dgm:pt>
    <dgm:pt modelId="{6FFFFDD6-DCA4-449A-880D-1B2ACB9A5DC6}" type="parTrans" cxnId="{1EDD9FE7-F20E-4A30-93FE-1E04EB7FDBD9}">
      <dgm:prSet/>
      <dgm:spPr/>
      <dgm:t>
        <a:bodyPr/>
        <a:lstStyle/>
        <a:p>
          <a:endParaRPr lang="en-US"/>
        </a:p>
      </dgm:t>
    </dgm:pt>
    <dgm:pt modelId="{1609D80A-C977-4D66-AFEA-D18DEB6C0B49}" type="sibTrans" cxnId="{1EDD9FE7-F20E-4A30-93FE-1E04EB7FDBD9}">
      <dgm:prSet/>
      <dgm:spPr/>
      <dgm:t>
        <a:bodyPr/>
        <a:lstStyle/>
        <a:p>
          <a:endParaRPr lang="en-US"/>
        </a:p>
      </dgm:t>
    </dgm:pt>
    <dgm:pt modelId="{99B36841-A9B6-4156-B243-C05F7C9EC7AF}">
      <dgm:prSet phldrT="[Text]" custT="1"/>
      <dgm:spPr/>
      <dgm:t>
        <a:bodyPr/>
        <a:lstStyle/>
        <a:p>
          <a:pPr marL="228600" indent="0" algn="just" defTabSz="933450">
            <a:lnSpc>
              <a:spcPct val="90000"/>
            </a:lnSpc>
            <a:spcBef>
              <a:spcPct val="0"/>
            </a:spcBef>
            <a:spcAft>
              <a:spcPct val="20000"/>
            </a:spcAft>
            <a:buNone/>
          </a:pPr>
          <a:r>
            <a:rPr lang="en-US" sz="1700" b="1" dirty="0" smtClean="0">
              <a:solidFill>
                <a:schemeClr val="accent2">
                  <a:lumMod val="75000"/>
                </a:schemeClr>
              </a:solidFill>
            </a:rPr>
            <a:t>C.3.  </a:t>
          </a:r>
          <a:r>
            <a:rPr lang="en-US" sz="1700" b="1" dirty="0" err="1" smtClean="0">
              <a:solidFill>
                <a:schemeClr val="accent2">
                  <a:lumMod val="75000"/>
                </a:schemeClr>
              </a:solidFill>
            </a:rPr>
            <a:t>Cercetari</a:t>
          </a:r>
          <a:r>
            <a:rPr lang="en-US" sz="1700" b="1" dirty="0" smtClean="0">
              <a:solidFill>
                <a:schemeClr val="accent2">
                  <a:lumMod val="75000"/>
                </a:schemeClr>
              </a:solidFill>
            </a:rPr>
            <a:t> de </a:t>
          </a:r>
          <a:r>
            <a:rPr lang="en-US" sz="1700" b="1" dirty="0" err="1" smtClean="0">
              <a:solidFill>
                <a:schemeClr val="accent2">
                  <a:lumMod val="75000"/>
                </a:schemeClr>
              </a:solidFill>
            </a:rPr>
            <a:t>piata</a:t>
          </a:r>
          <a:endParaRPr lang="en-US" sz="1700" b="1" dirty="0">
            <a:solidFill>
              <a:schemeClr val="accent2">
                <a:lumMod val="75000"/>
              </a:schemeClr>
            </a:solidFill>
          </a:endParaRPr>
        </a:p>
      </dgm:t>
    </dgm:pt>
    <dgm:pt modelId="{551731CB-237F-42CB-BC32-661F08E3F933}" type="parTrans" cxnId="{E1A095FC-8A47-48B3-879A-B2C6E13BBC65}">
      <dgm:prSet/>
      <dgm:spPr/>
      <dgm:t>
        <a:bodyPr/>
        <a:lstStyle/>
        <a:p>
          <a:endParaRPr lang="en-US"/>
        </a:p>
      </dgm:t>
    </dgm:pt>
    <dgm:pt modelId="{46213700-FD95-4AA0-93C4-94C3D060C499}" type="sibTrans" cxnId="{E1A095FC-8A47-48B3-879A-B2C6E13BBC65}">
      <dgm:prSet/>
      <dgm:spPr/>
      <dgm:t>
        <a:bodyPr/>
        <a:lstStyle/>
        <a:p>
          <a:endParaRPr lang="en-US"/>
        </a:p>
      </dgm:t>
    </dgm:pt>
    <dgm:pt modelId="{B7DEE3ED-2617-49F2-BDDF-10499F45D17B}">
      <dgm:prSet phldrT="[Text]" custT="1"/>
      <dgm:spPr/>
      <dgm:t>
        <a:bodyPr/>
        <a:lstStyle/>
        <a:p>
          <a:pPr marL="228600" indent="0" algn="just" defTabSz="933450">
            <a:lnSpc>
              <a:spcPct val="90000"/>
            </a:lnSpc>
            <a:spcBef>
              <a:spcPct val="0"/>
            </a:spcBef>
            <a:spcAft>
              <a:spcPct val="20000"/>
            </a:spcAft>
            <a:buNone/>
          </a:pPr>
          <a:endParaRPr lang="en-US" sz="700" b="0" dirty="0">
            <a:solidFill>
              <a:schemeClr val="tx1"/>
            </a:solidFill>
          </a:endParaRPr>
        </a:p>
      </dgm:t>
    </dgm:pt>
    <dgm:pt modelId="{497A6D7D-5E35-4521-A8F8-53419B37AD5B}" type="parTrans" cxnId="{47928AD5-EF57-4A45-BD18-D335A668CEA3}">
      <dgm:prSet/>
      <dgm:spPr/>
      <dgm:t>
        <a:bodyPr/>
        <a:lstStyle/>
        <a:p>
          <a:endParaRPr lang="en-US"/>
        </a:p>
      </dgm:t>
    </dgm:pt>
    <dgm:pt modelId="{B992AC32-AD5F-4D9B-B52C-5A1FA929227A}" type="sibTrans" cxnId="{47928AD5-EF57-4A45-BD18-D335A668CEA3}">
      <dgm:prSet/>
      <dgm:spPr/>
      <dgm:t>
        <a:bodyPr/>
        <a:lstStyle/>
        <a:p>
          <a:endParaRPr lang="en-US"/>
        </a:p>
      </dgm:t>
    </dgm:pt>
    <dgm:pt modelId="{6EC5AE02-20B8-48A3-A3FB-0FBBABB8D136}">
      <dgm:prSet phldrT="[Text]" custT="1"/>
      <dgm:spPr/>
      <dgm:t>
        <a:bodyPr/>
        <a:lstStyle/>
        <a:p>
          <a:pPr marL="228600" indent="0" algn="just" defTabSz="933450">
            <a:lnSpc>
              <a:spcPct val="90000"/>
            </a:lnSpc>
            <a:spcBef>
              <a:spcPct val="0"/>
            </a:spcBef>
            <a:spcAft>
              <a:spcPct val="20000"/>
            </a:spcAft>
            <a:buNone/>
          </a:pPr>
          <a:r>
            <a:rPr lang="en-US" sz="1700" b="1" dirty="0" smtClean="0">
              <a:solidFill>
                <a:schemeClr val="accent2">
                  <a:lumMod val="75000"/>
                </a:schemeClr>
              </a:solidFill>
            </a:rPr>
            <a:t>C.4.  </a:t>
          </a:r>
          <a:r>
            <a:rPr lang="en-US" sz="1700" b="1" dirty="0" err="1" smtClean="0">
              <a:solidFill>
                <a:schemeClr val="accent2">
                  <a:lumMod val="75000"/>
                </a:schemeClr>
              </a:solidFill>
            </a:rPr>
            <a:t>Servicii</a:t>
          </a:r>
          <a:r>
            <a:rPr lang="en-US" sz="1700" b="1" dirty="0" smtClean="0">
              <a:solidFill>
                <a:schemeClr val="accent2">
                  <a:lumMod val="75000"/>
                </a:schemeClr>
              </a:solidFill>
            </a:rPr>
            <a:t> de </a:t>
          </a:r>
          <a:r>
            <a:rPr lang="en-US" sz="1700" b="1" dirty="0" err="1" smtClean="0">
              <a:solidFill>
                <a:schemeClr val="accent2">
                  <a:lumMod val="75000"/>
                </a:schemeClr>
              </a:solidFill>
            </a:rPr>
            <a:t>etichetare</a:t>
          </a:r>
          <a:r>
            <a:rPr lang="en-US" sz="1700" b="1" dirty="0" smtClean="0">
              <a:solidFill>
                <a:schemeClr val="accent2">
                  <a:lumMod val="75000"/>
                </a:schemeClr>
              </a:solidFill>
            </a:rPr>
            <a:t> de </a:t>
          </a:r>
          <a:r>
            <a:rPr lang="en-US" sz="1700" b="1" dirty="0" err="1" smtClean="0">
              <a:solidFill>
                <a:schemeClr val="accent2">
                  <a:lumMod val="75000"/>
                </a:schemeClr>
              </a:solidFill>
            </a:rPr>
            <a:t>calitate</a:t>
          </a:r>
          <a:r>
            <a:rPr lang="en-US" sz="1700" b="1" dirty="0" smtClean="0">
              <a:solidFill>
                <a:schemeClr val="accent2">
                  <a:lumMod val="75000"/>
                </a:schemeClr>
              </a:solidFill>
            </a:rPr>
            <a:t>, </a:t>
          </a:r>
          <a:r>
            <a:rPr lang="en-US" sz="1700" b="1" dirty="0" err="1" smtClean="0">
              <a:solidFill>
                <a:schemeClr val="accent2">
                  <a:lumMod val="75000"/>
                </a:schemeClr>
              </a:solidFill>
            </a:rPr>
            <a:t>testarea</a:t>
          </a:r>
          <a:r>
            <a:rPr lang="en-US" sz="1700" b="1" dirty="0" smtClean="0">
              <a:solidFill>
                <a:schemeClr val="accent2">
                  <a:lumMod val="75000"/>
                </a:schemeClr>
              </a:solidFill>
            </a:rPr>
            <a:t> </a:t>
          </a:r>
          <a:r>
            <a:rPr lang="en-US" sz="1700" b="1" dirty="0" err="1" smtClean="0">
              <a:solidFill>
                <a:schemeClr val="accent2">
                  <a:lumMod val="75000"/>
                </a:schemeClr>
              </a:solidFill>
            </a:rPr>
            <a:t>si</a:t>
          </a:r>
          <a:r>
            <a:rPr lang="en-US" sz="1700" b="1" dirty="0" smtClean="0">
              <a:solidFill>
                <a:schemeClr val="accent2">
                  <a:lumMod val="75000"/>
                </a:schemeClr>
              </a:solidFill>
            </a:rPr>
            <a:t> </a:t>
          </a:r>
          <a:r>
            <a:rPr lang="en-US" sz="1700" b="1" dirty="0" err="1" smtClean="0">
              <a:solidFill>
                <a:schemeClr val="accent2">
                  <a:lumMod val="75000"/>
                </a:schemeClr>
              </a:solidFill>
            </a:rPr>
            <a:t>certificarea</a:t>
          </a:r>
          <a:r>
            <a:rPr lang="en-US" sz="1700" b="1" dirty="0" smtClean="0">
              <a:solidFill>
                <a:schemeClr val="accent2">
                  <a:lumMod val="75000"/>
                </a:schemeClr>
              </a:solidFill>
            </a:rPr>
            <a:t> </a:t>
          </a:r>
          <a:r>
            <a:rPr lang="en-US" sz="1700" b="1" dirty="0" err="1" smtClean="0">
              <a:solidFill>
                <a:schemeClr val="accent2">
                  <a:lumMod val="75000"/>
                </a:schemeClr>
              </a:solidFill>
            </a:rPr>
            <a:t>calitatii</a:t>
          </a:r>
          <a:endParaRPr lang="en-US" sz="1700" b="1" dirty="0">
            <a:solidFill>
              <a:schemeClr val="accent2">
                <a:lumMod val="75000"/>
              </a:schemeClr>
            </a:solidFill>
          </a:endParaRPr>
        </a:p>
      </dgm:t>
    </dgm:pt>
    <dgm:pt modelId="{1CA7A7B6-7F81-4ED5-AAE2-DF9601E03937}" type="parTrans" cxnId="{7471F800-CDD1-4105-A1EC-90414A6E811A}">
      <dgm:prSet/>
      <dgm:spPr/>
      <dgm:t>
        <a:bodyPr/>
        <a:lstStyle/>
        <a:p>
          <a:endParaRPr lang="en-US"/>
        </a:p>
      </dgm:t>
    </dgm:pt>
    <dgm:pt modelId="{A253CE01-211A-4CAE-8F8B-6E3AFDCAF8A3}" type="sibTrans" cxnId="{7471F800-CDD1-4105-A1EC-90414A6E811A}">
      <dgm:prSet/>
      <dgm:spPr/>
      <dgm:t>
        <a:bodyPr/>
        <a:lstStyle/>
        <a:p>
          <a:endParaRPr lang="en-US"/>
        </a:p>
      </dgm:t>
    </dgm:pt>
    <dgm:pt modelId="{7CB7DB27-3B8D-4333-92CE-84F718BFE88F}">
      <dgm:prSet phldrT="[Text]" custT="1"/>
      <dgm:spPr/>
      <dgm:t>
        <a:bodyPr/>
        <a:lstStyle/>
        <a:p>
          <a:pPr marL="228600" indent="0" algn="just" defTabSz="933450">
            <a:lnSpc>
              <a:spcPct val="90000"/>
            </a:lnSpc>
            <a:spcBef>
              <a:spcPct val="0"/>
            </a:spcBef>
            <a:spcAft>
              <a:spcPct val="20000"/>
            </a:spcAft>
            <a:buNone/>
          </a:pPr>
          <a:endParaRPr lang="en-US" sz="1700" b="1" dirty="0">
            <a:solidFill>
              <a:schemeClr val="tx1"/>
            </a:solidFill>
          </a:endParaRPr>
        </a:p>
      </dgm:t>
    </dgm:pt>
    <dgm:pt modelId="{9180287D-1FED-4F87-AE2E-13A82F1D03FE}" type="parTrans" cxnId="{A9474152-A3E1-4C04-B6B0-F64D02E59A8D}">
      <dgm:prSet/>
      <dgm:spPr/>
      <dgm:t>
        <a:bodyPr/>
        <a:lstStyle/>
        <a:p>
          <a:endParaRPr lang="en-US"/>
        </a:p>
      </dgm:t>
    </dgm:pt>
    <dgm:pt modelId="{B5A60089-8A9B-47CD-8472-1B28EE569A73}" type="sibTrans" cxnId="{A9474152-A3E1-4C04-B6B0-F64D02E59A8D}">
      <dgm:prSet/>
      <dgm:spPr/>
      <dgm:t>
        <a:bodyPr/>
        <a:lstStyle/>
        <a:p>
          <a:endParaRPr lang="en-US"/>
        </a:p>
      </dgm:t>
    </dgm:pt>
    <dgm:pt modelId="{2D48EB4A-3F28-42D3-88EF-C66541C612CF}">
      <dgm:prSet phldrT="[Text]" custT="1"/>
      <dgm:spPr/>
      <dgm:t>
        <a:bodyPr/>
        <a:lstStyle/>
        <a:p>
          <a:pPr marL="228600" indent="0" algn="just" defTabSz="933450">
            <a:lnSpc>
              <a:spcPct val="90000"/>
            </a:lnSpc>
            <a:spcBef>
              <a:spcPct val="0"/>
            </a:spcBef>
            <a:spcAft>
              <a:spcPct val="20000"/>
            </a:spcAft>
            <a:buNone/>
          </a:pPr>
          <a:r>
            <a:rPr lang="en-US" sz="1700" b="1" dirty="0" smtClean="0">
              <a:solidFill>
                <a:schemeClr val="accent2">
                  <a:lumMod val="75000"/>
                </a:schemeClr>
              </a:solidFill>
            </a:rPr>
            <a:t>C.2. </a:t>
          </a:r>
          <a:r>
            <a:rPr lang="en-US" sz="1700" b="1" dirty="0" err="1" smtClean="0">
              <a:solidFill>
                <a:schemeClr val="accent2">
                  <a:lumMod val="75000"/>
                </a:schemeClr>
              </a:solidFill>
            </a:rPr>
            <a:t>Detasare</a:t>
          </a:r>
          <a:r>
            <a:rPr lang="en-US" sz="1700" b="1" dirty="0" smtClean="0">
              <a:solidFill>
                <a:schemeClr val="accent2">
                  <a:lumMod val="75000"/>
                </a:schemeClr>
              </a:solidFill>
            </a:rPr>
            <a:t> de personal cu </a:t>
          </a:r>
          <a:r>
            <a:rPr lang="en-US" sz="1700" b="1" dirty="0" err="1" smtClean="0">
              <a:solidFill>
                <a:schemeClr val="accent2">
                  <a:lumMod val="75000"/>
                </a:schemeClr>
              </a:solidFill>
            </a:rPr>
            <a:t>inalta</a:t>
          </a:r>
          <a:r>
            <a:rPr lang="en-US" sz="1700" b="1" dirty="0" smtClean="0">
              <a:solidFill>
                <a:schemeClr val="accent2">
                  <a:lumMod val="75000"/>
                </a:schemeClr>
              </a:solidFill>
            </a:rPr>
            <a:t> </a:t>
          </a:r>
          <a:r>
            <a:rPr lang="en-US" sz="1700" b="1" dirty="0" err="1" smtClean="0">
              <a:solidFill>
                <a:schemeClr val="accent2">
                  <a:lumMod val="75000"/>
                </a:schemeClr>
              </a:solidFill>
            </a:rPr>
            <a:t>calificare</a:t>
          </a:r>
          <a:r>
            <a:rPr lang="en-US" sz="1700" b="1" dirty="0" smtClean="0">
              <a:solidFill>
                <a:schemeClr val="accent2">
                  <a:lumMod val="75000"/>
                </a:schemeClr>
              </a:solidFill>
            </a:rPr>
            <a:t>, care </a:t>
          </a:r>
          <a:r>
            <a:rPr lang="en-US" sz="1700" b="1" dirty="0" err="1" smtClean="0">
              <a:solidFill>
                <a:schemeClr val="accent2">
                  <a:lumMod val="75000"/>
                </a:schemeClr>
              </a:solidFill>
            </a:rPr>
            <a:t>efectueaza</a:t>
          </a:r>
          <a:r>
            <a:rPr lang="en-US" sz="1700" b="1" dirty="0" smtClean="0">
              <a:solidFill>
                <a:schemeClr val="accent2">
                  <a:lumMod val="75000"/>
                </a:schemeClr>
              </a:solidFill>
            </a:rPr>
            <a:t> </a:t>
          </a:r>
          <a:r>
            <a:rPr lang="en-US" sz="1700" b="1" dirty="0" err="1" smtClean="0">
              <a:solidFill>
                <a:schemeClr val="accent2">
                  <a:lumMod val="75000"/>
                </a:schemeClr>
              </a:solidFill>
            </a:rPr>
            <a:t>activitati</a:t>
          </a:r>
          <a:r>
            <a:rPr lang="en-US" sz="1700" b="1" dirty="0" smtClean="0">
              <a:solidFill>
                <a:schemeClr val="accent2">
                  <a:lumMod val="75000"/>
                </a:schemeClr>
              </a:solidFill>
            </a:rPr>
            <a:t> de CDI, </a:t>
          </a:r>
          <a:r>
            <a:rPr lang="en-US" sz="1700" b="1" dirty="0" err="1" smtClean="0">
              <a:solidFill>
                <a:schemeClr val="accent2">
                  <a:lumMod val="75000"/>
                </a:schemeClr>
              </a:solidFill>
            </a:rPr>
            <a:t>intr</a:t>
          </a:r>
          <a:r>
            <a:rPr lang="en-US" sz="1700" b="1" dirty="0" smtClean="0">
              <a:solidFill>
                <a:schemeClr val="accent2">
                  <a:lumMod val="75000"/>
                </a:schemeClr>
              </a:solidFill>
            </a:rPr>
            <a:t>-o </a:t>
          </a:r>
          <a:r>
            <a:rPr lang="en-US" sz="1700" b="1" dirty="0" err="1" smtClean="0">
              <a:solidFill>
                <a:schemeClr val="accent2">
                  <a:lumMod val="75000"/>
                </a:schemeClr>
              </a:solidFill>
            </a:rPr>
            <a:t>functie</a:t>
          </a:r>
          <a:r>
            <a:rPr lang="en-US" sz="1700" b="1" dirty="0" smtClean="0">
              <a:solidFill>
                <a:schemeClr val="accent2">
                  <a:lumMod val="75000"/>
                </a:schemeClr>
              </a:solidFill>
            </a:rPr>
            <a:t> </a:t>
          </a:r>
          <a:r>
            <a:rPr lang="en-US" sz="1700" b="1" dirty="0" err="1" smtClean="0">
              <a:solidFill>
                <a:schemeClr val="accent2">
                  <a:lumMod val="75000"/>
                </a:schemeClr>
              </a:solidFill>
            </a:rPr>
            <a:t>nou-creata</a:t>
          </a:r>
          <a:r>
            <a:rPr lang="en-US" sz="1700" b="1" dirty="0" smtClean="0">
              <a:solidFill>
                <a:schemeClr val="accent2">
                  <a:lumMod val="75000"/>
                </a:schemeClr>
              </a:solidFill>
            </a:rPr>
            <a:t> in </a:t>
          </a:r>
          <a:r>
            <a:rPr lang="en-US" sz="1700" b="1" dirty="0" err="1" smtClean="0">
              <a:solidFill>
                <a:schemeClr val="accent2">
                  <a:lumMod val="75000"/>
                </a:schemeClr>
              </a:solidFill>
            </a:rPr>
            <a:t>cadrul</a:t>
          </a:r>
          <a:r>
            <a:rPr lang="en-US" sz="1700" b="1" dirty="0" smtClean="0">
              <a:solidFill>
                <a:schemeClr val="accent2">
                  <a:lumMod val="75000"/>
                </a:schemeClr>
              </a:solidFill>
            </a:rPr>
            <a:t> </a:t>
          </a:r>
          <a:r>
            <a:rPr lang="en-US" sz="1700" b="1" dirty="0" err="1" smtClean="0">
              <a:solidFill>
                <a:schemeClr val="accent2">
                  <a:lumMod val="75000"/>
                </a:schemeClr>
              </a:solidFill>
            </a:rPr>
            <a:t>intreprinderii</a:t>
          </a:r>
          <a:r>
            <a:rPr lang="en-US" sz="1700" b="1" dirty="0" smtClean="0">
              <a:solidFill>
                <a:schemeClr val="accent2">
                  <a:lumMod val="75000"/>
                </a:schemeClr>
              </a:solidFill>
            </a:rPr>
            <a:t>, </a:t>
          </a:r>
          <a:r>
            <a:rPr lang="en-US" sz="1700" b="1" dirty="0" err="1" smtClean="0">
              <a:solidFill>
                <a:schemeClr val="accent2">
                  <a:lumMod val="75000"/>
                </a:schemeClr>
              </a:solidFill>
            </a:rPr>
            <a:t>fara</a:t>
          </a:r>
          <a:r>
            <a:rPr lang="en-US" sz="1700" b="1" dirty="0" smtClean="0">
              <a:solidFill>
                <a:schemeClr val="accent2">
                  <a:lumMod val="75000"/>
                </a:schemeClr>
              </a:solidFill>
            </a:rPr>
            <a:t> </a:t>
          </a:r>
          <a:r>
            <a:rPr lang="en-US" sz="1700" b="1" dirty="0" err="1" smtClean="0">
              <a:solidFill>
                <a:schemeClr val="accent2">
                  <a:lumMod val="75000"/>
                </a:schemeClr>
              </a:solidFill>
            </a:rPr>
            <a:t>sa</a:t>
          </a:r>
          <a:r>
            <a:rPr lang="en-US" sz="1700" b="1" dirty="0" smtClean="0">
              <a:solidFill>
                <a:schemeClr val="accent2">
                  <a:lumMod val="75000"/>
                </a:schemeClr>
              </a:solidFill>
            </a:rPr>
            <a:t> </a:t>
          </a:r>
          <a:r>
            <a:rPr lang="en-US" sz="1700" b="1" dirty="0" err="1" smtClean="0">
              <a:solidFill>
                <a:schemeClr val="accent2">
                  <a:lumMod val="75000"/>
                </a:schemeClr>
              </a:solidFill>
            </a:rPr>
            <a:t>inlocuiasca</a:t>
          </a:r>
          <a:r>
            <a:rPr lang="en-US" sz="1700" b="1" dirty="0" smtClean="0">
              <a:solidFill>
                <a:schemeClr val="accent2">
                  <a:lumMod val="75000"/>
                </a:schemeClr>
              </a:solidFill>
            </a:rPr>
            <a:t> </a:t>
          </a:r>
          <a:r>
            <a:rPr lang="en-US" sz="1700" b="1" dirty="0" err="1" smtClean="0">
              <a:solidFill>
                <a:schemeClr val="accent2">
                  <a:lumMod val="75000"/>
                </a:schemeClr>
              </a:solidFill>
            </a:rPr>
            <a:t>alti</a:t>
          </a:r>
          <a:r>
            <a:rPr lang="en-US" sz="1700" b="1" dirty="0" smtClean="0">
              <a:solidFill>
                <a:schemeClr val="accent2">
                  <a:lumMod val="75000"/>
                </a:schemeClr>
              </a:solidFill>
            </a:rPr>
            <a:t> </a:t>
          </a:r>
          <a:r>
            <a:rPr lang="en-US" sz="1700" b="1" dirty="0" err="1" smtClean="0">
              <a:solidFill>
                <a:schemeClr val="accent2">
                  <a:lumMod val="75000"/>
                </a:schemeClr>
              </a:solidFill>
            </a:rPr>
            <a:t>mebri</a:t>
          </a:r>
          <a:r>
            <a:rPr lang="en-US" sz="1700" b="1" dirty="0" smtClean="0">
              <a:solidFill>
                <a:schemeClr val="accent2">
                  <a:lumMod val="75000"/>
                </a:schemeClr>
              </a:solidFill>
            </a:rPr>
            <a:t> </a:t>
          </a:r>
          <a:r>
            <a:rPr lang="en-US" sz="1700" b="1" dirty="0" err="1" smtClean="0">
              <a:solidFill>
                <a:schemeClr val="accent2">
                  <a:lumMod val="75000"/>
                </a:schemeClr>
              </a:solidFill>
            </a:rPr>
            <a:t>ai</a:t>
          </a:r>
          <a:r>
            <a:rPr lang="en-US" sz="1700" b="1" dirty="0" smtClean="0">
              <a:solidFill>
                <a:schemeClr val="accent2">
                  <a:lumMod val="75000"/>
                </a:schemeClr>
              </a:solidFill>
            </a:rPr>
            <a:t> </a:t>
          </a:r>
          <a:r>
            <a:rPr lang="en-US" sz="1700" b="1" dirty="0" err="1" smtClean="0">
              <a:solidFill>
                <a:schemeClr val="accent2">
                  <a:lumMod val="75000"/>
                </a:schemeClr>
              </a:solidFill>
            </a:rPr>
            <a:t>personalului</a:t>
          </a:r>
          <a:endParaRPr lang="en-US" sz="1700" b="1" dirty="0">
            <a:solidFill>
              <a:schemeClr val="accent2">
                <a:lumMod val="75000"/>
              </a:schemeClr>
            </a:solidFill>
          </a:endParaRPr>
        </a:p>
      </dgm:t>
    </dgm:pt>
    <dgm:pt modelId="{736F253D-FCC9-4D70-9D74-CA91A121C3BC}" type="parTrans" cxnId="{FD53276F-74DC-47B1-B45F-24ACC5B050F7}">
      <dgm:prSet/>
      <dgm:spPr/>
      <dgm:t>
        <a:bodyPr/>
        <a:lstStyle/>
        <a:p>
          <a:endParaRPr lang="en-US"/>
        </a:p>
      </dgm:t>
    </dgm:pt>
    <dgm:pt modelId="{7F1A02B4-541E-4D26-BD6D-E49487C359F0}" type="sibTrans" cxnId="{FD53276F-74DC-47B1-B45F-24ACC5B050F7}">
      <dgm:prSet/>
      <dgm:spPr/>
      <dgm:t>
        <a:bodyPr/>
        <a:lstStyle/>
        <a:p>
          <a:endParaRPr lang="en-US"/>
        </a:p>
      </dgm:t>
    </dgm:pt>
    <dgm:pt modelId="{C72BE5D3-1907-4F0D-AE2D-164AB30C76B7}">
      <dgm:prSet phldrT="[Text]" custT="1"/>
      <dgm:spPr/>
      <dgm:t>
        <a:bodyPr/>
        <a:lstStyle/>
        <a:p>
          <a:pPr marL="228600" indent="0" algn="just" defTabSz="933450">
            <a:lnSpc>
              <a:spcPct val="90000"/>
            </a:lnSpc>
            <a:spcBef>
              <a:spcPct val="0"/>
            </a:spcBef>
            <a:spcAft>
              <a:spcPct val="20000"/>
            </a:spcAft>
            <a:buNone/>
          </a:pPr>
          <a:endParaRPr lang="en-US" sz="700" b="1" dirty="0">
            <a:solidFill>
              <a:schemeClr val="accent2">
                <a:lumMod val="75000"/>
              </a:schemeClr>
            </a:solidFill>
          </a:endParaRPr>
        </a:p>
      </dgm:t>
    </dgm:pt>
    <dgm:pt modelId="{BD3B393C-E7D3-4C4D-B281-1DE58E4C81E0}" type="parTrans" cxnId="{2E5639CE-FDF8-4459-9423-BB05A487F970}">
      <dgm:prSet/>
      <dgm:spPr/>
      <dgm:t>
        <a:bodyPr/>
        <a:lstStyle/>
        <a:p>
          <a:endParaRPr lang="en-US"/>
        </a:p>
      </dgm:t>
    </dgm:pt>
    <dgm:pt modelId="{846FF212-2235-46EF-9E7D-3D9A6B5307F8}" type="sibTrans" cxnId="{2E5639CE-FDF8-4459-9423-BB05A487F970}">
      <dgm:prSet/>
      <dgm:spPr/>
      <dgm:t>
        <a:bodyPr/>
        <a:lstStyle/>
        <a:p>
          <a:endParaRPr lang="en-US"/>
        </a:p>
      </dgm:t>
    </dgm:pt>
    <dgm:pt modelId="{B93FAE51-0465-4DE8-9514-5E7E6F498095}">
      <dgm:prSet phldrT="[Text]" custT="1"/>
      <dgm:spPr/>
      <dgm:t>
        <a:bodyPr/>
        <a:lstStyle/>
        <a:p>
          <a:pPr marL="228600" indent="0" algn="just" defTabSz="933450">
            <a:lnSpc>
              <a:spcPct val="90000"/>
            </a:lnSpc>
            <a:spcBef>
              <a:spcPct val="0"/>
            </a:spcBef>
            <a:spcAft>
              <a:spcPct val="20000"/>
            </a:spcAft>
            <a:buNone/>
          </a:pPr>
          <a:endParaRPr lang="en-US" sz="700" b="1" dirty="0">
            <a:solidFill>
              <a:schemeClr val="accent2">
                <a:lumMod val="75000"/>
              </a:schemeClr>
            </a:solidFill>
          </a:endParaRPr>
        </a:p>
      </dgm:t>
    </dgm:pt>
    <dgm:pt modelId="{99EFF351-207C-4494-BF62-90B426E058E4}" type="parTrans" cxnId="{0F07D96F-19A7-4184-A1C1-DA6669A6BD3E}">
      <dgm:prSet/>
      <dgm:spPr/>
      <dgm:t>
        <a:bodyPr/>
        <a:lstStyle/>
        <a:p>
          <a:endParaRPr lang="en-US"/>
        </a:p>
      </dgm:t>
    </dgm:pt>
    <dgm:pt modelId="{CB65B649-9574-465C-A850-A7452F1B3550}" type="sibTrans" cxnId="{0F07D96F-19A7-4184-A1C1-DA6669A6BD3E}">
      <dgm:prSet/>
      <dgm:spPr/>
      <dgm:t>
        <a:bodyPr/>
        <a:lstStyle/>
        <a:p>
          <a:endParaRPr lang="en-US"/>
        </a:p>
      </dgm:t>
    </dgm:pt>
    <dgm:pt modelId="{DAA52042-D89A-4C04-8E40-3F5CFEB4736A}" type="pres">
      <dgm:prSet presAssocID="{7C854399-74EA-4890-8928-B6F93F3C9BE2}" presName="linear" presStyleCnt="0">
        <dgm:presLayoutVars>
          <dgm:animLvl val="lvl"/>
          <dgm:resizeHandles val="exact"/>
        </dgm:presLayoutVars>
      </dgm:prSet>
      <dgm:spPr/>
      <dgm:t>
        <a:bodyPr/>
        <a:lstStyle/>
        <a:p>
          <a:endParaRPr lang="en-US"/>
        </a:p>
      </dgm:t>
    </dgm:pt>
    <dgm:pt modelId="{CD093A7D-B1F2-4C56-AB8E-169AD43EF31E}" type="pres">
      <dgm:prSet presAssocID="{E7F17FB1-25CE-449F-AE91-2019FBF660E4}" presName="parentText" presStyleLbl="node1" presStyleIdx="0" presStyleCnt="1" custFlipHor="1" custScaleX="5556" custScaleY="49067" custLinFactNeighborY="-40249">
        <dgm:presLayoutVars>
          <dgm:chMax val="0"/>
          <dgm:bulletEnabled val="1"/>
        </dgm:presLayoutVars>
      </dgm:prSet>
      <dgm:spPr/>
      <dgm:t>
        <a:bodyPr/>
        <a:lstStyle/>
        <a:p>
          <a:endParaRPr lang="en-US"/>
        </a:p>
      </dgm:t>
    </dgm:pt>
    <dgm:pt modelId="{5AB5E8BF-3FD5-41B3-9DDA-7FC895F835C2}" type="pres">
      <dgm:prSet presAssocID="{E7F17FB1-25CE-449F-AE91-2019FBF660E4}" presName="childText" presStyleLbl="revTx" presStyleIdx="0" presStyleCnt="1" custScaleY="118339" custLinFactNeighborY="14001">
        <dgm:presLayoutVars>
          <dgm:bulletEnabled val="1"/>
        </dgm:presLayoutVars>
      </dgm:prSet>
      <dgm:spPr/>
      <dgm:t>
        <a:bodyPr/>
        <a:lstStyle/>
        <a:p>
          <a:endParaRPr lang="en-US"/>
        </a:p>
      </dgm:t>
    </dgm:pt>
  </dgm:ptLst>
  <dgm:cxnLst>
    <dgm:cxn modelId="{E1A095FC-8A47-48B3-879A-B2C6E13BBC65}" srcId="{E7F17FB1-25CE-449F-AE91-2019FBF660E4}" destId="{99B36841-A9B6-4156-B243-C05F7C9EC7AF}" srcOrd="6" destOrd="0" parTransId="{551731CB-237F-42CB-BC32-661F08E3F933}" sibTransId="{46213700-FD95-4AA0-93C4-94C3D060C499}"/>
    <dgm:cxn modelId="{D5274ECC-2347-4A3A-9E74-24D4DB155A87}" type="presOf" srcId="{7CB7DB27-3B8D-4333-92CE-84F718BFE88F}" destId="{5AB5E8BF-3FD5-41B3-9DDA-7FC895F835C2}" srcOrd="0" destOrd="1" presId="urn:microsoft.com/office/officeart/2005/8/layout/vList2"/>
    <dgm:cxn modelId="{FD53276F-74DC-47B1-B45F-24ACC5B050F7}" srcId="{E7F17FB1-25CE-449F-AE91-2019FBF660E4}" destId="{2D48EB4A-3F28-42D3-88EF-C66541C612CF}" srcOrd="4" destOrd="0" parTransId="{736F253D-FCC9-4D70-9D74-CA91A121C3BC}" sibTransId="{7F1A02B4-541E-4D26-BD6D-E49487C359F0}"/>
    <dgm:cxn modelId="{CD89F9A2-2D62-4F4E-833D-016CD0BCF0EC}" type="presOf" srcId="{6EC5AE02-20B8-48A3-A3FB-0FBBABB8D136}" destId="{5AB5E8BF-3FD5-41B3-9DDA-7FC895F835C2}" srcOrd="0" destOrd="8" presId="urn:microsoft.com/office/officeart/2005/8/layout/vList2"/>
    <dgm:cxn modelId="{D5EB27F3-B6D0-4751-82AF-2241852082D1}" type="presOf" srcId="{2D48EB4A-3F28-42D3-88EF-C66541C612CF}" destId="{5AB5E8BF-3FD5-41B3-9DDA-7FC895F835C2}" srcOrd="0" destOrd="4" presId="urn:microsoft.com/office/officeart/2005/8/layout/vList2"/>
    <dgm:cxn modelId="{2E5639CE-FDF8-4459-9423-BB05A487F970}" srcId="{E7F17FB1-25CE-449F-AE91-2019FBF660E4}" destId="{C72BE5D3-1907-4F0D-AE2D-164AB30C76B7}" srcOrd="3" destOrd="0" parTransId="{BD3B393C-E7D3-4C4D-B281-1DE58E4C81E0}" sibTransId="{846FF212-2235-46EF-9E7D-3D9A6B5307F8}"/>
    <dgm:cxn modelId="{057518E8-8213-4012-A919-43AFF888E720}" srcId="{E7F17FB1-25CE-449F-AE91-2019FBF660E4}" destId="{BB29D988-4509-48CF-B53C-F58B6CE961CE}" srcOrd="2" destOrd="0" parTransId="{D253A730-2A44-4EC9-AD43-CD202B60F98A}" sibTransId="{0F0B30A3-7178-4B98-B377-E398C478F001}"/>
    <dgm:cxn modelId="{6F0EB8B7-009A-4DD6-B2F3-92429B573A84}" type="presOf" srcId="{B93FAE51-0465-4DE8-9514-5E7E6F498095}" destId="{5AB5E8BF-3FD5-41B3-9DDA-7FC895F835C2}" srcOrd="0" destOrd="7" presId="urn:microsoft.com/office/officeart/2005/8/layout/vList2"/>
    <dgm:cxn modelId="{A0D69F54-0F25-4326-9F75-881F1FCAF14A}" type="presOf" srcId="{BB29D988-4509-48CF-B53C-F58B6CE961CE}" destId="{5AB5E8BF-3FD5-41B3-9DDA-7FC895F835C2}" srcOrd="0" destOrd="2" presId="urn:microsoft.com/office/officeart/2005/8/layout/vList2"/>
    <dgm:cxn modelId="{A124A101-ABC5-49C8-A7C6-240B87252E1C}" type="presOf" srcId="{7C854399-74EA-4890-8928-B6F93F3C9BE2}" destId="{DAA52042-D89A-4C04-8E40-3F5CFEB4736A}" srcOrd="0" destOrd="0" presId="urn:microsoft.com/office/officeart/2005/8/layout/vList2"/>
    <dgm:cxn modelId="{A9474152-A3E1-4C04-B6B0-F64D02E59A8D}" srcId="{E7F17FB1-25CE-449F-AE91-2019FBF660E4}" destId="{7CB7DB27-3B8D-4333-92CE-84F718BFE88F}" srcOrd="1" destOrd="0" parTransId="{9180287D-1FED-4F87-AE2E-13A82F1D03FE}" sibTransId="{B5A60089-8A9B-47CD-8472-1B28EE569A73}"/>
    <dgm:cxn modelId="{47928AD5-EF57-4A45-BD18-D335A668CEA3}" srcId="{E7F17FB1-25CE-449F-AE91-2019FBF660E4}" destId="{B7DEE3ED-2617-49F2-BDDF-10499F45D17B}" srcOrd="5" destOrd="0" parTransId="{497A6D7D-5E35-4521-A8F8-53419B37AD5B}" sibTransId="{B992AC32-AD5F-4D9B-B52C-5A1FA929227A}"/>
    <dgm:cxn modelId="{8AAFC16C-A2B0-4F25-AF2F-608FAA91FC59}" type="presOf" srcId="{C72BE5D3-1907-4F0D-AE2D-164AB30C76B7}" destId="{5AB5E8BF-3FD5-41B3-9DDA-7FC895F835C2}" srcOrd="0" destOrd="3" presId="urn:microsoft.com/office/officeart/2005/8/layout/vList2"/>
    <dgm:cxn modelId="{8D3EB8DB-74AE-4A8E-9ADB-4D617B5C0C4D}" type="presOf" srcId="{99B36841-A9B6-4156-B243-C05F7C9EC7AF}" destId="{5AB5E8BF-3FD5-41B3-9DDA-7FC895F835C2}" srcOrd="0" destOrd="6" presId="urn:microsoft.com/office/officeart/2005/8/layout/vList2"/>
    <dgm:cxn modelId="{924BE822-470D-42A7-9E23-56ABCBCAAAC0}" srcId="{7C854399-74EA-4890-8928-B6F93F3C9BE2}" destId="{E7F17FB1-25CE-449F-AE91-2019FBF660E4}" srcOrd="0" destOrd="0" parTransId="{35A833D4-E8AA-40DF-9B5E-DCBE199D3D1F}" sibTransId="{029E3C86-75E2-46A0-B405-739120087A2B}"/>
    <dgm:cxn modelId="{1C4C8B15-FDC2-45BE-919B-AD3FA19C025B}" type="presOf" srcId="{B7DEE3ED-2617-49F2-BDDF-10499F45D17B}" destId="{5AB5E8BF-3FD5-41B3-9DDA-7FC895F835C2}" srcOrd="0" destOrd="5" presId="urn:microsoft.com/office/officeart/2005/8/layout/vList2"/>
    <dgm:cxn modelId="{7471F800-CDD1-4105-A1EC-90414A6E811A}" srcId="{E7F17FB1-25CE-449F-AE91-2019FBF660E4}" destId="{6EC5AE02-20B8-48A3-A3FB-0FBBABB8D136}" srcOrd="8" destOrd="0" parTransId="{1CA7A7B6-7F81-4ED5-AAE2-DF9601E03937}" sibTransId="{A253CE01-211A-4CAE-8F8B-6E3AFDCAF8A3}"/>
    <dgm:cxn modelId="{1EDD9FE7-F20E-4A30-93FE-1E04EB7FDBD9}" srcId="{E7F17FB1-25CE-449F-AE91-2019FBF660E4}" destId="{4989D3D6-204E-470F-B0A7-6A966F5DBE6C}" srcOrd="0" destOrd="0" parTransId="{6FFFFDD6-DCA4-449A-880D-1B2ACB9A5DC6}" sibTransId="{1609D80A-C977-4D66-AFEA-D18DEB6C0B49}"/>
    <dgm:cxn modelId="{0F07D96F-19A7-4184-A1C1-DA6669A6BD3E}" srcId="{E7F17FB1-25CE-449F-AE91-2019FBF660E4}" destId="{B93FAE51-0465-4DE8-9514-5E7E6F498095}" srcOrd="7" destOrd="0" parTransId="{99EFF351-207C-4494-BF62-90B426E058E4}" sibTransId="{CB65B649-9574-465C-A850-A7452F1B3550}"/>
    <dgm:cxn modelId="{480F345E-A242-4581-8C2B-F8A207F6C415}" type="presOf" srcId="{E7F17FB1-25CE-449F-AE91-2019FBF660E4}" destId="{CD093A7D-B1F2-4C56-AB8E-169AD43EF31E}" srcOrd="0" destOrd="0" presId="urn:microsoft.com/office/officeart/2005/8/layout/vList2"/>
    <dgm:cxn modelId="{D01F3846-A80D-4CE7-B275-486664300082}" type="presOf" srcId="{4989D3D6-204E-470F-B0A7-6A966F5DBE6C}" destId="{5AB5E8BF-3FD5-41B3-9DDA-7FC895F835C2}" srcOrd="0" destOrd="0" presId="urn:microsoft.com/office/officeart/2005/8/layout/vList2"/>
    <dgm:cxn modelId="{246B93A7-E7BD-43AC-ACAF-6351A44B457E}" type="presParOf" srcId="{DAA52042-D89A-4C04-8E40-3F5CFEB4736A}" destId="{CD093A7D-B1F2-4C56-AB8E-169AD43EF31E}" srcOrd="0" destOrd="0" presId="urn:microsoft.com/office/officeart/2005/8/layout/vList2"/>
    <dgm:cxn modelId="{33CD8FA4-BFD4-4DE7-8E66-F7FC84FC1527}" type="presParOf" srcId="{DAA52042-D89A-4C04-8E40-3F5CFEB4736A}" destId="{5AB5E8BF-3FD5-41B3-9DDA-7FC895F835C2}" srcOrd="1" destOrd="0" presId="urn:microsoft.com/office/officeart/2005/8/layout/vList2"/>
  </dgm:cxnLst>
  <dgm:bg/>
  <dgm:whole>
    <a:ln w="38100">
      <a:solidFill>
        <a:schemeClr val="accent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C854399-74EA-4890-8928-B6F93F3C9BE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7F17FB1-25CE-449F-AE91-2019FBF660E4}">
      <dgm:prSet phldrT="[Text]" custT="1"/>
      <dgm:spPr>
        <a:solidFill>
          <a:schemeClr val="accent2">
            <a:lumMod val="50000"/>
          </a:schemeClr>
        </a:solidFill>
      </dgm:spPr>
      <dgm:t>
        <a:bodyPr/>
        <a:lstStyle/>
        <a:p>
          <a:r>
            <a:rPr lang="en-US" sz="2500" b="1" dirty="0" smtClean="0"/>
            <a:t>D</a:t>
          </a:r>
          <a:endParaRPr lang="en-US" sz="2500" b="1" dirty="0"/>
        </a:p>
      </dgm:t>
    </dgm:pt>
    <dgm:pt modelId="{35A833D4-E8AA-40DF-9B5E-DCBE199D3D1F}" type="parTrans" cxnId="{924BE822-470D-42A7-9E23-56ABCBCAAAC0}">
      <dgm:prSet/>
      <dgm:spPr/>
      <dgm:t>
        <a:bodyPr/>
        <a:lstStyle/>
        <a:p>
          <a:endParaRPr lang="en-US"/>
        </a:p>
      </dgm:t>
    </dgm:pt>
    <dgm:pt modelId="{029E3C86-75E2-46A0-B405-739120087A2B}" type="sibTrans" cxnId="{924BE822-470D-42A7-9E23-56ABCBCAAAC0}">
      <dgm:prSet/>
      <dgm:spPr/>
      <dgm:t>
        <a:bodyPr/>
        <a:lstStyle/>
        <a:p>
          <a:endParaRPr lang="en-US"/>
        </a:p>
      </dgm:t>
    </dgm:pt>
    <dgm:pt modelId="{4989D3D6-204E-470F-B0A7-6A966F5DBE6C}">
      <dgm:prSet phldrT="[Text]" custT="1"/>
      <dgm:spPr/>
      <dgm:t>
        <a:bodyPr/>
        <a:lstStyle/>
        <a:p>
          <a:pPr marL="228600" indent="0" algn="just" defTabSz="933450">
            <a:lnSpc>
              <a:spcPct val="90000"/>
            </a:lnSpc>
            <a:spcBef>
              <a:spcPct val="0"/>
            </a:spcBef>
            <a:spcAft>
              <a:spcPct val="20000"/>
            </a:spcAft>
            <a:buNone/>
          </a:pPr>
          <a:r>
            <a:rPr lang="en-US" sz="1700" b="1" dirty="0" err="1" smtClean="0">
              <a:solidFill>
                <a:schemeClr val="accent2">
                  <a:lumMod val="75000"/>
                </a:schemeClr>
              </a:solidFill>
            </a:rPr>
            <a:t>Partenerii</a:t>
          </a:r>
          <a:r>
            <a:rPr lang="en-US" sz="1700" b="1" dirty="0" smtClean="0">
              <a:solidFill>
                <a:schemeClr val="accent2">
                  <a:lumMod val="75000"/>
                </a:schemeClr>
              </a:solidFill>
            </a:rPr>
            <a:t> au in </a:t>
          </a:r>
          <a:r>
            <a:rPr lang="en-US" sz="1700" b="1" dirty="0" err="1" smtClean="0">
              <a:solidFill>
                <a:schemeClr val="accent2">
                  <a:lumMod val="75000"/>
                </a:schemeClr>
              </a:solidFill>
            </a:rPr>
            <a:t>comun</a:t>
          </a:r>
          <a:r>
            <a:rPr lang="en-US" sz="1700" b="1" dirty="0" smtClean="0">
              <a:solidFill>
                <a:schemeClr val="accent2">
                  <a:lumMod val="75000"/>
                </a:schemeClr>
              </a:solidFill>
            </a:rPr>
            <a:t> / impart:</a:t>
          </a:r>
          <a:endParaRPr lang="en-US" sz="1700" b="1" dirty="0">
            <a:solidFill>
              <a:schemeClr val="accent2">
                <a:lumMod val="75000"/>
              </a:schemeClr>
            </a:solidFill>
          </a:endParaRPr>
        </a:p>
      </dgm:t>
    </dgm:pt>
    <dgm:pt modelId="{6FFFFDD6-DCA4-449A-880D-1B2ACB9A5DC6}" type="parTrans" cxnId="{1EDD9FE7-F20E-4A30-93FE-1E04EB7FDBD9}">
      <dgm:prSet/>
      <dgm:spPr/>
      <dgm:t>
        <a:bodyPr/>
        <a:lstStyle/>
        <a:p>
          <a:endParaRPr lang="en-US"/>
        </a:p>
      </dgm:t>
    </dgm:pt>
    <dgm:pt modelId="{1609D80A-C977-4D66-AFEA-D18DEB6C0B49}" type="sibTrans" cxnId="{1EDD9FE7-F20E-4A30-93FE-1E04EB7FDBD9}">
      <dgm:prSet/>
      <dgm:spPr/>
      <dgm:t>
        <a:bodyPr/>
        <a:lstStyle/>
        <a:p>
          <a:endParaRPr lang="en-US"/>
        </a:p>
      </dgm:t>
    </dgm:pt>
    <dgm:pt modelId="{97E794F1-0769-47D6-A5EA-6A695D4ECD8A}">
      <dgm:prSet phldrT="[Text]" custT="1"/>
      <dgm:spPr/>
      <dgm:t>
        <a:bodyPr/>
        <a:lstStyle/>
        <a:p>
          <a:pPr marL="228600" indent="0" algn="just" defTabSz="933450">
            <a:lnSpc>
              <a:spcPct val="150000"/>
            </a:lnSpc>
            <a:spcBef>
              <a:spcPct val="0"/>
            </a:spcBef>
            <a:spcAft>
              <a:spcPct val="20000"/>
            </a:spcAft>
            <a:buNone/>
          </a:pPr>
          <a:endParaRPr lang="en-US" sz="1700" b="1" dirty="0">
            <a:solidFill>
              <a:schemeClr val="tx1"/>
            </a:solidFill>
          </a:endParaRPr>
        </a:p>
      </dgm:t>
    </dgm:pt>
    <dgm:pt modelId="{DA944E66-7376-42ED-A3B0-0E35DF610D6E}" type="parTrans" cxnId="{B27F1DCE-7B54-4D86-A887-94628DB8F758}">
      <dgm:prSet/>
      <dgm:spPr/>
      <dgm:t>
        <a:bodyPr/>
        <a:lstStyle/>
        <a:p>
          <a:endParaRPr lang="en-US"/>
        </a:p>
      </dgm:t>
    </dgm:pt>
    <dgm:pt modelId="{41D39A7F-1A08-4337-8745-00EF518CE649}" type="sibTrans" cxnId="{B27F1DCE-7B54-4D86-A887-94628DB8F758}">
      <dgm:prSet/>
      <dgm:spPr/>
      <dgm:t>
        <a:bodyPr/>
        <a:lstStyle/>
        <a:p>
          <a:endParaRPr lang="en-US"/>
        </a:p>
      </dgm:t>
    </dgm:pt>
    <dgm:pt modelId="{CCF61625-4794-4E16-88DF-0E03283B7375}">
      <dgm:prSet phldrT="[Text]" custT="1"/>
      <dgm:spPr/>
      <dgm:t>
        <a:bodyPr/>
        <a:lstStyle/>
        <a:p>
          <a:pPr marL="228600" indent="0" algn="just" defTabSz="933450">
            <a:lnSpc>
              <a:spcPct val="90000"/>
            </a:lnSpc>
            <a:spcBef>
              <a:spcPct val="0"/>
            </a:spcBef>
            <a:spcAft>
              <a:spcPct val="20000"/>
            </a:spcAft>
            <a:buNone/>
          </a:pPr>
          <a:r>
            <a:rPr lang="en-US" sz="1700" b="1" dirty="0" smtClean="0">
              <a:solidFill>
                <a:schemeClr val="accent2">
                  <a:lumMod val="75000"/>
                </a:schemeClr>
              </a:solidFill>
            </a:rPr>
            <a:t>- </a:t>
          </a:r>
          <a:r>
            <a:rPr lang="en-US" sz="1700" b="1" dirty="0" err="1" smtClean="0">
              <a:solidFill>
                <a:schemeClr val="accent2">
                  <a:lumMod val="75000"/>
                </a:schemeClr>
              </a:solidFill>
            </a:rPr>
            <a:t>Domeniul</a:t>
          </a:r>
          <a:r>
            <a:rPr lang="en-US" sz="1700" b="1" dirty="0" smtClean="0">
              <a:solidFill>
                <a:schemeClr val="accent2">
                  <a:lumMod val="75000"/>
                </a:schemeClr>
              </a:solidFill>
            </a:rPr>
            <a:t> de </a:t>
          </a:r>
          <a:r>
            <a:rPr lang="en-US" sz="1700" b="1" dirty="0" err="1" smtClean="0">
              <a:solidFill>
                <a:schemeClr val="accent2">
                  <a:lumMod val="75000"/>
                </a:schemeClr>
              </a:solidFill>
            </a:rPr>
            <a:t>aplicare</a:t>
          </a:r>
          <a:endParaRPr lang="en-US" sz="1700" b="1" dirty="0">
            <a:solidFill>
              <a:schemeClr val="accent2">
                <a:lumMod val="75000"/>
              </a:schemeClr>
            </a:solidFill>
          </a:endParaRPr>
        </a:p>
      </dgm:t>
    </dgm:pt>
    <dgm:pt modelId="{59533C68-5E6B-4E7B-BCD9-9563F6CDC543}" type="parTrans" cxnId="{F04B87B2-0FCD-4A12-82FC-7BE8BE629BB1}">
      <dgm:prSet/>
      <dgm:spPr/>
      <dgm:t>
        <a:bodyPr/>
        <a:lstStyle/>
        <a:p>
          <a:endParaRPr lang="en-US"/>
        </a:p>
      </dgm:t>
    </dgm:pt>
    <dgm:pt modelId="{616A1D29-AD56-4A01-8E1B-1718637AF641}" type="sibTrans" cxnId="{F04B87B2-0FCD-4A12-82FC-7BE8BE629BB1}">
      <dgm:prSet/>
      <dgm:spPr/>
      <dgm:t>
        <a:bodyPr/>
        <a:lstStyle/>
        <a:p>
          <a:endParaRPr lang="en-US"/>
        </a:p>
      </dgm:t>
    </dgm:pt>
    <dgm:pt modelId="{2766BE74-081D-42EA-BB6A-3B30C9737209}">
      <dgm:prSet phldrT="[Text]" custT="1"/>
      <dgm:spPr/>
      <dgm:t>
        <a:bodyPr/>
        <a:lstStyle/>
        <a:p>
          <a:pPr marL="228600" indent="0" algn="just" defTabSz="933450">
            <a:lnSpc>
              <a:spcPct val="90000"/>
            </a:lnSpc>
            <a:spcBef>
              <a:spcPct val="0"/>
            </a:spcBef>
            <a:spcAft>
              <a:spcPct val="20000"/>
            </a:spcAft>
            <a:buNone/>
          </a:pPr>
          <a:r>
            <a:rPr lang="en-US" sz="1700" b="1" dirty="0" smtClean="0">
              <a:solidFill>
                <a:schemeClr val="accent2">
                  <a:lumMod val="75000"/>
                </a:schemeClr>
              </a:solidFill>
            </a:rPr>
            <a:t>- </a:t>
          </a:r>
          <a:r>
            <a:rPr lang="en-US" sz="1700" b="1" dirty="0" err="1" smtClean="0">
              <a:solidFill>
                <a:schemeClr val="accent2">
                  <a:lumMod val="75000"/>
                </a:schemeClr>
              </a:solidFill>
            </a:rPr>
            <a:t>Riscurile</a:t>
          </a:r>
          <a:r>
            <a:rPr lang="en-US" sz="1700" b="1" dirty="0" smtClean="0">
              <a:solidFill>
                <a:schemeClr val="accent2">
                  <a:lumMod val="75000"/>
                </a:schemeClr>
              </a:solidFill>
            </a:rPr>
            <a:t>: </a:t>
          </a:r>
          <a:r>
            <a:rPr lang="en-US" sz="1700" b="1" dirty="0" err="1" smtClean="0">
              <a:solidFill>
                <a:schemeClr val="accent2">
                  <a:lumMod val="75000"/>
                </a:schemeClr>
              </a:solidFill>
            </a:rPr>
            <a:t>financiare</a:t>
          </a:r>
          <a:r>
            <a:rPr lang="en-US" sz="1700" b="1" dirty="0" smtClean="0">
              <a:solidFill>
                <a:schemeClr val="accent2">
                  <a:lumMod val="75000"/>
                </a:schemeClr>
              </a:solidFill>
            </a:rPr>
            <a:t>, </a:t>
          </a:r>
          <a:r>
            <a:rPr lang="en-US" sz="1700" b="1" dirty="0" err="1" smtClean="0">
              <a:solidFill>
                <a:schemeClr val="accent2">
                  <a:lumMod val="75000"/>
                </a:schemeClr>
              </a:solidFill>
            </a:rPr>
            <a:t>tehnologice</a:t>
          </a:r>
          <a:r>
            <a:rPr lang="en-US" sz="1700" b="1" dirty="0" smtClean="0">
              <a:solidFill>
                <a:schemeClr val="accent2">
                  <a:lumMod val="75000"/>
                </a:schemeClr>
              </a:solidFill>
            </a:rPr>
            <a:t>, </a:t>
          </a:r>
          <a:r>
            <a:rPr lang="en-US" sz="1700" b="1" dirty="0" err="1" smtClean="0">
              <a:solidFill>
                <a:schemeClr val="accent2">
                  <a:lumMod val="75000"/>
                </a:schemeClr>
              </a:solidFill>
            </a:rPr>
            <a:t>stiintifice</a:t>
          </a:r>
          <a:r>
            <a:rPr lang="en-US" sz="1700" b="1" dirty="0" smtClean="0">
              <a:solidFill>
                <a:schemeClr val="accent2">
                  <a:lumMod val="75000"/>
                </a:schemeClr>
              </a:solidFill>
            </a:rPr>
            <a:t> </a:t>
          </a:r>
          <a:r>
            <a:rPr lang="en-US" sz="1700" b="1" dirty="0" err="1" smtClean="0">
              <a:solidFill>
                <a:schemeClr val="accent2">
                  <a:lumMod val="75000"/>
                </a:schemeClr>
              </a:solidFill>
            </a:rPr>
            <a:t>si</a:t>
          </a:r>
          <a:r>
            <a:rPr lang="en-US" sz="1700" b="1" dirty="0" smtClean="0">
              <a:solidFill>
                <a:schemeClr val="accent2">
                  <a:lumMod val="75000"/>
                </a:schemeClr>
              </a:solidFill>
            </a:rPr>
            <a:t> de </a:t>
          </a:r>
          <a:r>
            <a:rPr lang="en-US" sz="1700" b="1" dirty="0" err="1" smtClean="0">
              <a:solidFill>
                <a:schemeClr val="accent2">
                  <a:lumMod val="75000"/>
                </a:schemeClr>
              </a:solidFill>
            </a:rPr>
            <a:t>alta</a:t>
          </a:r>
          <a:r>
            <a:rPr lang="en-US" sz="1700" b="1" dirty="0" smtClean="0">
              <a:solidFill>
                <a:schemeClr val="accent2">
                  <a:lumMod val="75000"/>
                </a:schemeClr>
              </a:solidFill>
            </a:rPr>
            <a:t> </a:t>
          </a:r>
          <a:r>
            <a:rPr lang="en-US" sz="1700" b="1" dirty="0" err="1" smtClean="0">
              <a:solidFill>
                <a:schemeClr val="accent2">
                  <a:lumMod val="75000"/>
                </a:schemeClr>
              </a:solidFill>
            </a:rPr>
            <a:t>natura</a:t>
          </a:r>
          <a:endParaRPr lang="en-US" sz="1700" b="1" dirty="0">
            <a:solidFill>
              <a:schemeClr val="accent2">
                <a:lumMod val="75000"/>
              </a:schemeClr>
            </a:solidFill>
          </a:endParaRPr>
        </a:p>
      </dgm:t>
    </dgm:pt>
    <dgm:pt modelId="{E8374AEF-D321-4F69-BDCA-711652C86E77}" type="parTrans" cxnId="{C9A62856-34BD-4221-A7FF-839086577C44}">
      <dgm:prSet/>
      <dgm:spPr/>
      <dgm:t>
        <a:bodyPr/>
        <a:lstStyle/>
        <a:p>
          <a:endParaRPr lang="en-US"/>
        </a:p>
      </dgm:t>
    </dgm:pt>
    <dgm:pt modelId="{67D5F017-DE68-4CE2-BE4D-26F95ED5D527}" type="sibTrans" cxnId="{C9A62856-34BD-4221-A7FF-839086577C44}">
      <dgm:prSet/>
      <dgm:spPr/>
      <dgm:t>
        <a:bodyPr/>
        <a:lstStyle/>
        <a:p>
          <a:endParaRPr lang="en-US"/>
        </a:p>
      </dgm:t>
    </dgm:pt>
    <dgm:pt modelId="{24638DE1-6765-4A76-A043-630F63C61373}">
      <dgm:prSet phldrT="[Text]" custT="1"/>
      <dgm:spPr/>
      <dgm:t>
        <a:bodyPr/>
        <a:lstStyle/>
        <a:p>
          <a:pPr marL="228600" indent="0" algn="just" defTabSz="933450">
            <a:lnSpc>
              <a:spcPct val="90000"/>
            </a:lnSpc>
            <a:spcBef>
              <a:spcPct val="0"/>
            </a:spcBef>
            <a:spcAft>
              <a:spcPct val="20000"/>
            </a:spcAft>
            <a:buNone/>
          </a:pPr>
          <a:r>
            <a:rPr lang="en-US" sz="1700" b="1" dirty="0" smtClean="0">
              <a:solidFill>
                <a:schemeClr val="accent2">
                  <a:lumMod val="75000"/>
                </a:schemeClr>
              </a:solidFill>
            </a:rPr>
            <a:t>- </a:t>
          </a:r>
          <a:r>
            <a:rPr lang="en-US" sz="1700" b="1" dirty="0" err="1" smtClean="0">
              <a:solidFill>
                <a:schemeClr val="accent2">
                  <a:lumMod val="75000"/>
                </a:schemeClr>
              </a:solidFill>
            </a:rPr>
            <a:t>Conceperea</a:t>
          </a:r>
          <a:r>
            <a:rPr lang="en-US" sz="1700" b="1" dirty="0" smtClean="0">
              <a:solidFill>
                <a:schemeClr val="accent2">
                  <a:lumMod val="75000"/>
                </a:schemeClr>
              </a:solidFill>
            </a:rPr>
            <a:t> </a:t>
          </a:r>
          <a:r>
            <a:rPr lang="en-US" sz="1700" b="1" dirty="0" err="1" smtClean="0">
              <a:solidFill>
                <a:schemeClr val="accent2">
                  <a:lumMod val="75000"/>
                </a:schemeClr>
              </a:solidFill>
            </a:rPr>
            <a:t>si</a:t>
          </a:r>
          <a:r>
            <a:rPr lang="en-US" sz="1700" b="1" dirty="0" smtClean="0">
              <a:solidFill>
                <a:schemeClr val="accent2">
                  <a:lumMod val="75000"/>
                </a:schemeClr>
              </a:solidFill>
            </a:rPr>
            <a:t> </a:t>
          </a:r>
          <a:r>
            <a:rPr lang="en-US" sz="1700" b="1" dirty="0" err="1" smtClean="0">
              <a:solidFill>
                <a:schemeClr val="accent2">
                  <a:lumMod val="75000"/>
                </a:schemeClr>
              </a:solidFill>
            </a:rPr>
            <a:t>realizarea</a:t>
          </a:r>
          <a:r>
            <a:rPr lang="en-US" sz="1700" b="1" dirty="0" smtClean="0">
              <a:solidFill>
                <a:schemeClr val="accent2">
                  <a:lumMod val="75000"/>
                </a:schemeClr>
              </a:solidFill>
            </a:rPr>
            <a:t> </a:t>
          </a:r>
          <a:r>
            <a:rPr lang="en-US" sz="1700" b="1" dirty="0" err="1" smtClean="0">
              <a:solidFill>
                <a:schemeClr val="accent2">
                  <a:lumMod val="75000"/>
                </a:schemeClr>
              </a:solidFill>
            </a:rPr>
            <a:t>activitatilor</a:t>
          </a:r>
          <a:endParaRPr lang="en-US" sz="1700" b="1" dirty="0">
            <a:solidFill>
              <a:schemeClr val="accent2">
                <a:lumMod val="75000"/>
              </a:schemeClr>
            </a:solidFill>
          </a:endParaRPr>
        </a:p>
      </dgm:t>
    </dgm:pt>
    <dgm:pt modelId="{6E4FD433-A900-4629-82D2-821945C0E24E}" type="parTrans" cxnId="{DBF01406-8DA0-4BED-9FD8-DE2BA798E471}">
      <dgm:prSet/>
      <dgm:spPr/>
      <dgm:t>
        <a:bodyPr/>
        <a:lstStyle/>
        <a:p>
          <a:endParaRPr lang="en-US"/>
        </a:p>
      </dgm:t>
    </dgm:pt>
    <dgm:pt modelId="{98A80D1F-E828-4850-A0E6-2BC40FDE54FB}" type="sibTrans" cxnId="{DBF01406-8DA0-4BED-9FD8-DE2BA798E471}">
      <dgm:prSet/>
      <dgm:spPr/>
      <dgm:t>
        <a:bodyPr/>
        <a:lstStyle/>
        <a:p>
          <a:endParaRPr lang="en-US"/>
        </a:p>
      </dgm:t>
    </dgm:pt>
    <dgm:pt modelId="{ED7ED674-7282-47D7-B88A-82E3DDBA6A38}">
      <dgm:prSet phldrT="[Text]" custT="1"/>
      <dgm:spPr/>
      <dgm:t>
        <a:bodyPr/>
        <a:lstStyle/>
        <a:p>
          <a:pPr marL="228600" indent="0" algn="just" defTabSz="933450">
            <a:lnSpc>
              <a:spcPct val="90000"/>
            </a:lnSpc>
            <a:spcBef>
              <a:spcPct val="0"/>
            </a:spcBef>
            <a:spcAft>
              <a:spcPct val="20000"/>
            </a:spcAft>
            <a:buNone/>
          </a:pPr>
          <a:r>
            <a:rPr lang="en-US" sz="1700" b="1" dirty="0" smtClean="0">
              <a:solidFill>
                <a:schemeClr val="accent2">
                  <a:lumMod val="75000"/>
                </a:schemeClr>
              </a:solidFill>
            </a:rPr>
            <a:t>- </a:t>
          </a:r>
          <a:r>
            <a:rPr lang="en-US" sz="1700" b="1" dirty="0" err="1" smtClean="0">
              <a:solidFill>
                <a:schemeClr val="accent2">
                  <a:lumMod val="75000"/>
                </a:schemeClr>
              </a:solidFill>
            </a:rPr>
            <a:t>Rezultatele</a:t>
          </a:r>
          <a:r>
            <a:rPr lang="en-US" sz="1700" b="1" dirty="0" smtClean="0">
              <a:solidFill>
                <a:schemeClr val="accent2">
                  <a:lumMod val="75000"/>
                </a:schemeClr>
              </a:solidFill>
            </a:rPr>
            <a:t> / </a:t>
          </a:r>
          <a:r>
            <a:rPr lang="en-US" sz="1700" b="1" dirty="0" err="1" smtClean="0">
              <a:solidFill>
                <a:schemeClr val="accent2">
                  <a:lumMod val="75000"/>
                </a:schemeClr>
              </a:solidFill>
            </a:rPr>
            <a:t>diseminarea</a:t>
          </a:r>
          <a:endParaRPr lang="en-US" sz="1700" b="1" dirty="0">
            <a:solidFill>
              <a:schemeClr val="accent2">
                <a:lumMod val="75000"/>
              </a:schemeClr>
            </a:solidFill>
          </a:endParaRPr>
        </a:p>
      </dgm:t>
    </dgm:pt>
    <dgm:pt modelId="{6C997420-1D30-4CCE-9FB9-BB97F1166CCA}" type="parTrans" cxnId="{EBAB9AEC-04FF-4DB4-8E9E-5A5419D0FD29}">
      <dgm:prSet/>
      <dgm:spPr/>
      <dgm:t>
        <a:bodyPr/>
        <a:lstStyle/>
        <a:p>
          <a:endParaRPr lang="en-US"/>
        </a:p>
      </dgm:t>
    </dgm:pt>
    <dgm:pt modelId="{7E77E2F2-28E9-4322-9BBF-481426BAB1EF}" type="sibTrans" cxnId="{EBAB9AEC-04FF-4DB4-8E9E-5A5419D0FD29}">
      <dgm:prSet/>
      <dgm:spPr/>
      <dgm:t>
        <a:bodyPr/>
        <a:lstStyle/>
        <a:p>
          <a:endParaRPr lang="en-US"/>
        </a:p>
      </dgm:t>
    </dgm:pt>
    <dgm:pt modelId="{38DF2500-0885-4B8B-B5FF-4082315772AF}">
      <dgm:prSet phldrT="[Text]" custT="1"/>
      <dgm:spPr/>
      <dgm:t>
        <a:bodyPr/>
        <a:lstStyle/>
        <a:p>
          <a:pPr marL="228600" marR="0" indent="0" algn="just" defTabSz="933450" eaLnBrk="1" fontAlgn="auto" latinLnBrk="0" hangingPunct="1">
            <a:lnSpc>
              <a:spcPct val="90000"/>
            </a:lnSpc>
            <a:spcBef>
              <a:spcPct val="0"/>
            </a:spcBef>
            <a:spcAft>
              <a:spcPct val="20000"/>
            </a:spcAft>
            <a:buClrTx/>
            <a:buSzTx/>
            <a:buFontTx/>
            <a:buNone/>
            <a:tabLst/>
            <a:defRPr/>
          </a:pPr>
          <a:r>
            <a:rPr lang="en-US" sz="1700" b="1" dirty="0" err="1" smtClean="0">
              <a:solidFill>
                <a:schemeClr val="tx1"/>
              </a:solidFill>
            </a:rPr>
            <a:t>Activitati</a:t>
          </a:r>
          <a:r>
            <a:rPr lang="en-US" sz="1700" b="1" dirty="0" smtClean="0">
              <a:solidFill>
                <a:schemeClr val="tx1"/>
              </a:solidFill>
            </a:rPr>
            <a:t> de </a:t>
          </a:r>
          <a:r>
            <a:rPr lang="en-US" sz="1700" b="1" dirty="0" err="1" smtClean="0">
              <a:solidFill>
                <a:schemeClr val="tx1"/>
              </a:solidFill>
            </a:rPr>
            <a:t>Cercetare</a:t>
          </a:r>
          <a:r>
            <a:rPr lang="en-US" sz="1700" b="1" dirty="0" smtClean="0">
              <a:solidFill>
                <a:schemeClr val="tx1"/>
              </a:solidFill>
            </a:rPr>
            <a:t> </a:t>
          </a:r>
          <a:r>
            <a:rPr lang="en-US" sz="1700" b="1" dirty="0" err="1" smtClean="0">
              <a:solidFill>
                <a:schemeClr val="tx1"/>
              </a:solidFill>
            </a:rPr>
            <a:t>industriala</a:t>
          </a:r>
          <a:r>
            <a:rPr lang="en-US" sz="1700" b="1" dirty="0" smtClean="0">
              <a:solidFill>
                <a:schemeClr val="tx1"/>
              </a:solidFill>
            </a:rPr>
            <a:t> </a:t>
          </a:r>
          <a:r>
            <a:rPr lang="en-US" sz="1700" b="1" dirty="0" err="1" smtClean="0">
              <a:solidFill>
                <a:schemeClr val="tx1"/>
              </a:solidFill>
            </a:rPr>
            <a:t>si</a:t>
          </a:r>
          <a:r>
            <a:rPr lang="en-US" sz="1700" b="1" dirty="0" smtClean="0">
              <a:solidFill>
                <a:schemeClr val="tx1"/>
              </a:solidFill>
            </a:rPr>
            <a:t>/</a:t>
          </a:r>
          <a:r>
            <a:rPr lang="en-US" sz="1700" b="1" dirty="0" err="1" smtClean="0">
              <a:solidFill>
                <a:schemeClr val="tx1"/>
              </a:solidFill>
            </a:rPr>
            <a:t>sau</a:t>
          </a:r>
          <a:r>
            <a:rPr lang="en-US" sz="1700" b="1" dirty="0" smtClean="0">
              <a:solidFill>
                <a:schemeClr val="tx1"/>
              </a:solidFill>
            </a:rPr>
            <a:t> </a:t>
          </a:r>
          <a:r>
            <a:rPr lang="en-US" sz="1700" b="1" dirty="0" err="1" smtClean="0">
              <a:solidFill>
                <a:schemeClr val="tx1"/>
              </a:solidFill>
            </a:rPr>
            <a:t>Dezvoltare</a:t>
          </a:r>
          <a:r>
            <a:rPr lang="en-US" sz="1700" b="1" dirty="0" smtClean="0">
              <a:solidFill>
                <a:schemeClr val="tx1"/>
              </a:solidFill>
            </a:rPr>
            <a:t> </a:t>
          </a:r>
          <a:r>
            <a:rPr lang="en-US" sz="1700" b="1" dirty="0" err="1" smtClean="0">
              <a:solidFill>
                <a:schemeClr val="tx1"/>
              </a:solidFill>
            </a:rPr>
            <a:t>experimentala</a:t>
          </a:r>
          <a:r>
            <a:rPr lang="en-US" sz="1700" b="1" dirty="0" smtClean="0">
              <a:solidFill>
                <a:schemeClr val="tx1"/>
              </a:solidFill>
            </a:rPr>
            <a:t> </a:t>
          </a:r>
          <a:r>
            <a:rPr lang="en-US" sz="1700" b="1" dirty="0" err="1" smtClean="0">
              <a:solidFill>
                <a:schemeClr val="tx1"/>
              </a:solidFill>
            </a:rPr>
            <a:t>realizate</a:t>
          </a:r>
          <a:r>
            <a:rPr lang="en-US" sz="1700" b="1" dirty="0" smtClean="0">
              <a:solidFill>
                <a:schemeClr val="tx1"/>
              </a:solidFill>
            </a:rPr>
            <a:t> in </a:t>
          </a:r>
          <a:r>
            <a:rPr lang="en-US" sz="1700" b="1" dirty="0" err="1" smtClean="0">
              <a:solidFill>
                <a:schemeClr val="tx1"/>
              </a:solidFill>
            </a:rPr>
            <a:t>colaborare</a:t>
          </a:r>
          <a:r>
            <a:rPr lang="en-US" sz="1700" b="1" dirty="0" smtClean="0">
              <a:solidFill>
                <a:schemeClr val="tx1"/>
              </a:solidFill>
            </a:rPr>
            <a:t> </a:t>
          </a:r>
          <a:r>
            <a:rPr lang="en-US" sz="1700" b="1" u="sng" dirty="0" err="1" smtClean="0">
              <a:solidFill>
                <a:schemeClr val="tx1"/>
              </a:solidFill>
            </a:rPr>
            <a:t>efectiva</a:t>
          </a:r>
          <a:r>
            <a:rPr lang="en-US" sz="1700" b="1" dirty="0" smtClean="0">
              <a:solidFill>
                <a:schemeClr val="tx1"/>
              </a:solidFill>
            </a:rPr>
            <a:t> cu o </a:t>
          </a:r>
          <a:r>
            <a:rPr lang="en-US" sz="1700" b="1" dirty="0" err="1" smtClean="0">
              <a:solidFill>
                <a:schemeClr val="tx1"/>
              </a:solidFill>
            </a:rPr>
            <a:t>intreprindere</a:t>
          </a:r>
          <a:endParaRPr lang="en-US" sz="1700" b="1" dirty="0" smtClean="0">
            <a:solidFill>
              <a:schemeClr val="tx1"/>
            </a:solidFill>
          </a:endParaRPr>
        </a:p>
        <a:p>
          <a:pPr marL="228600" indent="0" algn="just" defTabSz="933450">
            <a:lnSpc>
              <a:spcPct val="90000"/>
            </a:lnSpc>
            <a:spcBef>
              <a:spcPct val="0"/>
            </a:spcBef>
            <a:spcAft>
              <a:spcPct val="20000"/>
            </a:spcAft>
            <a:buNone/>
          </a:pPr>
          <a:endParaRPr lang="en-US" sz="1700" b="1" dirty="0">
            <a:solidFill>
              <a:schemeClr val="accent2">
                <a:lumMod val="75000"/>
              </a:schemeClr>
            </a:solidFill>
          </a:endParaRPr>
        </a:p>
      </dgm:t>
    </dgm:pt>
    <dgm:pt modelId="{D1D3A536-7413-47CD-8A84-4C10896DBB82}" type="parTrans" cxnId="{1841F24C-9E2F-4596-8DBF-E2B4CCDCACCE}">
      <dgm:prSet/>
      <dgm:spPr/>
      <dgm:t>
        <a:bodyPr/>
        <a:lstStyle/>
        <a:p>
          <a:endParaRPr lang="en-US"/>
        </a:p>
      </dgm:t>
    </dgm:pt>
    <dgm:pt modelId="{BB99D028-B181-4053-A397-9D07BCF944A1}" type="sibTrans" cxnId="{1841F24C-9E2F-4596-8DBF-E2B4CCDCACCE}">
      <dgm:prSet/>
      <dgm:spPr/>
      <dgm:t>
        <a:bodyPr/>
        <a:lstStyle/>
        <a:p>
          <a:endParaRPr lang="en-US"/>
        </a:p>
      </dgm:t>
    </dgm:pt>
    <dgm:pt modelId="{7FDD2B97-68F2-48C6-9D94-A59BF93A48B6}">
      <dgm:prSet phldrT="[Text]" custT="1"/>
      <dgm:spPr/>
      <dgm:t>
        <a:bodyPr/>
        <a:lstStyle/>
        <a:p>
          <a:pPr marL="228600" indent="0" algn="just" defTabSz="933450">
            <a:lnSpc>
              <a:spcPct val="90000"/>
            </a:lnSpc>
            <a:spcBef>
              <a:spcPct val="0"/>
            </a:spcBef>
            <a:spcAft>
              <a:spcPct val="20000"/>
            </a:spcAft>
            <a:buNone/>
          </a:pPr>
          <a:r>
            <a:rPr lang="en-US" sz="1700" b="1" dirty="0" err="1" smtClean="0">
              <a:solidFill>
                <a:schemeClr val="tx1"/>
              </a:solidFill>
            </a:rPr>
            <a:t>Termenii</a:t>
          </a:r>
          <a:r>
            <a:rPr lang="en-US" sz="1700" b="1" dirty="0" smtClean="0">
              <a:solidFill>
                <a:schemeClr val="tx1"/>
              </a:solidFill>
            </a:rPr>
            <a:t> </a:t>
          </a:r>
          <a:r>
            <a:rPr lang="en-US" sz="1700" b="1" dirty="0" err="1" smtClean="0">
              <a:solidFill>
                <a:schemeClr val="tx1"/>
              </a:solidFill>
            </a:rPr>
            <a:t>si</a:t>
          </a:r>
          <a:r>
            <a:rPr lang="en-US" sz="1700" b="1" dirty="0" smtClean="0">
              <a:solidFill>
                <a:schemeClr val="tx1"/>
              </a:solidFill>
            </a:rPr>
            <a:t> </a:t>
          </a:r>
          <a:r>
            <a:rPr lang="en-US" sz="1700" b="1" dirty="0" err="1" smtClean="0">
              <a:solidFill>
                <a:schemeClr val="tx1"/>
              </a:solidFill>
            </a:rPr>
            <a:t>conditiile</a:t>
          </a:r>
          <a:r>
            <a:rPr lang="en-US" sz="1700" b="1" dirty="0" smtClean="0">
              <a:solidFill>
                <a:schemeClr val="tx1"/>
              </a:solidFill>
            </a:rPr>
            <a:t> de </a:t>
          </a:r>
          <a:r>
            <a:rPr lang="en-US" sz="1700" b="1" dirty="0" err="1" smtClean="0">
              <a:solidFill>
                <a:schemeClr val="tx1"/>
              </a:solidFill>
            </a:rPr>
            <a:t>colaborare</a:t>
          </a:r>
          <a:r>
            <a:rPr lang="en-US" sz="1700" b="1" dirty="0" smtClean="0">
              <a:solidFill>
                <a:schemeClr val="tx1"/>
              </a:solidFill>
            </a:rPr>
            <a:t> </a:t>
          </a:r>
          <a:r>
            <a:rPr lang="en-US" sz="1700" b="1" dirty="0" err="1" smtClean="0">
              <a:solidFill>
                <a:schemeClr val="tx1"/>
              </a:solidFill>
            </a:rPr>
            <a:t>trebuie</a:t>
          </a:r>
          <a:r>
            <a:rPr lang="en-US" sz="1700" b="1" dirty="0" smtClean="0">
              <a:solidFill>
                <a:schemeClr val="tx1"/>
              </a:solidFill>
            </a:rPr>
            <a:t> </a:t>
          </a:r>
          <a:r>
            <a:rPr lang="en-US" sz="1700" b="1" dirty="0" err="1" smtClean="0">
              <a:solidFill>
                <a:schemeClr val="tx1"/>
              </a:solidFill>
            </a:rPr>
            <a:t>sa</a:t>
          </a:r>
          <a:r>
            <a:rPr lang="en-US" sz="1700" b="1" dirty="0" smtClean="0">
              <a:solidFill>
                <a:schemeClr val="tx1"/>
              </a:solidFill>
            </a:rPr>
            <a:t> fie </a:t>
          </a:r>
          <a:r>
            <a:rPr lang="en-US" sz="1700" b="1" dirty="0" err="1" smtClean="0">
              <a:solidFill>
                <a:schemeClr val="tx1"/>
              </a:solidFill>
            </a:rPr>
            <a:t>stabilite</a:t>
          </a:r>
          <a:r>
            <a:rPr lang="en-US" sz="1700" b="1" dirty="0" smtClean="0">
              <a:solidFill>
                <a:schemeClr val="tx1"/>
              </a:solidFill>
            </a:rPr>
            <a:t> </a:t>
          </a:r>
          <a:r>
            <a:rPr lang="en-US" sz="1700" b="1" dirty="0" err="1" smtClean="0">
              <a:solidFill>
                <a:schemeClr val="tx1"/>
              </a:solidFill>
            </a:rPr>
            <a:t>inainte</a:t>
          </a:r>
          <a:r>
            <a:rPr lang="en-US" sz="1700" b="1" dirty="0" smtClean="0">
              <a:solidFill>
                <a:schemeClr val="tx1"/>
              </a:solidFill>
            </a:rPr>
            <a:t> de </a:t>
          </a:r>
          <a:r>
            <a:rPr lang="en-US" sz="1700" b="1" dirty="0" err="1" smtClean="0">
              <a:solidFill>
                <a:schemeClr val="tx1"/>
              </a:solidFill>
            </a:rPr>
            <a:t>inceperea</a:t>
          </a:r>
          <a:r>
            <a:rPr lang="en-US" sz="1700" b="1" dirty="0" smtClean="0">
              <a:solidFill>
                <a:schemeClr val="tx1"/>
              </a:solidFill>
            </a:rPr>
            <a:t> </a:t>
          </a:r>
          <a:r>
            <a:rPr lang="en-US" sz="1700" b="1" dirty="0" err="1" smtClean="0">
              <a:solidFill>
                <a:schemeClr val="tx1"/>
              </a:solidFill>
            </a:rPr>
            <a:t>activitatilor</a:t>
          </a:r>
          <a:r>
            <a:rPr lang="en-US" sz="1700" b="1" dirty="0" smtClean="0">
              <a:solidFill>
                <a:schemeClr val="tx1"/>
              </a:solidFill>
            </a:rPr>
            <a:t> (“</a:t>
          </a:r>
          <a:r>
            <a:rPr lang="en-US" sz="1700" b="1" u="sng" dirty="0" smtClean="0">
              <a:solidFill>
                <a:schemeClr val="tx1"/>
              </a:solidFill>
            </a:rPr>
            <a:t>Acord de </a:t>
          </a:r>
          <a:r>
            <a:rPr lang="en-US" sz="1700" b="1" u="sng" dirty="0" err="1" smtClean="0">
              <a:solidFill>
                <a:schemeClr val="tx1"/>
              </a:solidFill>
            </a:rPr>
            <a:t>colaborare</a:t>
          </a:r>
          <a:r>
            <a:rPr lang="en-US" sz="1700" b="1" dirty="0" smtClean="0">
              <a:solidFill>
                <a:schemeClr val="tx1"/>
              </a:solidFill>
            </a:rPr>
            <a:t>”)</a:t>
          </a:r>
          <a:endParaRPr lang="en-US" sz="1700" b="1" dirty="0">
            <a:solidFill>
              <a:schemeClr val="tx1"/>
            </a:solidFill>
          </a:endParaRPr>
        </a:p>
      </dgm:t>
    </dgm:pt>
    <dgm:pt modelId="{FEE0C447-661E-4AC4-99D9-9CB06468C82C}" type="parTrans" cxnId="{05EE03B3-DCDA-4C48-BA6E-6501B589AF50}">
      <dgm:prSet/>
      <dgm:spPr/>
      <dgm:t>
        <a:bodyPr/>
        <a:lstStyle/>
        <a:p>
          <a:endParaRPr lang="en-US"/>
        </a:p>
      </dgm:t>
    </dgm:pt>
    <dgm:pt modelId="{05ABA07D-7BED-4CAC-94D3-B2242DB4A95B}" type="sibTrans" cxnId="{05EE03B3-DCDA-4C48-BA6E-6501B589AF50}">
      <dgm:prSet/>
      <dgm:spPr/>
      <dgm:t>
        <a:bodyPr/>
        <a:lstStyle/>
        <a:p>
          <a:endParaRPr lang="en-US"/>
        </a:p>
      </dgm:t>
    </dgm:pt>
    <dgm:pt modelId="{12F8CFF7-F333-454B-B838-37CD7F18BB6A}">
      <dgm:prSet phldrT="[Text]" custT="1"/>
      <dgm:spPr/>
      <dgm:t>
        <a:bodyPr/>
        <a:lstStyle/>
        <a:p>
          <a:pPr marL="228600" indent="0" algn="just" defTabSz="933450">
            <a:lnSpc>
              <a:spcPct val="90000"/>
            </a:lnSpc>
            <a:spcBef>
              <a:spcPct val="0"/>
            </a:spcBef>
            <a:spcAft>
              <a:spcPct val="20000"/>
            </a:spcAft>
            <a:buNone/>
          </a:pPr>
          <a:endParaRPr lang="en-US" sz="1700" b="1" dirty="0">
            <a:solidFill>
              <a:schemeClr val="accent2">
                <a:lumMod val="75000"/>
              </a:schemeClr>
            </a:solidFill>
          </a:endParaRPr>
        </a:p>
      </dgm:t>
    </dgm:pt>
    <dgm:pt modelId="{5ED1F084-A6FC-483C-A6D6-50CE40CD2117}" type="parTrans" cxnId="{08F5BF90-22C1-4FEF-82FC-E34558FF9F9D}">
      <dgm:prSet/>
      <dgm:spPr/>
      <dgm:t>
        <a:bodyPr/>
        <a:lstStyle/>
        <a:p>
          <a:endParaRPr lang="en-US"/>
        </a:p>
      </dgm:t>
    </dgm:pt>
    <dgm:pt modelId="{5E8A32F5-8708-4608-AE80-97442F320779}" type="sibTrans" cxnId="{08F5BF90-22C1-4FEF-82FC-E34558FF9F9D}">
      <dgm:prSet/>
      <dgm:spPr/>
      <dgm:t>
        <a:bodyPr/>
        <a:lstStyle/>
        <a:p>
          <a:endParaRPr lang="en-US"/>
        </a:p>
      </dgm:t>
    </dgm:pt>
    <dgm:pt modelId="{DAA52042-D89A-4C04-8E40-3F5CFEB4736A}" type="pres">
      <dgm:prSet presAssocID="{7C854399-74EA-4890-8928-B6F93F3C9BE2}" presName="linear" presStyleCnt="0">
        <dgm:presLayoutVars>
          <dgm:animLvl val="lvl"/>
          <dgm:resizeHandles val="exact"/>
        </dgm:presLayoutVars>
      </dgm:prSet>
      <dgm:spPr/>
      <dgm:t>
        <a:bodyPr/>
        <a:lstStyle/>
        <a:p>
          <a:endParaRPr lang="en-US"/>
        </a:p>
      </dgm:t>
    </dgm:pt>
    <dgm:pt modelId="{CD093A7D-B1F2-4C56-AB8E-169AD43EF31E}" type="pres">
      <dgm:prSet presAssocID="{E7F17FB1-25CE-449F-AE91-2019FBF660E4}" presName="parentText" presStyleLbl="node1" presStyleIdx="0" presStyleCnt="1" custFlipHor="1" custScaleX="5556" custScaleY="49067" custLinFactNeighborY="-16928">
        <dgm:presLayoutVars>
          <dgm:chMax val="0"/>
          <dgm:bulletEnabled val="1"/>
        </dgm:presLayoutVars>
      </dgm:prSet>
      <dgm:spPr/>
      <dgm:t>
        <a:bodyPr/>
        <a:lstStyle/>
        <a:p>
          <a:endParaRPr lang="en-US"/>
        </a:p>
      </dgm:t>
    </dgm:pt>
    <dgm:pt modelId="{5AB5E8BF-3FD5-41B3-9DDA-7FC895F835C2}" type="pres">
      <dgm:prSet presAssocID="{E7F17FB1-25CE-449F-AE91-2019FBF660E4}" presName="childText" presStyleLbl="revTx" presStyleIdx="0" presStyleCnt="1" custScaleY="102506" custLinFactNeighborY="14001">
        <dgm:presLayoutVars>
          <dgm:bulletEnabled val="1"/>
        </dgm:presLayoutVars>
      </dgm:prSet>
      <dgm:spPr/>
      <dgm:t>
        <a:bodyPr/>
        <a:lstStyle/>
        <a:p>
          <a:endParaRPr lang="en-US"/>
        </a:p>
      </dgm:t>
    </dgm:pt>
  </dgm:ptLst>
  <dgm:cxnLst>
    <dgm:cxn modelId="{F04B87B2-0FCD-4A12-82FC-7BE8BE629BB1}" srcId="{E7F17FB1-25CE-449F-AE91-2019FBF660E4}" destId="{CCF61625-4794-4E16-88DF-0E03283B7375}" srcOrd="3" destOrd="0" parTransId="{59533C68-5E6B-4E7B-BCD9-9563F6CDC543}" sibTransId="{616A1D29-AD56-4A01-8E1B-1718637AF641}"/>
    <dgm:cxn modelId="{EBAB9AEC-04FF-4DB4-8E9E-5A5419D0FD29}" srcId="{E7F17FB1-25CE-449F-AE91-2019FBF660E4}" destId="{ED7ED674-7282-47D7-B88A-82E3DDBA6A38}" srcOrd="6" destOrd="0" parTransId="{6C997420-1D30-4CCE-9FB9-BB97F1166CCA}" sibTransId="{7E77E2F2-28E9-4322-9BBF-481426BAB1EF}"/>
    <dgm:cxn modelId="{D64B2937-2660-4BD4-9F97-D7DF7021A8ED}" type="presOf" srcId="{CCF61625-4794-4E16-88DF-0E03283B7375}" destId="{5AB5E8BF-3FD5-41B3-9DDA-7FC895F835C2}" srcOrd="0" destOrd="3" presId="urn:microsoft.com/office/officeart/2005/8/layout/vList2"/>
    <dgm:cxn modelId="{9BCDD8A6-E0A0-4BFF-A6B2-FDFB10A749C4}" type="presOf" srcId="{38DF2500-0885-4B8B-B5FF-4082315772AF}" destId="{5AB5E8BF-3FD5-41B3-9DDA-7FC895F835C2}" srcOrd="0" destOrd="1" presId="urn:microsoft.com/office/officeart/2005/8/layout/vList2"/>
    <dgm:cxn modelId="{ECA59966-78A9-45E6-AFA0-B8C672D03ABD}" type="presOf" srcId="{E7F17FB1-25CE-449F-AE91-2019FBF660E4}" destId="{CD093A7D-B1F2-4C56-AB8E-169AD43EF31E}" srcOrd="0" destOrd="0" presId="urn:microsoft.com/office/officeart/2005/8/layout/vList2"/>
    <dgm:cxn modelId="{9F7BF30C-5491-4E1E-BC61-D25A6624738E}" type="presOf" srcId="{24638DE1-6765-4A76-A043-630F63C61373}" destId="{5AB5E8BF-3FD5-41B3-9DDA-7FC895F835C2}" srcOrd="0" destOrd="4" presId="urn:microsoft.com/office/officeart/2005/8/layout/vList2"/>
    <dgm:cxn modelId="{0B714E6A-B2BB-416F-93FA-ACDF8AE8389C}" type="presOf" srcId="{12F8CFF7-F333-454B-B838-37CD7F18BB6A}" destId="{5AB5E8BF-3FD5-41B3-9DDA-7FC895F835C2}" srcOrd="0" destOrd="7" presId="urn:microsoft.com/office/officeart/2005/8/layout/vList2"/>
    <dgm:cxn modelId="{05EE03B3-DCDA-4C48-BA6E-6501B589AF50}" srcId="{E7F17FB1-25CE-449F-AE91-2019FBF660E4}" destId="{7FDD2B97-68F2-48C6-9D94-A59BF93A48B6}" srcOrd="8" destOrd="0" parTransId="{FEE0C447-661E-4AC4-99D9-9CB06468C82C}" sibTransId="{05ABA07D-7BED-4CAC-94D3-B2242DB4A95B}"/>
    <dgm:cxn modelId="{A22888A1-C115-4BC4-A57C-EC322D3E1386}" type="presOf" srcId="{7FDD2B97-68F2-48C6-9D94-A59BF93A48B6}" destId="{5AB5E8BF-3FD5-41B3-9DDA-7FC895F835C2}" srcOrd="0" destOrd="8" presId="urn:microsoft.com/office/officeart/2005/8/layout/vList2"/>
    <dgm:cxn modelId="{0F951765-43EC-453B-8940-469DF9B6DAAF}" type="presOf" srcId="{2766BE74-081D-42EA-BB6A-3B30C9737209}" destId="{5AB5E8BF-3FD5-41B3-9DDA-7FC895F835C2}" srcOrd="0" destOrd="5" presId="urn:microsoft.com/office/officeart/2005/8/layout/vList2"/>
    <dgm:cxn modelId="{47A362FE-7C72-4A9B-BF30-55CBAF5C693B}" type="presOf" srcId="{ED7ED674-7282-47D7-B88A-82E3DDBA6A38}" destId="{5AB5E8BF-3FD5-41B3-9DDA-7FC895F835C2}" srcOrd="0" destOrd="6" presId="urn:microsoft.com/office/officeart/2005/8/layout/vList2"/>
    <dgm:cxn modelId="{B27F1DCE-7B54-4D86-A887-94628DB8F758}" srcId="{E7F17FB1-25CE-449F-AE91-2019FBF660E4}" destId="{97E794F1-0769-47D6-A5EA-6A695D4ECD8A}" srcOrd="0" destOrd="0" parTransId="{DA944E66-7376-42ED-A3B0-0E35DF610D6E}" sibTransId="{41D39A7F-1A08-4337-8745-00EF518CE649}"/>
    <dgm:cxn modelId="{1841F24C-9E2F-4596-8DBF-E2B4CCDCACCE}" srcId="{E7F17FB1-25CE-449F-AE91-2019FBF660E4}" destId="{38DF2500-0885-4B8B-B5FF-4082315772AF}" srcOrd="1" destOrd="0" parTransId="{D1D3A536-7413-47CD-8A84-4C10896DBB82}" sibTransId="{BB99D028-B181-4053-A397-9D07BCF944A1}"/>
    <dgm:cxn modelId="{924BE822-470D-42A7-9E23-56ABCBCAAAC0}" srcId="{7C854399-74EA-4890-8928-B6F93F3C9BE2}" destId="{E7F17FB1-25CE-449F-AE91-2019FBF660E4}" srcOrd="0" destOrd="0" parTransId="{35A833D4-E8AA-40DF-9B5E-DCBE199D3D1F}" sibTransId="{029E3C86-75E2-46A0-B405-739120087A2B}"/>
    <dgm:cxn modelId="{06A04959-0E8B-4CBE-B78B-2D9DF0D78D40}" type="presOf" srcId="{97E794F1-0769-47D6-A5EA-6A695D4ECD8A}" destId="{5AB5E8BF-3FD5-41B3-9DDA-7FC895F835C2}" srcOrd="0" destOrd="0" presId="urn:microsoft.com/office/officeart/2005/8/layout/vList2"/>
    <dgm:cxn modelId="{DBF01406-8DA0-4BED-9FD8-DE2BA798E471}" srcId="{E7F17FB1-25CE-449F-AE91-2019FBF660E4}" destId="{24638DE1-6765-4A76-A043-630F63C61373}" srcOrd="4" destOrd="0" parTransId="{6E4FD433-A900-4629-82D2-821945C0E24E}" sibTransId="{98A80D1F-E828-4850-A0E6-2BC40FDE54FB}"/>
    <dgm:cxn modelId="{1EDD9FE7-F20E-4A30-93FE-1E04EB7FDBD9}" srcId="{E7F17FB1-25CE-449F-AE91-2019FBF660E4}" destId="{4989D3D6-204E-470F-B0A7-6A966F5DBE6C}" srcOrd="2" destOrd="0" parTransId="{6FFFFDD6-DCA4-449A-880D-1B2ACB9A5DC6}" sibTransId="{1609D80A-C977-4D66-AFEA-D18DEB6C0B49}"/>
    <dgm:cxn modelId="{08F5BF90-22C1-4FEF-82FC-E34558FF9F9D}" srcId="{E7F17FB1-25CE-449F-AE91-2019FBF660E4}" destId="{12F8CFF7-F333-454B-B838-37CD7F18BB6A}" srcOrd="7" destOrd="0" parTransId="{5ED1F084-A6FC-483C-A6D6-50CE40CD2117}" sibTransId="{5E8A32F5-8708-4608-AE80-97442F320779}"/>
    <dgm:cxn modelId="{C9A62856-34BD-4221-A7FF-839086577C44}" srcId="{E7F17FB1-25CE-449F-AE91-2019FBF660E4}" destId="{2766BE74-081D-42EA-BB6A-3B30C9737209}" srcOrd="5" destOrd="0" parTransId="{E8374AEF-D321-4F69-BDCA-711652C86E77}" sibTransId="{67D5F017-DE68-4CE2-BE4D-26F95ED5D527}"/>
    <dgm:cxn modelId="{C57BCC77-2A1A-40DC-9D6A-CCCB77C27D36}" type="presOf" srcId="{7C854399-74EA-4890-8928-B6F93F3C9BE2}" destId="{DAA52042-D89A-4C04-8E40-3F5CFEB4736A}" srcOrd="0" destOrd="0" presId="urn:microsoft.com/office/officeart/2005/8/layout/vList2"/>
    <dgm:cxn modelId="{0838EBA5-AA79-41F1-8CE7-B0EA72F73875}" type="presOf" srcId="{4989D3D6-204E-470F-B0A7-6A966F5DBE6C}" destId="{5AB5E8BF-3FD5-41B3-9DDA-7FC895F835C2}" srcOrd="0" destOrd="2" presId="urn:microsoft.com/office/officeart/2005/8/layout/vList2"/>
    <dgm:cxn modelId="{47C41B44-30ED-4643-B802-896D1332B7C4}" type="presParOf" srcId="{DAA52042-D89A-4C04-8E40-3F5CFEB4736A}" destId="{CD093A7D-B1F2-4C56-AB8E-169AD43EF31E}" srcOrd="0" destOrd="0" presId="urn:microsoft.com/office/officeart/2005/8/layout/vList2"/>
    <dgm:cxn modelId="{CAFB500F-D856-40CB-9D30-59054B950635}" type="presParOf" srcId="{DAA52042-D89A-4C04-8E40-3F5CFEB4736A}" destId="{5AB5E8BF-3FD5-41B3-9DDA-7FC895F835C2}" srcOrd="1" destOrd="0" presId="urn:microsoft.com/office/officeart/2005/8/layout/vList2"/>
  </dgm:cxnLst>
  <dgm:bg/>
  <dgm:whole>
    <a:ln w="38100">
      <a:solidFill>
        <a:schemeClr val="accent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C854399-74EA-4890-8928-B6F93F3C9BE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7F17FB1-25CE-449F-AE91-2019FBF660E4}">
      <dgm:prSet phldrT="[Text]" custT="1"/>
      <dgm:spPr>
        <a:solidFill>
          <a:schemeClr val="accent2">
            <a:lumMod val="50000"/>
          </a:schemeClr>
        </a:solidFill>
      </dgm:spPr>
      <dgm:t>
        <a:bodyPr/>
        <a:lstStyle/>
        <a:p>
          <a:r>
            <a:rPr lang="en-US" sz="2500" b="1" dirty="0" smtClean="0"/>
            <a:t>E</a:t>
          </a:r>
          <a:endParaRPr lang="en-US" sz="2500" b="1" dirty="0"/>
        </a:p>
      </dgm:t>
    </dgm:pt>
    <dgm:pt modelId="{35A833D4-E8AA-40DF-9B5E-DCBE199D3D1F}" type="parTrans" cxnId="{924BE822-470D-42A7-9E23-56ABCBCAAAC0}">
      <dgm:prSet/>
      <dgm:spPr/>
      <dgm:t>
        <a:bodyPr/>
        <a:lstStyle/>
        <a:p>
          <a:endParaRPr lang="en-US"/>
        </a:p>
      </dgm:t>
    </dgm:pt>
    <dgm:pt modelId="{029E3C86-75E2-46A0-B405-739120087A2B}" type="sibTrans" cxnId="{924BE822-470D-42A7-9E23-56ABCBCAAAC0}">
      <dgm:prSet/>
      <dgm:spPr/>
      <dgm:t>
        <a:bodyPr/>
        <a:lstStyle/>
        <a:p>
          <a:endParaRPr lang="en-US"/>
        </a:p>
      </dgm:t>
    </dgm:pt>
    <dgm:pt modelId="{8718C59D-08C0-4C7F-BD1D-24FC44CCF75C}">
      <dgm:prSet phldrT="[Text]" custT="1"/>
      <dgm:spPr/>
      <dgm:t>
        <a:bodyPr/>
        <a:lstStyle/>
        <a:p>
          <a:pPr marL="228600" indent="0" algn="just" defTabSz="933450">
            <a:lnSpc>
              <a:spcPct val="150000"/>
            </a:lnSpc>
            <a:spcBef>
              <a:spcPct val="0"/>
            </a:spcBef>
            <a:spcAft>
              <a:spcPct val="20000"/>
            </a:spcAft>
            <a:buNone/>
          </a:pPr>
          <a:r>
            <a:rPr lang="en-US" sz="2000" b="1" dirty="0" err="1" smtClean="0">
              <a:solidFill>
                <a:schemeClr val="accent2">
                  <a:lumMod val="75000"/>
                </a:schemeClr>
              </a:solidFill>
            </a:rPr>
            <a:t>Activitati</a:t>
          </a:r>
          <a:r>
            <a:rPr lang="en-US" sz="2000" b="1" dirty="0" smtClean="0">
              <a:solidFill>
                <a:schemeClr val="accent2">
                  <a:lumMod val="75000"/>
                </a:schemeClr>
              </a:solidFill>
            </a:rPr>
            <a:t> de management de </a:t>
          </a:r>
          <a:r>
            <a:rPr lang="en-US" sz="2000" b="1" dirty="0" err="1" smtClean="0">
              <a:solidFill>
                <a:schemeClr val="accent2">
                  <a:lumMod val="75000"/>
                </a:schemeClr>
              </a:solidFill>
            </a:rPr>
            <a:t>proiect</a:t>
          </a:r>
          <a:r>
            <a:rPr lang="en-US" sz="2000" b="1" dirty="0" smtClean="0">
              <a:solidFill>
                <a:schemeClr val="accent2">
                  <a:lumMod val="75000"/>
                </a:schemeClr>
              </a:solidFill>
            </a:rPr>
            <a:t> (</a:t>
          </a:r>
          <a:r>
            <a:rPr lang="en-US" sz="2000" b="1" dirty="0" err="1" smtClean="0">
              <a:solidFill>
                <a:schemeClr val="accent2">
                  <a:lumMod val="75000"/>
                </a:schemeClr>
              </a:solidFill>
            </a:rPr>
            <a:t>inclusiv</a:t>
          </a:r>
          <a:r>
            <a:rPr lang="en-US" sz="2000" b="1" dirty="0" smtClean="0">
              <a:solidFill>
                <a:schemeClr val="accent2">
                  <a:lumMod val="75000"/>
                </a:schemeClr>
              </a:solidFill>
            </a:rPr>
            <a:t> de </a:t>
          </a:r>
          <a:r>
            <a:rPr lang="en-US" sz="2000" b="1" dirty="0" err="1" smtClean="0">
              <a:solidFill>
                <a:schemeClr val="accent2">
                  <a:lumMod val="75000"/>
                </a:schemeClr>
              </a:solidFill>
            </a:rPr>
            <a:t>informare</a:t>
          </a:r>
          <a:r>
            <a:rPr lang="en-US" sz="2000" b="1" dirty="0" smtClean="0">
              <a:solidFill>
                <a:schemeClr val="accent2">
                  <a:lumMod val="75000"/>
                </a:schemeClr>
              </a:solidFill>
            </a:rPr>
            <a:t> </a:t>
          </a:r>
          <a:r>
            <a:rPr lang="en-US" sz="2000" b="1" dirty="0" err="1" smtClean="0">
              <a:solidFill>
                <a:schemeClr val="accent2">
                  <a:lumMod val="75000"/>
                </a:schemeClr>
              </a:solidFill>
            </a:rPr>
            <a:t>si</a:t>
          </a:r>
          <a:r>
            <a:rPr lang="en-US" sz="2000" b="1" dirty="0" smtClean="0">
              <a:solidFill>
                <a:schemeClr val="accent2">
                  <a:lumMod val="75000"/>
                </a:schemeClr>
              </a:solidFill>
            </a:rPr>
            <a:t> </a:t>
          </a:r>
          <a:r>
            <a:rPr lang="en-US" sz="2000" b="1" dirty="0" err="1" smtClean="0">
              <a:solidFill>
                <a:schemeClr val="accent2">
                  <a:lumMod val="75000"/>
                </a:schemeClr>
              </a:solidFill>
            </a:rPr>
            <a:t>publicitate</a:t>
          </a:r>
          <a:r>
            <a:rPr lang="en-US" sz="2000" b="1" dirty="0" smtClean="0">
              <a:solidFill>
                <a:schemeClr val="accent2">
                  <a:lumMod val="75000"/>
                </a:schemeClr>
              </a:solidFill>
            </a:rPr>
            <a:t>)</a:t>
          </a:r>
          <a:endParaRPr lang="en-US" sz="2000" b="1" dirty="0">
            <a:solidFill>
              <a:schemeClr val="accent2">
                <a:lumMod val="75000"/>
              </a:schemeClr>
            </a:solidFill>
          </a:endParaRPr>
        </a:p>
      </dgm:t>
    </dgm:pt>
    <dgm:pt modelId="{563792D0-5161-4022-8B6A-CE8C367D1D95}" type="parTrans" cxnId="{E406C8A9-4C1B-4237-A98C-BA330D53CFCC}">
      <dgm:prSet/>
      <dgm:spPr/>
      <dgm:t>
        <a:bodyPr/>
        <a:lstStyle/>
        <a:p>
          <a:endParaRPr lang="en-US"/>
        </a:p>
      </dgm:t>
    </dgm:pt>
    <dgm:pt modelId="{CD840127-71AE-46E7-8C7B-7817CD075AC7}" type="sibTrans" cxnId="{E406C8A9-4C1B-4237-A98C-BA330D53CFCC}">
      <dgm:prSet/>
      <dgm:spPr/>
      <dgm:t>
        <a:bodyPr/>
        <a:lstStyle/>
        <a:p>
          <a:endParaRPr lang="en-US"/>
        </a:p>
      </dgm:t>
    </dgm:pt>
    <dgm:pt modelId="{DAA52042-D89A-4C04-8E40-3F5CFEB4736A}" type="pres">
      <dgm:prSet presAssocID="{7C854399-74EA-4890-8928-B6F93F3C9BE2}" presName="linear" presStyleCnt="0">
        <dgm:presLayoutVars>
          <dgm:animLvl val="lvl"/>
          <dgm:resizeHandles val="exact"/>
        </dgm:presLayoutVars>
      </dgm:prSet>
      <dgm:spPr/>
      <dgm:t>
        <a:bodyPr/>
        <a:lstStyle/>
        <a:p>
          <a:endParaRPr lang="en-US"/>
        </a:p>
      </dgm:t>
    </dgm:pt>
    <dgm:pt modelId="{CD093A7D-B1F2-4C56-AB8E-169AD43EF31E}" type="pres">
      <dgm:prSet presAssocID="{E7F17FB1-25CE-449F-AE91-2019FBF660E4}" presName="parentText" presStyleLbl="node1" presStyleIdx="0" presStyleCnt="1" custFlipHor="1" custScaleX="5556" custScaleY="49067" custLinFactY="-6510" custLinFactNeighborY="-100000">
        <dgm:presLayoutVars>
          <dgm:chMax val="0"/>
          <dgm:bulletEnabled val="1"/>
        </dgm:presLayoutVars>
      </dgm:prSet>
      <dgm:spPr/>
      <dgm:t>
        <a:bodyPr/>
        <a:lstStyle/>
        <a:p>
          <a:endParaRPr lang="en-US"/>
        </a:p>
      </dgm:t>
    </dgm:pt>
    <dgm:pt modelId="{5AB5E8BF-3FD5-41B3-9DDA-7FC895F835C2}" type="pres">
      <dgm:prSet presAssocID="{E7F17FB1-25CE-449F-AE91-2019FBF660E4}" presName="childText" presStyleLbl="revTx" presStyleIdx="0" presStyleCnt="1" custScaleY="133271" custLinFactNeighborY="-40733">
        <dgm:presLayoutVars>
          <dgm:bulletEnabled val="1"/>
        </dgm:presLayoutVars>
      </dgm:prSet>
      <dgm:spPr/>
      <dgm:t>
        <a:bodyPr/>
        <a:lstStyle/>
        <a:p>
          <a:endParaRPr lang="en-US"/>
        </a:p>
      </dgm:t>
    </dgm:pt>
  </dgm:ptLst>
  <dgm:cxnLst>
    <dgm:cxn modelId="{EF64B00E-ADB6-4E34-AF9E-F8C90E84ED1E}" type="presOf" srcId="{E7F17FB1-25CE-449F-AE91-2019FBF660E4}" destId="{CD093A7D-B1F2-4C56-AB8E-169AD43EF31E}" srcOrd="0" destOrd="0" presId="urn:microsoft.com/office/officeart/2005/8/layout/vList2"/>
    <dgm:cxn modelId="{30AEF97A-0B5D-44ED-96EA-6D755D57DC49}" type="presOf" srcId="{7C854399-74EA-4890-8928-B6F93F3C9BE2}" destId="{DAA52042-D89A-4C04-8E40-3F5CFEB4736A}" srcOrd="0" destOrd="0" presId="urn:microsoft.com/office/officeart/2005/8/layout/vList2"/>
    <dgm:cxn modelId="{8C805ADC-5608-4C1C-BD86-EA49E61BC5AF}" type="presOf" srcId="{8718C59D-08C0-4C7F-BD1D-24FC44CCF75C}" destId="{5AB5E8BF-3FD5-41B3-9DDA-7FC895F835C2}" srcOrd="0" destOrd="0" presId="urn:microsoft.com/office/officeart/2005/8/layout/vList2"/>
    <dgm:cxn modelId="{E406C8A9-4C1B-4237-A98C-BA330D53CFCC}" srcId="{E7F17FB1-25CE-449F-AE91-2019FBF660E4}" destId="{8718C59D-08C0-4C7F-BD1D-24FC44CCF75C}" srcOrd="0" destOrd="0" parTransId="{563792D0-5161-4022-8B6A-CE8C367D1D95}" sibTransId="{CD840127-71AE-46E7-8C7B-7817CD075AC7}"/>
    <dgm:cxn modelId="{924BE822-470D-42A7-9E23-56ABCBCAAAC0}" srcId="{7C854399-74EA-4890-8928-B6F93F3C9BE2}" destId="{E7F17FB1-25CE-449F-AE91-2019FBF660E4}" srcOrd="0" destOrd="0" parTransId="{35A833D4-E8AA-40DF-9B5E-DCBE199D3D1F}" sibTransId="{029E3C86-75E2-46A0-B405-739120087A2B}"/>
    <dgm:cxn modelId="{52FABE8F-7A68-4E36-B3B0-384DB66771EE}" type="presParOf" srcId="{DAA52042-D89A-4C04-8E40-3F5CFEB4736A}" destId="{CD093A7D-B1F2-4C56-AB8E-169AD43EF31E}" srcOrd="0" destOrd="0" presId="urn:microsoft.com/office/officeart/2005/8/layout/vList2"/>
    <dgm:cxn modelId="{F92A6206-8947-472A-A63C-504B9E37FE82}" type="presParOf" srcId="{DAA52042-D89A-4C04-8E40-3F5CFEB4736A}" destId="{5AB5E8BF-3FD5-41B3-9DDA-7FC895F835C2}" srcOrd="1" destOrd="0" presId="urn:microsoft.com/office/officeart/2005/8/layout/vList2"/>
  </dgm:cxnLst>
  <dgm:bg/>
  <dgm:whole>
    <a:ln w="38100">
      <a:solidFill>
        <a:schemeClr val="accent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F438DA6-A618-40AC-A85D-5FD48CB47479}"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9549C7BA-D779-4A80-A4F3-673186BB5790}">
      <dgm:prSet phldrT="[Text]"/>
      <dgm:spPr/>
      <dgm:t>
        <a:bodyPr/>
        <a:lstStyle/>
        <a:p>
          <a:r>
            <a:rPr lang="en-US" dirty="0" err="1" smtClean="0"/>
            <a:t>Faza</a:t>
          </a:r>
          <a:r>
            <a:rPr lang="en-US" dirty="0" smtClean="0"/>
            <a:t> de </a:t>
          </a:r>
          <a:r>
            <a:rPr lang="en-US" dirty="0" err="1" smtClean="0"/>
            <a:t>pregatire</a:t>
          </a:r>
          <a:endParaRPr lang="en-US" dirty="0" smtClean="0"/>
        </a:p>
        <a:p>
          <a:r>
            <a:rPr lang="en-US" dirty="0" smtClean="0"/>
            <a:t>Nu </a:t>
          </a:r>
          <a:r>
            <a:rPr lang="en-US" dirty="0" err="1" smtClean="0"/>
            <a:t>mai</a:t>
          </a:r>
          <a:r>
            <a:rPr lang="en-US" dirty="0" smtClean="0"/>
            <a:t> </a:t>
          </a:r>
          <a:r>
            <a:rPr lang="en-US" dirty="0" err="1" smtClean="0"/>
            <a:t>mult</a:t>
          </a:r>
          <a:r>
            <a:rPr lang="en-US" dirty="0" smtClean="0"/>
            <a:t> de </a:t>
          </a:r>
          <a:r>
            <a:rPr lang="en-US" dirty="0" err="1" smtClean="0"/>
            <a:t>jumatate</a:t>
          </a:r>
          <a:r>
            <a:rPr lang="en-US" dirty="0" smtClean="0"/>
            <a:t> din </a:t>
          </a:r>
          <a:r>
            <a:rPr lang="en-US" dirty="0" err="1" smtClean="0"/>
            <a:t>perioada</a:t>
          </a:r>
          <a:r>
            <a:rPr lang="en-US" dirty="0" smtClean="0"/>
            <a:t> de </a:t>
          </a:r>
          <a:r>
            <a:rPr lang="en-US" dirty="0" err="1" smtClean="0"/>
            <a:t>implementare</a:t>
          </a:r>
          <a:endParaRPr lang="en-US" dirty="0"/>
        </a:p>
      </dgm:t>
    </dgm:pt>
    <dgm:pt modelId="{D9BA034C-A16E-42EA-AC86-E1C398FDA625}" type="parTrans" cxnId="{5214AE33-BE77-4948-8D20-32BCDD532B83}">
      <dgm:prSet/>
      <dgm:spPr/>
      <dgm:t>
        <a:bodyPr/>
        <a:lstStyle/>
        <a:p>
          <a:endParaRPr lang="en-US"/>
        </a:p>
      </dgm:t>
    </dgm:pt>
    <dgm:pt modelId="{137F65D8-9BAA-4785-B84C-71951A7934E1}" type="sibTrans" cxnId="{5214AE33-BE77-4948-8D20-32BCDD532B83}">
      <dgm:prSet/>
      <dgm:spPr/>
      <dgm:t>
        <a:bodyPr/>
        <a:lstStyle/>
        <a:p>
          <a:endParaRPr lang="en-US"/>
        </a:p>
      </dgm:t>
    </dgm:pt>
    <dgm:pt modelId="{431C16BB-0E6E-4B9D-AC28-E0838D8ECBB7}">
      <dgm:prSet phldrT="[Text]" custT="1"/>
      <dgm:spPr>
        <a:solidFill>
          <a:schemeClr val="accent4">
            <a:lumMod val="40000"/>
            <a:lumOff val="60000"/>
          </a:schemeClr>
        </a:solidFill>
        <a:ln>
          <a:solidFill>
            <a:srgbClr val="002060">
              <a:alpha val="90000"/>
            </a:srgbClr>
          </a:solidFill>
        </a:ln>
      </dgm:spPr>
      <dgm:t>
        <a:bodyPr/>
        <a:lstStyle/>
        <a:p>
          <a:r>
            <a:rPr lang="en-US" sz="2200" dirty="0" err="1" smtClean="0"/>
            <a:t>Activitati</a:t>
          </a:r>
          <a:r>
            <a:rPr lang="en-US" sz="2200" dirty="0" smtClean="0"/>
            <a:t> tip A</a:t>
          </a:r>
          <a:endParaRPr lang="en-US" sz="2200" dirty="0"/>
        </a:p>
      </dgm:t>
    </dgm:pt>
    <dgm:pt modelId="{B529A2BC-2E1D-4722-A450-45F58D6444E7}" type="parTrans" cxnId="{6810245B-D40E-482A-8387-EC5925485FC8}">
      <dgm:prSet/>
      <dgm:spPr/>
      <dgm:t>
        <a:bodyPr/>
        <a:lstStyle/>
        <a:p>
          <a:endParaRPr lang="en-US"/>
        </a:p>
      </dgm:t>
    </dgm:pt>
    <dgm:pt modelId="{FB7C2425-3EEF-44A5-B880-9CCEC8E2BA13}" type="sibTrans" cxnId="{6810245B-D40E-482A-8387-EC5925485FC8}">
      <dgm:prSet/>
      <dgm:spPr/>
      <dgm:t>
        <a:bodyPr/>
        <a:lstStyle/>
        <a:p>
          <a:endParaRPr lang="en-US"/>
        </a:p>
      </dgm:t>
    </dgm:pt>
    <dgm:pt modelId="{94AEDE7B-83F5-490F-9291-81ECD2F7ABC9}">
      <dgm:prSet phldrT="[Text]"/>
      <dgm:spPr>
        <a:ln>
          <a:solidFill>
            <a:srgbClr val="002060">
              <a:alpha val="90000"/>
            </a:srgbClr>
          </a:solidFill>
        </a:ln>
      </dgm:spPr>
      <dgm:t>
        <a:bodyPr/>
        <a:lstStyle/>
        <a:p>
          <a:pPr algn="just"/>
          <a:r>
            <a:rPr lang="en-US" dirty="0" smtClean="0"/>
            <a:t>- </a:t>
          </a:r>
          <a:r>
            <a:rPr lang="en-US" dirty="0" err="1" smtClean="0"/>
            <a:t>Incheierea</a:t>
          </a:r>
          <a:r>
            <a:rPr lang="en-US" dirty="0" smtClean="0"/>
            <a:t> de </a:t>
          </a:r>
          <a:r>
            <a:rPr lang="en-US" dirty="0" err="1" smtClean="0"/>
            <a:t>contracte</a:t>
          </a:r>
          <a:r>
            <a:rPr lang="en-US" dirty="0" smtClean="0"/>
            <a:t> de </a:t>
          </a:r>
          <a:r>
            <a:rPr lang="en-US" dirty="0" err="1" smtClean="0"/>
            <a:t>colaborare</a:t>
          </a:r>
          <a:r>
            <a:rPr lang="en-US" dirty="0" smtClean="0"/>
            <a:t> (in </a:t>
          </a:r>
          <a:r>
            <a:rPr lang="en-US" dirty="0" err="1" smtClean="0"/>
            <a:t>orice</a:t>
          </a:r>
          <a:r>
            <a:rPr lang="en-US" dirty="0" smtClean="0"/>
            <a:t> moment </a:t>
          </a:r>
          <a:r>
            <a:rPr lang="en-US" dirty="0" err="1" smtClean="0"/>
            <a:t>pe</a:t>
          </a:r>
          <a:r>
            <a:rPr lang="en-US" dirty="0" smtClean="0"/>
            <a:t> </a:t>
          </a:r>
          <a:r>
            <a:rPr lang="en-US" dirty="0" err="1" smtClean="0"/>
            <a:t>perioada</a:t>
          </a:r>
          <a:r>
            <a:rPr lang="en-US" dirty="0" smtClean="0"/>
            <a:t> de </a:t>
          </a:r>
          <a:r>
            <a:rPr lang="en-US" dirty="0" err="1" smtClean="0"/>
            <a:t>implementare</a:t>
          </a:r>
          <a:r>
            <a:rPr lang="en-US" dirty="0" smtClean="0"/>
            <a:t>)</a:t>
          </a:r>
          <a:endParaRPr lang="en-US" dirty="0"/>
        </a:p>
      </dgm:t>
    </dgm:pt>
    <dgm:pt modelId="{63396735-3486-44E4-A70D-F5DC8F2C5A50}" type="parTrans" cxnId="{DD23148A-D2D6-4A29-A452-D92A1B846966}">
      <dgm:prSet/>
      <dgm:spPr/>
      <dgm:t>
        <a:bodyPr/>
        <a:lstStyle/>
        <a:p>
          <a:endParaRPr lang="en-US"/>
        </a:p>
      </dgm:t>
    </dgm:pt>
    <dgm:pt modelId="{3CFDCC45-FA21-4465-9EF0-20E9E603FD93}" type="sibTrans" cxnId="{DD23148A-D2D6-4A29-A452-D92A1B846966}">
      <dgm:prSet/>
      <dgm:spPr/>
      <dgm:t>
        <a:bodyPr/>
        <a:lstStyle/>
        <a:p>
          <a:endParaRPr lang="en-US"/>
        </a:p>
      </dgm:t>
    </dgm:pt>
    <dgm:pt modelId="{08B428DE-9E3F-435D-924C-D511F82929E2}">
      <dgm:prSet phldrT="[Text]"/>
      <dgm:spPr/>
      <dgm:t>
        <a:bodyPr/>
        <a:lstStyle/>
        <a:p>
          <a:r>
            <a:rPr lang="en-US" dirty="0" err="1" smtClean="0"/>
            <a:t>Implementarea</a:t>
          </a:r>
          <a:r>
            <a:rPr lang="en-US" dirty="0" smtClean="0"/>
            <a:t> </a:t>
          </a:r>
          <a:r>
            <a:rPr lang="en-US" dirty="0" err="1" smtClean="0"/>
            <a:t>contractelor</a:t>
          </a:r>
          <a:r>
            <a:rPr lang="en-US" dirty="0" smtClean="0"/>
            <a:t> de </a:t>
          </a:r>
          <a:r>
            <a:rPr lang="en-US" dirty="0" err="1" smtClean="0"/>
            <a:t>colaborare</a:t>
          </a:r>
          <a:endParaRPr lang="en-US" dirty="0" smtClean="0"/>
        </a:p>
      </dgm:t>
    </dgm:pt>
    <dgm:pt modelId="{1D62E820-5D91-4227-BC5E-2E6EBE0AF4F4}" type="parTrans" cxnId="{380D9DE1-B6FA-436B-AB53-9DA2CFE671B5}">
      <dgm:prSet/>
      <dgm:spPr/>
      <dgm:t>
        <a:bodyPr/>
        <a:lstStyle/>
        <a:p>
          <a:endParaRPr lang="en-US"/>
        </a:p>
      </dgm:t>
    </dgm:pt>
    <dgm:pt modelId="{C4276034-2FF2-4C8E-9D69-EF246636433D}" type="sibTrans" cxnId="{380D9DE1-B6FA-436B-AB53-9DA2CFE671B5}">
      <dgm:prSet/>
      <dgm:spPr/>
      <dgm:t>
        <a:bodyPr/>
        <a:lstStyle/>
        <a:p>
          <a:endParaRPr lang="en-US"/>
        </a:p>
      </dgm:t>
    </dgm:pt>
    <dgm:pt modelId="{7CC4707D-400E-402F-8DAE-2A08E577DAE9}">
      <dgm:prSet phldrT="[Text]" custT="1"/>
      <dgm:spPr>
        <a:solidFill>
          <a:schemeClr val="accent4">
            <a:lumMod val="40000"/>
            <a:lumOff val="60000"/>
          </a:schemeClr>
        </a:solidFill>
        <a:ln>
          <a:solidFill>
            <a:srgbClr val="002060">
              <a:alpha val="90000"/>
            </a:srgbClr>
          </a:solidFill>
        </a:ln>
      </dgm:spPr>
      <dgm:t>
        <a:bodyPr/>
        <a:lstStyle/>
        <a:p>
          <a:pPr algn="l"/>
          <a:r>
            <a:rPr lang="en-US" sz="2200" dirty="0" err="1" smtClean="0"/>
            <a:t>Activitati</a:t>
          </a:r>
          <a:r>
            <a:rPr lang="en-US" sz="2200" dirty="0" smtClean="0"/>
            <a:t> de tip B, C </a:t>
          </a:r>
          <a:r>
            <a:rPr lang="en-US" sz="2200" dirty="0" err="1" smtClean="0"/>
            <a:t>si</a:t>
          </a:r>
          <a:r>
            <a:rPr lang="en-US" sz="2200" dirty="0" smtClean="0"/>
            <a:t> D</a:t>
          </a:r>
        </a:p>
        <a:p>
          <a:pPr algn="just"/>
          <a:r>
            <a:rPr lang="en-US" sz="1900" dirty="0" smtClean="0"/>
            <a:t>Min. 80% din </a:t>
          </a:r>
          <a:r>
            <a:rPr lang="en-US" sz="1900" dirty="0" err="1" smtClean="0"/>
            <a:t>valoarea</a:t>
          </a:r>
          <a:r>
            <a:rPr lang="en-US" sz="1900" dirty="0" smtClean="0"/>
            <a:t> </a:t>
          </a:r>
          <a:r>
            <a:rPr lang="en-US" sz="1900" dirty="0" err="1" smtClean="0"/>
            <a:t>eligibila</a:t>
          </a:r>
          <a:r>
            <a:rPr lang="en-US" sz="1900" dirty="0" smtClean="0"/>
            <a:t> a </a:t>
          </a:r>
          <a:r>
            <a:rPr lang="en-US" sz="1900" dirty="0" err="1" smtClean="0"/>
            <a:t>proiectului</a:t>
          </a:r>
          <a:endParaRPr lang="en-US" sz="1900" dirty="0"/>
        </a:p>
      </dgm:t>
    </dgm:pt>
    <dgm:pt modelId="{2F6CA63F-D203-4CF7-BB76-B497DD1FDB33}" type="parTrans" cxnId="{EF3CE408-E1B4-40B7-9AAB-C8EA8D216451}">
      <dgm:prSet/>
      <dgm:spPr/>
      <dgm:t>
        <a:bodyPr/>
        <a:lstStyle/>
        <a:p>
          <a:endParaRPr lang="en-US"/>
        </a:p>
      </dgm:t>
    </dgm:pt>
    <dgm:pt modelId="{D915D976-BDE8-4D99-BD55-498A73FE3476}" type="sibTrans" cxnId="{EF3CE408-E1B4-40B7-9AAB-C8EA8D216451}">
      <dgm:prSet/>
      <dgm:spPr/>
      <dgm:t>
        <a:bodyPr/>
        <a:lstStyle/>
        <a:p>
          <a:endParaRPr lang="en-US"/>
        </a:p>
      </dgm:t>
    </dgm:pt>
    <dgm:pt modelId="{C4F33852-C3D5-4D02-BF43-B27AD9376789}">
      <dgm:prSet phldrT="[Text]"/>
      <dgm:spPr>
        <a:ln>
          <a:solidFill>
            <a:srgbClr val="002060">
              <a:alpha val="90000"/>
            </a:srgbClr>
          </a:solidFill>
        </a:ln>
      </dgm:spPr>
      <dgm:t>
        <a:bodyPr/>
        <a:lstStyle/>
        <a:p>
          <a:pPr algn="just"/>
          <a:r>
            <a:rPr lang="en-US" dirty="0" smtClean="0"/>
            <a:t>- </a:t>
          </a:r>
          <a:r>
            <a:rPr lang="en-US" dirty="0" err="1" smtClean="0"/>
            <a:t>Parteneriat</a:t>
          </a:r>
          <a:r>
            <a:rPr lang="en-US" dirty="0" smtClean="0"/>
            <a:t> de </a:t>
          </a:r>
          <a:r>
            <a:rPr lang="en-US" dirty="0" err="1" smtClean="0"/>
            <a:t>colaborare</a:t>
          </a:r>
          <a:r>
            <a:rPr lang="en-US" dirty="0" smtClean="0"/>
            <a:t> - contract</a:t>
          </a:r>
          <a:endParaRPr lang="en-US" dirty="0"/>
        </a:p>
      </dgm:t>
    </dgm:pt>
    <dgm:pt modelId="{055DE5C8-7899-4107-901F-6FA625EE9E42}" type="parTrans" cxnId="{AB11615D-66C4-4F6F-92D0-D284EE57A9DA}">
      <dgm:prSet/>
      <dgm:spPr/>
      <dgm:t>
        <a:bodyPr/>
        <a:lstStyle/>
        <a:p>
          <a:endParaRPr lang="en-US"/>
        </a:p>
      </dgm:t>
    </dgm:pt>
    <dgm:pt modelId="{6FA681C1-C735-4556-BEFF-5E10A30E7CD0}" type="sibTrans" cxnId="{AB11615D-66C4-4F6F-92D0-D284EE57A9DA}">
      <dgm:prSet/>
      <dgm:spPr/>
      <dgm:t>
        <a:bodyPr/>
        <a:lstStyle/>
        <a:p>
          <a:endParaRPr lang="en-US"/>
        </a:p>
      </dgm:t>
    </dgm:pt>
    <dgm:pt modelId="{EE6EFD05-B124-4E24-8E80-0EFEAA9E84D4}" type="pres">
      <dgm:prSet presAssocID="{1F438DA6-A618-40AC-A85D-5FD48CB47479}" presName="list" presStyleCnt="0">
        <dgm:presLayoutVars>
          <dgm:dir/>
          <dgm:animLvl val="lvl"/>
        </dgm:presLayoutVars>
      </dgm:prSet>
      <dgm:spPr/>
      <dgm:t>
        <a:bodyPr/>
        <a:lstStyle/>
        <a:p>
          <a:endParaRPr lang="en-US"/>
        </a:p>
      </dgm:t>
    </dgm:pt>
    <dgm:pt modelId="{7E7AC896-D80F-4B6A-AA7A-565E646080E4}" type="pres">
      <dgm:prSet presAssocID="{9549C7BA-D779-4A80-A4F3-673186BB5790}" presName="posSpace" presStyleCnt="0"/>
      <dgm:spPr/>
    </dgm:pt>
    <dgm:pt modelId="{E530FF71-2AB9-4C4D-9A03-427A6D4AA4DC}" type="pres">
      <dgm:prSet presAssocID="{9549C7BA-D779-4A80-A4F3-673186BB5790}" presName="vertFlow" presStyleCnt="0"/>
      <dgm:spPr/>
    </dgm:pt>
    <dgm:pt modelId="{8C4A8593-F807-4DD8-97C4-6CDC2D4ADD78}" type="pres">
      <dgm:prSet presAssocID="{9549C7BA-D779-4A80-A4F3-673186BB5790}" presName="topSpace" presStyleCnt="0"/>
      <dgm:spPr/>
    </dgm:pt>
    <dgm:pt modelId="{2A29C8B2-DD74-402D-B528-45D654AB3861}" type="pres">
      <dgm:prSet presAssocID="{9549C7BA-D779-4A80-A4F3-673186BB5790}" presName="firstComp" presStyleCnt="0"/>
      <dgm:spPr/>
    </dgm:pt>
    <dgm:pt modelId="{06B94C73-F81D-41CD-BDA6-D9BE62A08642}" type="pres">
      <dgm:prSet presAssocID="{9549C7BA-D779-4A80-A4F3-673186BB5790}" presName="firstChild" presStyleLbl="bgAccFollowNode1" presStyleIdx="0" presStyleCnt="4"/>
      <dgm:spPr/>
      <dgm:t>
        <a:bodyPr/>
        <a:lstStyle/>
        <a:p>
          <a:endParaRPr lang="en-US"/>
        </a:p>
      </dgm:t>
    </dgm:pt>
    <dgm:pt modelId="{ACCA4465-6597-448C-B983-B1BCEE27844A}" type="pres">
      <dgm:prSet presAssocID="{9549C7BA-D779-4A80-A4F3-673186BB5790}" presName="firstChildTx" presStyleLbl="bgAccFollowNode1" presStyleIdx="0" presStyleCnt="4">
        <dgm:presLayoutVars>
          <dgm:bulletEnabled val="1"/>
        </dgm:presLayoutVars>
      </dgm:prSet>
      <dgm:spPr/>
      <dgm:t>
        <a:bodyPr/>
        <a:lstStyle/>
        <a:p>
          <a:endParaRPr lang="en-US"/>
        </a:p>
      </dgm:t>
    </dgm:pt>
    <dgm:pt modelId="{77D943AB-B1BC-419A-830C-A6FCA766C7F1}" type="pres">
      <dgm:prSet presAssocID="{94AEDE7B-83F5-490F-9291-81ECD2F7ABC9}" presName="comp" presStyleCnt="0"/>
      <dgm:spPr/>
    </dgm:pt>
    <dgm:pt modelId="{E574F6E3-5E3E-468D-8E68-87163F84840B}" type="pres">
      <dgm:prSet presAssocID="{94AEDE7B-83F5-490F-9291-81ECD2F7ABC9}" presName="child" presStyleLbl="bgAccFollowNode1" presStyleIdx="1" presStyleCnt="4"/>
      <dgm:spPr/>
      <dgm:t>
        <a:bodyPr/>
        <a:lstStyle/>
        <a:p>
          <a:endParaRPr lang="en-US"/>
        </a:p>
      </dgm:t>
    </dgm:pt>
    <dgm:pt modelId="{42522996-2F3F-49FE-888B-7850E0FD915D}" type="pres">
      <dgm:prSet presAssocID="{94AEDE7B-83F5-490F-9291-81ECD2F7ABC9}" presName="childTx" presStyleLbl="bgAccFollowNode1" presStyleIdx="1" presStyleCnt="4">
        <dgm:presLayoutVars>
          <dgm:bulletEnabled val="1"/>
        </dgm:presLayoutVars>
      </dgm:prSet>
      <dgm:spPr/>
      <dgm:t>
        <a:bodyPr/>
        <a:lstStyle/>
        <a:p>
          <a:endParaRPr lang="en-US"/>
        </a:p>
      </dgm:t>
    </dgm:pt>
    <dgm:pt modelId="{8264F236-B90A-4FE9-9331-0DFF45BA710E}" type="pres">
      <dgm:prSet presAssocID="{9549C7BA-D779-4A80-A4F3-673186BB5790}" presName="negSpace" presStyleCnt="0"/>
      <dgm:spPr/>
    </dgm:pt>
    <dgm:pt modelId="{C486096D-E75B-4FA3-B545-08911A7B48BD}" type="pres">
      <dgm:prSet presAssocID="{9549C7BA-D779-4A80-A4F3-673186BB5790}" presName="circle" presStyleLbl="node1" presStyleIdx="0" presStyleCnt="2"/>
      <dgm:spPr/>
      <dgm:t>
        <a:bodyPr/>
        <a:lstStyle/>
        <a:p>
          <a:endParaRPr lang="en-US"/>
        </a:p>
      </dgm:t>
    </dgm:pt>
    <dgm:pt modelId="{69A017FE-2EA1-4BE0-B56C-16DFD5863BF1}" type="pres">
      <dgm:prSet presAssocID="{137F65D8-9BAA-4785-B84C-71951A7934E1}" presName="transSpace" presStyleCnt="0"/>
      <dgm:spPr/>
    </dgm:pt>
    <dgm:pt modelId="{61D91D90-4460-40D0-81FE-8AEA286A6A06}" type="pres">
      <dgm:prSet presAssocID="{08B428DE-9E3F-435D-924C-D511F82929E2}" presName="posSpace" presStyleCnt="0"/>
      <dgm:spPr/>
    </dgm:pt>
    <dgm:pt modelId="{556B1135-002C-4734-B99D-65FB7EF0AD65}" type="pres">
      <dgm:prSet presAssocID="{08B428DE-9E3F-435D-924C-D511F82929E2}" presName="vertFlow" presStyleCnt="0"/>
      <dgm:spPr/>
    </dgm:pt>
    <dgm:pt modelId="{18E3B2C9-AFBE-4A23-B1CA-0678D57E4964}" type="pres">
      <dgm:prSet presAssocID="{08B428DE-9E3F-435D-924C-D511F82929E2}" presName="topSpace" presStyleCnt="0"/>
      <dgm:spPr/>
    </dgm:pt>
    <dgm:pt modelId="{EF8A3B23-566C-4F72-BD96-7F336606909B}" type="pres">
      <dgm:prSet presAssocID="{08B428DE-9E3F-435D-924C-D511F82929E2}" presName="firstComp" presStyleCnt="0"/>
      <dgm:spPr/>
    </dgm:pt>
    <dgm:pt modelId="{EC860ECF-2870-49FF-BFD7-71AD14582EEF}" type="pres">
      <dgm:prSet presAssocID="{08B428DE-9E3F-435D-924C-D511F82929E2}" presName="firstChild" presStyleLbl="bgAccFollowNode1" presStyleIdx="2" presStyleCnt="4" custLinFactNeighborX="-6665"/>
      <dgm:spPr/>
      <dgm:t>
        <a:bodyPr/>
        <a:lstStyle/>
        <a:p>
          <a:endParaRPr lang="en-US"/>
        </a:p>
      </dgm:t>
    </dgm:pt>
    <dgm:pt modelId="{7852B298-7270-485D-847A-B2660A93B107}" type="pres">
      <dgm:prSet presAssocID="{08B428DE-9E3F-435D-924C-D511F82929E2}" presName="firstChildTx" presStyleLbl="bgAccFollowNode1" presStyleIdx="2" presStyleCnt="4">
        <dgm:presLayoutVars>
          <dgm:bulletEnabled val="1"/>
        </dgm:presLayoutVars>
      </dgm:prSet>
      <dgm:spPr/>
      <dgm:t>
        <a:bodyPr/>
        <a:lstStyle/>
        <a:p>
          <a:endParaRPr lang="en-US"/>
        </a:p>
      </dgm:t>
    </dgm:pt>
    <dgm:pt modelId="{2AFA87EB-7CD4-4553-9C65-B6B3CCA90BAE}" type="pres">
      <dgm:prSet presAssocID="{C4F33852-C3D5-4D02-BF43-B27AD9376789}" presName="comp" presStyleCnt="0"/>
      <dgm:spPr/>
    </dgm:pt>
    <dgm:pt modelId="{62A4F649-B4A0-45B2-BAB9-3069A6EB32FF}" type="pres">
      <dgm:prSet presAssocID="{C4F33852-C3D5-4D02-BF43-B27AD9376789}" presName="child" presStyleLbl="bgAccFollowNode1" presStyleIdx="3" presStyleCnt="4" custLinFactNeighborX="-6665"/>
      <dgm:spPr/>
      <dgm:t>
        <a:bodyPr/>
        <a:lstStyle/>
        <a:p>
          <a:endParaRPr lang="en-US"/>
        </a:p>
      </dgm:t>
    </dgm:pt>
    <dgm:pt modelId="{E468F54D-C49F-4AC6-8FD3-1046DE9DA3C7}" type="pres">
      <dgm:prSet presAssocID="{C4F33852-C3D5-4D02-BF43-B27AD9376789}" presName="childTx" presStyleLbl="bgAccFollowNode1" presStyleIdx="3" presStyleCnt="4">
        <dgm:presLayoutVars>
          <dgm:bulletEnabled val="1"/>
        </dgm:presLayoutVars>
      </dgm:prSet>
      <dgm:spPr/>
      <dgm:t>
        <a:bodyPr/>
        <a:lstStyle/>
        <a:p>
          <a:endParaRPr lang="en-US"/>
        </a:p>
      </dgm:t>
    </dgm:pt>
    <dgm:pt modelId="{33FF554D-8039-4F8B-93EE-B2298E143530}" type="pres">
      <dgm:prSet presAssocID="{08B428DE-9E3F-435D-924C-D511F82929E2}" presName="negSpace" presStyleCnt="0"/>
      <dgm:spPr/>
    </dgm:pt>
    <dgm:pt modelId="{763E31AC-394E-4C99-B373-4B4A9E1FC146}" type="pres">
      <dgm:prSet presAssocID="{08B428DE-9E3F-435D-924C-D511F82929E2}" presName="circle" presStyleLbl="node1" presStyleIdx="1" presStyleCnt="2" custLinFactNeighborX="-4348"/>
      <dgm:spPr/>
      <dgm:t>
        <a:bodyPr/>
        <a:lstStyle/>
        <a:p>
          <a:endParaRPr lang="en-US"/>
        </a:p>
      </dgm:t>
    </dgm:pt>
  </dgm:ptLst>
  <dgm:cxnLst>
    <dgm:cxn modelId="{53953DEE-4459-4558-9577-B090AA69ADF2}" type="presOf" srcId="{9549C7BA-D779-4A80-A4F3-673186BB5790}" destId="{C486096D-E75B-4FA3-B545-08911A7B48BD}" srcOrd="0" destOrd="0" presId="urn:microsoft.com/office/officeart/2005/8/layout/hList9"/>
    <dgm:cxn modelId="{902FB3A8-B113-450F-B3A1-D50120C77C8F}" type="presOf" srcId="{431C16BB-0E6E-4B9D-AC28-E0838D8ECBB7}" destId="{06B94C73-F81D-41CD-BDA6-D9BE62A08642}" srcOrd="0" destOrd="0" presId="urn:microsoft.com/office/officeart/2005/8/layout/hList9"/>
    <dgm:cxn modelId="{E710C9D8-3ABD-4F58-A464-39DAE155198A}" type="presOf" srcId="{08B428DE-9E3F-435D-924C-D511F82929E2}" destId="{763E31AC-394E-4C99-B373-4B4A9E1FC146}" srcOrd="0" destOrd="0" presId="urn:microsoft.com/office/officeart/2005/8/layout/hList9"/>
    <dgm:cxn modelId="{BD3361DE-9869-48EE-8A70-2D8705C41AFC}" type="presOf" srcId="{431C16BB-0E6E-4B9D-AC28-E0838D8ECBB7}" destId="{ACCA4465-6597-448C-B983-B1BCEE27844A}" srcOrd="1" destOrd="0" presId="urn:microsoft.com/office/officeart/2005/8/layout/hList9"/>
    <dgm:cxn modelId="{AB11615D-66C4-4F6F-92D0-D284EE57A9DA}" srcId="{08B428DE-9E3F-435D-924C-D511F82929E2}" destId="{C4F33852-C3D5-4D02-BF43-B27AD9376789}" srcOrd="1" destOrd="0" parTransId="{055DE5C8-7899-4107-901F-6FA625EE9E42}" sibTransId="{6FA681C1-C735-4556-BEFF-5E10A30E7CD0}"/>
    <dgm:cxn modelId="{DD23148A-D2D6-4A29-A452-D92A1B846966}" srcId="{9549C7BA-D779-4A80-A4F3-673186BB5790}" destId="{94AEDE7B-83F5-490F-9291-81ECD2F7ABC9}" srcOrd="1" destOrd="0" parTransId="{63396735-3486-44E4-A70D-F5DC8F2C5A50}" sibTransId="{3CFDCC45-FA21-4465-9EF0-20E9E603FD93}"/>
    <dgm:cxn modelId="{8046FD41-A7F1-4926-84F2-8A5E0CE9F236}" type="presOf" srcId="{7CC4707D-400E-402F-8DAE-2A08E577DAE9}" destId="{EC860ECF-2870-49FF-BFD7-71AD14582EEF}" srcOrd="0" destOrd="0" presId="urn:microsoft.com/office/officeart/2005/8/layout/hList9"/>
    <dgm:cxn modelId="{A0B5FA01-FC21-4A2D-BDE8-0F6E6CFA028A}" type="presOf" srcId="{7CC4707D-400E-402F-8DAE-2A08E577DAE9}" destId="{7852B298-7270-485D-847A-B2660A93B107}" srcOrd="1" destOrd="0" presId="urn:microsoft.com/office/officeart/2005/8/layout/hList9"/>
    <dgm:cxn modelId="{52E779A8-F28C-403C-BC4C-4084CE1E5800}" type="presOf" srcId="{C4F33852-C3D5-4D02-BF43-B27AD9376789}" destId="{62A4F649-B4A0-45B2-BAB9-3069A6EB32FF}" srcOrd="0" destOrd="0" presId="urn:microsoft.com/office/officeart/2005/8/layout/hList9"/>
    <dgm:cxn modelId="{6810245B-D40E-482A-8387-EC5925485FC8}" srcId="{9549C7BA-D779-4A80-A4F3-673186BB5790}" destId="{431C16BB-0E6E-4B9D-AC28-E0838D8ECBB7}" srcOrd="0" destOrd="0" parTransId="{B529A2BC-2E1D-4722-A450-45F58D6444E7}" sibTransId="{FB7C2425-3EEF-44A5-B880-9CCEC8E2BA13}"/>
    <dgm:cxn modelId="{ECF567C6-B97C-4389-BBDF-3E0C173F3DB6}" type="presOf" srcId="{1F438DA6-A618-40AC-A85D-5FD48CB47479}" destId="{EE6EFD05-B124-4E24-8E80-0EFEAA9E84D4}" srcOrd="0" destOrd="0" presId="urn:microsoft.com/office/officeart/2005/8/layout/hList9"/>
    <dgm:cxn modelId="{5214AE33-BE77-4948-8D20-32BCDD532B83}" srcId="{1F438DA6-A618-40AC-A85D-5FD48CB47479}" destId="{9549C7BA-D779-4A80-A4F3-673186BB5790}" srcOrd="0" destOrd="0" parTransId="{D9BA034C-A16E-42EA-AC86-E1C398FDA625}" sibTransId="{137F65D8-9BAA-4785-B84C-71951A7934E1}"/>
    <dgm:cxn modelId="{EF3CE408-E1B4-40B7-9AAB-C8EA8D216451}" srcId="{08B428DE-9E3F-435D-924C-D511F82929E2}" destId="{7CC4707D-400E-402F-8DAE-2A08E577DAE9}" srcOrd="0" destOrd="0" parTransId="{2F6CA63F-D203-4CF7-BB76-B497DD1FDB33}" sibTransId="{D915D976-BDE8-4D99-BD55-498A73FE3476}"/>
    <dgm:cxn modelId="{380D9DE1-B6FA-436B-AB53-9DA2CFE671B5}" srcId="{1F438DA6-A618-40AC-A85D-5FD48CB47479}" destId="{08B428DE-9E3F-435D-924C-D511F82929E2}" srcOrd="1" destOrd="0" parTransId="{1D62E820-5D91-4227-BC5E-2E6EBE0AF4F4}" sibTransId="{C4276034-2FF2-4C8E-9D69-EF246636433D}"/>
    <dgm:cxn modelId="{9BA50FAC-219A-47AC-BD22-D441896ECFFB}" type="presOf" srcId="{94AEDE7B-83F5-490F-9291-81ECD2F7ABC9}" destId="{42522996-2F3F-49FE-888B-7850E0FD915D}" srcOrd="1" destOrd="0" presId="urn:microsoft.com/office/officeart/2005/8/layout/hList9"/>
    <dgm:cxn modelId="{E374000C-FF6F-4F09-A092-52C45BACAA69}" type="presOf" srcId="{C4F33852-C3D5-4D02-BF43-B27AD9376789}" destId="{E468F54D-C49F-4AC6-8FD3-1046DE9DA3C7}" srcOrd="1" destOrd="0" presId="urn:microsoft.com/office/officeart/2005/8/layout/hList9"/>
    <dgm:cxn modelId="{C01696F0-4D84-4DF4-BE30-2250CC0EEA92}" type="presOf" srcId="{94AEDE7B-83F5-490F-9291-81ECD2F7ABC9}" destId="{E574F6E3-5E3E-468D-8E68-87163F84840B}" srcOrd="0" destOrd="0" presId="urn:microsoft.com/office/officeart/2005/8/layout/hList9"/>
    <dgm:cxn modelId="{C5D898DD-5A95-4475-A429-D4382C32F0F3}" type="presParOf" srcId="{EE6EFD05-B124-4E24-8E80-0EFEAA9E84D4}" destId="{7E7AC896-D80F-4B6A-AA7A-565E646080E4}" srcOrd="0" destOrd="0" presId="urn:microsoft.com/office/officeart/2005/8/layout/hList9"/>
    <dgm:cxn modelId="{D47CE520-6810-4FDF-8E24-AB3BAC508C98}" type="presParOf" srcId="{EE6EFD05-B124-4E24-8E80-0EFEAA9E84D4}" destId="{E530FF71-2AB9-4C4D-9A03-427A6D4AA4DC}" srcOrd="1" destOrd="0" presId="urn:microsoft.com/office/officeart/2005/8/layout/hList9"/>
    <dgm:cxn modelId="{B133468F-BC6B-43EB-989A-CCCCBAF7DF06}" type="presParOf" srcId="{E530FF71-2AB9-4C4D-9A03-427A6D4AA4DC}" destId="{8C4A8593-F807-4DD8-97C4-6CDC2D4ADD78}" srcOrd="0" destOrd="0" presId="urn:microsoft.com/office/officeart/2005/8/layout/hList9"/>
    <dgm:cxn modelId="{94912C4B-A51F-495E-86EA-8E277FDF47BD}" type="presParOf" srcId="{E530FF71-2AB9-4C4D-9A03-427A6D4AA4DC}" destId="{2A29C8B2-DD74-402D-B528-45D654AB3861}" srcOrd="1" destOrd="0" presId="urn:microsoft.com/office/officeart/2005/8/layout/hList9"/>
    <dgm:cxn modelId="{05872406-5623-487B-913B-F53C5919311F}" type="presParOf" srcId="{2A29C8B2-DD74-402D-B528-45D654AB3861}" destId="{06B94C73-F81D-41CD-BDA6-D9BE62A08642}" srcOrd="0" destOrd="0" presId="urn:microsoft.com/office/officeart/2005/8/layout/hList9"/>
    <dgm:cxn modelId="{D7724EC1-AB73-410E-A43B-DA8D49488DB7}" type="presParOf" srcId="{2A29C8B2-DD74-402D-B528-45D654AB3861}" destId="{ACCA4465-6597-448C-B983-B1BCEE27844A}" srcOrd="1" destOrd="0" presId="urn:microsoft.com/office/officeart/2005/8/layout/hList9"/>
    <dgm:cxn modelId="{6965B765-8F8D-42B5-B62D-CF8DA0B9AA1E}" type="presParOf" srcId="{E530FF71-2AB9-4C4D-9A03-427A6D4AA4DC}" destId="{77D943AB-B1BC-419A-830C-A6FCA766C7F1}" srcOrd="2" destOrd="0" presId="urn:microsoft.com/office/officeart/2005/8/layout/hList9"/>
    <dgm:cxn modelId="{6B616B32-967D-4612-B127-CF23A4A90B31}" type="presParOf" srcId="{77D943AB-B1BC-419A-830C-A6FCA766C7F1}" destId="{E574F6E3-5E3E-468D-8E68-87163F84840B}" srcOrd="0" destOrd="0" presId="urn:microsoft.com/office/officeart/2005/8/layout/hList9"/>
    <dgm:cxn modelId="{3B3CF716-2561-45F4-85FC-F8841BB81637}" type="presParOf" srcId="{77D943AB-B1BC-419A-830C-A6FCA766C7F1}" destId="{42522996-2F3F-49FE-888B-7850E0FD915D}" srcOrd="1" destOrd="0" presId="urn:microsoft.com/office/officeart/2005/8/layout/hList9"/>
    <dgm:cxn modelId="{95D32956-109B-4F8E-95CD-26AE395ABF9A}" type="presParOf" srcId="{EE6EFD05-B124-4E24-8E80-0EFEAA9E84D4}" destId="{8264F236-B90A-4FE9-9331-0DFF45BA710E}" srcOrd="2" destOrd="0" presId="urn:microsoft.com/office/officeart/2005/8/layout/hList9"/>
    <dgm:cxn modelId="{0259C0B7-E3B8-4EFC-894C-ED541FB01984}" type="presParOf" srcId="{EE6EFD05-B124-4E24-8E80-0EFEAA9E84D4}" destId="{C486096D-E75B-4FA3-B545-08911A7B48BD}" srcOrd="3" destOrd="0" presId="urn:microsoft.com/office/officeart/2005/8/layout/hList9"/>
    <dgm:cxn modelId="{D2B0DF1C-DA0D-423A-939F-C013EDA10E1E}" type="presParOf" srcId="{EE6EFD05-B124-4E24-8E80-0EFEAA9E84D4}" destId="{69A017FE-2EA1-4BE0-B56C-16DFD5863BF1}" srcOrd="4" destOrd="0" presId="urn:microsoft.com/office/officeart/2005/8/layout/hList9"/>
    <dgm:cxn modelId="{AE9EC32E-76F2-4956-A319-6C9B442D86E8}" type="presParOf" srcId="{EE6EFD05-B124-4E24-8E80-0EFEAA9E84D4}" destId="{61D91D90-4460-40D0-81FE-8AEA286A6A06}" srcOrd="5" destOrd="0" presId="urn:microsoft.com/office/officeart/2005/8/layout/hList9"/>
    <dgm:cxn modelId="{3E40DDB6-A0B6-4FE9-AAC7-03704CEB3652}" type="presParOf" srcId="{EE6EFD05-B124-4E24-8E80-0EFEAA9E84D4}" destId="{556B1135-002C-4734-B99D-65FB7EF0AD65}" srcOrd="6" destOrd="0" presId="urn:microsoft.com/office/officeart/2005/8/layout/hList9"/>
    <dgm:cxn modelId="{9CEF9B26-5CA0-4126-9EF6-04E3C9DF6877}" type="presParOf" srcId="{556B1135-002C-4734-B99D-65FB7EF0AD65}" destId="{18E3B2C9-AFBE-4A23-B1CA-0678D57E4964}" srcOrd="0" destOrd="0" presId="urn:microsoft.com/office/officeart/2005/8/layout/hList9"/>
    <dgm:cxn modelId="{5BEFF3FA-F49B-43C3-835F-37B93B600B4E}" type="presParOf" srcId="{556B1135-002C-4734-B99D-65FB7EF0AD65}" destId="{EF8A3B23-566C-4F72-BD96-7F336606909B}" srcOrd="1" destOrd="0" presId="urn:microsoft.com/office/officeart/2005/8/layout/hList9"/>
    <dgm:cxn modelId="{C01E4BD2-5405-4745-BE08-AB2A55F60802}" type="presParOf" srcId="{EF8A3B23-566C-4F72-BD96-7F336606909B}" destId="{EC860ECF-2870-49FF-BFD7-71AD14582EEF}" srcOrd="0" destOrd="0" presId="urn:microsoft.com/office/officeart/2005/8/layout/hList9"/>
    <dgm:cxn modelId="{EB30AA82-2707-435A-A74D-24BC13CE395E}" type="presParOf" srcId="{EF8A3B23-566C-4F72-BD96-7F336606909B}" destId="{7852B298-7270-485D-847A-B2660A93B107}" srcOrd="1" destOrd="0" presId="urn:microsoft.com/office/officeart/2005/8/layout/hList9"/>
    <dgm:cxn modelId="{B883905A-B971-48A3-8F9C-F6B2D170436B}" type="presParOf" srcId="{556B1135-002C-4734-B99D-65FB7EF0AD65}" destId="{2AFA87EB-7CD4-4553-9C65-B6B3CCA90BAE}" srcOrd="2" destOrd="0" presId="urn:microsoft.com/office/officeart/2005/8/layout/hList9"/>
    <dgm:cxn modelId="{AC98625D-15BA-4FE6-861A-F39DA0C53B58}" type="presParOf" srcId="{2AFA87EB-7CD4-4553-9C65-B6B3CCA90BAE}" destId="{62A4F649-B4A0-45B2-BAB9-3069A6EB32FF}" srcOrd="0" destOrd="0" presId="urn:microsoft.com/office/officeart/2005/8/layout/hList9"/>
    <dgm:cxn modelId="{9F09384B-43F4-44FF-8328-50CCE7BEC887}" type="presParOf" srcId="{2AFA87EB-7CD4-4553-9C65-B6B3CCA90BAE}" destId="{E468F54D-C49F-4AC6-8FD3-1046DE9DA3C7}" srcOrd="1" destOrd="0" presId="urn:microsoft.com/office/officeart/2005/8/layout/hList9"/>
    <dgm:cxn modelId="{75D543F8-2B11-4FBF-B118-2A4453A05529}" type="presParOf" srcId="{EE6EFD05-B124-4E24-8E80-0EFEAA9E84D4}" destId="{33FF554D-8039-4F8B-93EE-B2298E143530}" srcOrd="7" destOrd="0" presId="urn:microsoft.com/office/officeart/2005/8/layout/hList9"/>
    <dgm:cxn modelId="{E1DAC47C-B71C-4132-8DD2-7AA153F6A7F2}" type="presParOf" srcId="{EE6EFD05-B124-4E24-8E80-0EFEAA9E84D4}" destId="{763E31AC-394E-4C99-B373-4B4A9E1FC146}"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A610E1-8BCE-454B-B29B-BD45EDEB0134}">
      <dsp:nvSpPr>
        <dsp:cNvPr id="0" name=""/>
        <dsp:cNvSpPr/>
      </dsp:nvSpPr>
      <dsp:spPr>
        <a:xfrm rot="2577564">
          <a:off x="1858890" y="2115311"/>
          <a:ext cx="1317576" cy="37617"/>
        </a:xfrm>
        <a:custGeom>
          <a:avLst/>
          <a:gdLst/>
          <a:ahLst/>
          <a:cxnLst/>
          <a:rect l="0" t="0" r="0" b="0"/>
          <a:pathLst>
            <a:path>
              <a:moveTo>
                <a:pt x="0" y="18808"/>
              </a:moveTo>
              <a:lnTo>
                <a:pt x="1317576" y="188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05C963-A82C-4827-9242-4CD262E4D3E6}">
      <dsp:nvSpPr>
        <dsp:cNvPr id="0" name=""/>
        <dsp:cNvSpPr/>
      </dsp:nvSpPr>
      <dsp:spPr>
        <a:xfrm rot="1289809">
          <a:off x="3217419" y="2580042"/>
          <a:ext cx="633509" cy="37617"/>
        </a:xfrm>
        <a:custGeom>
          <a:avLst/>
          <a:gdLst/>
          <a:ahLst/>
          <a:cxnLst/>
          <a:rect l="0" t="0" r="0" b="0"/>
          <a:pathLst>
            <a:path>
              <a:moveTo>
                <a:pt x="0" y="18808"/>
              </a:moveTo>
              <a:lnTo>
                <a:pt x="633509" y="188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C8BAB4-EC31-4F61-A77C-15D355F787FE}">
      <dsp:nvSpPr>
        <dsp:cNvPr id="0" name=""/>
        <dsp:cNvSpPr/>
      </dsp:nvSpPr>
      <dsp:spPr>
        <a:xfrm rot="20302080">
          <a:off x="3220267" y="1887746"/>
          <a:ext cx="544848" cy="37617"/>
        </a:xfrm>
        <a:custGeom>
          <a:avLst/>
          <a:gdLst/>
          <a:ahLst/>
          <a:cxnLst/>
          <a:rect l="0" t="0" r="0" b="0"/>
          <a:pathLst>
            <a:path>
              <a:moveTo>
                <a:pt x="0" y="18808"/>
              </a:moveTo>
              <a:lnTo>
                <a:pt x="544848" y="188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086A17-F5AE-4C04-9E8D-B3DFE7D14A31}">
      <dsp:nvSpPr>
        <dsp:cNvPr id="0" name=""/>
        <dsp:cNvSpPr/>
      </dsp:nvSpPr>
      <dsp:spPr>
        <a:xfrm rot="17963647">
          <a:off x="2759629" y="1253677"/>
          <a:ext cx="852240" cy="37617"/>
        </a:xfrm>
        <a:custGeom>
          <a:avLst/>
          <a:gdLst/>
          <a:ahLst/>
          <a:cxnLst/>
          <a:rect l="0" t="0" r="0" b="0"/>
          <a:pathLst>
            <a:path>
              <a:moveTo>
                <a:pt x="0" y="18808"/>
              </a:moveTo>
              <a:lnTo>
                <a:pt x="852240" y="188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D338FE-283E-4629-B01F-15C03A64AB31}">
      <dsp:nvSpPr>
        <dsp:cNvPr id="0" name=""/>
        <dsp:cNvSpPr/>
      </dsp:nvSpPr>
      <dsp:spPr>
        <a:xfrm>
          <a:off x="1777574" y="1385771"/>
          <a:ext cx="1719857" cy="171985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E35A4BD-E2F2-49F4-B88D-779EB5C25633}">
      <dsp:nvSpPr>
        <dsp:cNvPr id="0" name=""/>
        <dsp:cNvSpPr/>
      </dsp:nvSpPr>
      <dsp:spPr>
        <a:xfrm>
          <a:off x="3149776" y="406"/>
          <a:ext cx="962789" cy="96278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err="1" smtClean="0"/>
            <a:t>Anterioara</a:t>
          </a:r>
          <a:r>
            <a:rPr lang="en-US" sz="1100" kern="1200" dirty="0" smtClean="0"/>
            <a:t> (</a:t>
          </a:r>
          <a:r>
            <a:rPr lang="en-US" sz="1100" kern="1200" dirty="0" err="1" smtClean="0"/>
            <a:t>istoric</a:t>
          </a:r>
          <a:r>
            <a:rPr lang="en-US" sz="1100" kern="1200" dirty="0" smtClean="0"/>
            <a:t>) </a:t>
          </a:r>
          <a:endParaRPr lang="en-US" sz="1100" kern="1200" dirty="0"/>
        </a:p>
      </dsp:txBody>
      <dsp:txXfrm>
        <a:off x="3290773" y="141403"/>
        <a:ext cx="680795" cy="680795"/>
      </dsp:txXfrm>
    </dsp:sp>
    <dsp:sp modelId="{7BFB0B61-FC54-49D4-BB85-E4BA2FB96C52}">
      <dsp:nvSpPr>
        <dsp:cNvPr id="0" name=""/>
        <dsp:cNvSpPr/>
      </dsp:nvSpPr>
      <dsp:spPr>
        <a:xfrm>
          <a:off x="4208844" y="406"/>
          <a:ext cx="1444184" cy="962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377950">
            <a:lnSpc>
              <a:spcPct val="90000"/>
            </a:lnSpc>
            <a:spcBef>
              <a:spcPct val="0"/>
            </a:spcBef>
            <a:spcAft>
              <a:spcPct val="15000"/>
            </a:spcAft>
            <a:buChar char="••"/>
          </a:pPr>
          <a:endParaRPr lang="en-US" sz="3100" kern="1200" dirty="0"/>
        </a:p>
        <a:p>
          <a:pPr marL="285750" lvl="1" indent="-285750" algn="l" defTabSz="1377950">
            <a:lnSpc>
              <a:spcPct val="90000"/>
            </a:lnSpc>
            <a:spcBef>
              <a:spcPct val="0"/>
            </a:spcBef>
            <a:spcAft>
              <a:spcPct val="15000"/>
            </a:spcAft>
            <a:buChar char="••"/>
          </a:pPr>
          <a:endParaRPr lang="en-US" sz="3100" kern="1200" dirty="0"/>
        </a:p>
      </dsp:txBody>
      <dsp:txXfrm>
        <a:off x="4208844" y="406"/>
        <a:ext cx="1444184" cy="962789"/>
      </dsp:txXfrm>
    </dsp:sp>
    <dsp:sp modelId="{5E21C9FC-4427-4167-BFAE-4406D18E2D7F}">
      <dsp:nvSpPr>
        <dsp:cNvPr id="0" name=""/>
        <dsp:cNvSpPr/>
      </dsp:nvSpPr>
      <dsp:spPr>
        <a:xfrm>
          <a:off x="3698768" y="1084110"/>
          <a:ext cx="1133517" cy="103191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err="1" smtClean="0"/>
            <a:t>Noua</a:t>
          </a:r>
          <a:r>
            <a:rPr lang="en-US" sz="1200" b="1" kern="1200" dirty="0" smtClean="0"/>
            <a:t> </a:t>
          </a:r>
        </a:p>
      </dsp:txBody>
      <dsp:txXfrm>
        <a:off x="3864768" y="1235230"/>
        <a:ext cx="801517" cy="729674"/>
      </dsp:txXfrm>
    </dsp:sp>
    <dsp:sp modelId="{997B87D2-634B-4D47-AE96-D0CE58BC6E1D}">
      <dsp:nvSpPr>
        <dsp:cNvPr id="0" name=""/>
        <dsp:cNvSpPr/>
      </dsp:nvSpPr>
      <dsp:spPr>
        <a:xfrm>
          <a:off x="4808474" y="1084110"/>
          <a:ext cx="1700275" cy="1031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a:t>
          </a:r>
          <a:r>
            <a:rPr lang="en-US" sz="1400" kern="1200" dirty="0" err="1" smtClean="0"/>
            <a:t>identificata</a:t>
          </a:r>
          <a:r>
            <a:rPr lang="en-US" sz="1400" kern="1200" dirty="0" smtClean="0"/>
            <a:t> la </a:t>
          </a:r>
          <a:r>
            <a:rPr lang="en-US" sz="1400" kern="1200" dirty="0" err="1" smtClean="0"/>
            <a:t>momentul</a:t>
          </a:r>
          <a:r>
            <a:rPr lang="en-US" sz="1400" kern="1200" dirty="0" smtClean="0"/>
            <a:t> </a:t>
          </a:r>
          <a:r>
            <a:rPr lang="en-US" sz="1400" kern="1200" dirty="0" err="1" smtClean="0"/>
            <a:t>depunerii</a:t>
          </a:r>
          <a:r>
            <a:rPr lang="en-US" sz="1400" kern="1200" dirty="0" smtClean="0"/>
            <a:t> </a:t>
          </a:r>
          <a:r>
            <a:rPr lang="en-US" sz="1400" kern="1200" dirty="0" err="1" smtClean="0"/>
            <a:t>proiectului</a:t>
          </a:r>
          <a:r>
            <a:rPr lang="en-US" sz="1400" kern="1200" dirty="0" smtClean="0"/>
            <a:t> </a:t>
          </a:r>
          <a:r>
            <a:rPr lang="en-US" sz="1400" kern="1200" dirty="0" err="1" smtClean="0"/>
            <a:t>sau</a:t>
          </a:r>
          <a:r>
            <a:rPr lang="en-US" sz="1400" kern="1200" dirty="0" smtClean="0"/>
            <a:t> in </a:t>
          </a:r>
          <a:r>
            <a:rPr lang="en-US" sz="1400" kern="1200" dirty="0" err="1" smtClean="0"/>
            <a:t>primii</a:t>
          </a:r>
          <a:r>
            <a:rPr lang="en-US" sz="1400" kern="1200" dirty="0" smtClean="0"/>
            <a:t> 2 </a:t>
          </a:r>
          <a:r>
            <a:rPr lang="en-US" sz="1400" kern="1200" dirty="0" err="1" smtClean="0"/>
            <a:t>ani</a:t>
          </a:r>
          <a:r>
            <a:rPr lang="en-US" sz="1400" kern="1200" dirty="0" smtClean="0"/>
            <a:t> de </a:t>
          </a:r>
          <a:r>
            <a:rPr lang="en-US" sz="1400" kern="1200" dirty="0" err="1" smtClean="0"/>
            <a:t>derulare</a:t>
          </a:r>
          <a:r>
            <a:rPr lang="en-US" sz="1400" kern="1200" dirty="0" smtClean="0"/>
            <a:t>)</a:t>
          </a:r>
          <a:endParaRPr lang="en-US" sz="1400" kern="1200" dirty="0"/>
        </a:p>
      </dsp:txBody>
      <dsp:txXfrm>
        <a:off x="4808474" y="1084110"/>
        <a:ext cx="1700275" cy="1031914"/>
      </dsp:txXfrm>
    </dsp:sp>
    <dsp:sp modelId="{27416AC7-0867-4545-A732-23478C4A337B}">
      <dsp:nvSpPr>
        <dsp:cNvPr id="0" name=""/>
        <dsp:cNvSpPr/>
      </dsp:nvSpPr>
      <dsp:spPr>
        <a:xfrm>
          <a:off x="3795408" y="2409937"/>
          <a:ext cx="962789" cy="96278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err="1" smtClean="0"/>
            <a:t>Ocazionala</a:t>
          </a:r>
          <a:endParaRPr lang="en-US" sz="1100" b="1" kern="1200" dirty="0"/>
        </a:p>
      </dsp:txBody>
      <dsp:txXfrm>
        <a:off x="3936405" y="2550934"/>
        <a:ext cx="680795" cy="680795"/>
      </dsp:txXfrm>
    </dsp:sp>
    <dsp:sp modelId="{D2BAC06E-212C-436B-8182-C3A0254B7FFF}">
      <dsp:nvSpPr>
        <dsp:cNvPr id="0" name=""/>
        <dsp:cNvSpPr/>
      </dsp:nvSpPr>
      <dsp:spPr>
        <a:xfrm>
          <a:off x="1861342" y="1661838"/>
          <a:ext cx="1406479" cy="103191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dirty="0" err="1" smtClean="0"/>
            <a:t>Colaborare</a:t>
          </a:r>
          <a:endParaRPr lang="en-US" sz="1300" b="1" kern="1200" dirty="0"/>
        </a:p>
      </dsp:txBody>
      <dsp:txXfrm>
        <a:off x="2067316" y="1812958"/>
        <a:ext cx="994531" cy="72967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D23DDB-3837-4A14-B0D2-1906626BE34D}">
      <dsp:nvSpPr>
        <dsp:cNvPr id="0" name=""/>
        <dsp:cNvSpPr/>
      </dsp:nvSpPr>
      <dsp:spPr>
        <a:xfrm>
          <a:off x="162550" y="993589"/>
          <a:ext cx="3842194" cy="120068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3265" tIns="68580" rIns="68580" bIns="68580" numCol="1" spcCol="1270" anchor="ctr" anchorCtr="0">
          <a:noAutofit/>
        </a:bodyPr>
        <a:lstStyle/>
        <a:p>
          <a:pPr lvl="0" algn="l" defTabSz="800100">
            <a:lnSpc>
              <a:spcPct val="90000"/>
            </a:lnSpc>
            <a:spcBef>
              <a:spcPct val="0"/>
            </a:spcBef>
            <a:spcAft>
              <a:spcPct val="35000"/>
            </a:spcAft>
          </a:pPr>
          <a:r>
            <a:rPr lang="en-US" sz="1800" kern="1200" dirty="0" err="1" smtClean="0"/>
            <a:t>Colaborari</a:t>
          </a:r>
          <a:r>
            <a:rPr lang="en-US" sz="1800" kern="1200" dirty="0" smtClean="0"/>
            <a:t> </a:t>
          </a:r>
          <a:r>
            <a:rPr lang="en-US" sz="1800" kern="1200" dirty="0" err="1" smtClean="0"/>
            <a:t>anterioare</a:t>
          </a:r>
          <a:r>
            <a:rPr lang="en-US" sz="1800" kern="1200" dirty="0" smtClean="0"/>
            <a:t> (</a:t>
          </a:r>
          <a:r>
            <a:rPr lang="en-US" sz="1800" kern="1200" dirty="0" err="1" smtClean="0"/>
            <a:t>istoric</a:t>
          </a:r>
          <a:r>
            <a:rPr lang="en-US" sz="1800" kern="1200" dirty="0" smtClean="0"/>
            <a:t> / </a:t>
          </a:r>
          <a:r>
            <a:rPr lang="en-US" sz="1800" kern="1200" dirty="0" err="1" smtClean="0"/>
            <a:t>contracte</a:t>
          </a:r>
          <a:r>
            <a:rPr lang="en-US" sz="1800" kern="1200" dirty="0" smtClean="0"/>
            <a:t> / </a:t>
          </a:r>
          <a:r>
            <a:rPr lang="en-US" sz="1800" kern="1200" dirty="0" err="1" smtClean="0"/>
            <a:t>comenzi</a:t>
          </a:r>
          <a:r>
            <a:rPr lang="en-US" sz="1800" kern="1200" dirty="0" smtClean="0"/>
            <a:t>)</a:t>
          </a:r>
          <a:endParaRPr lang="en-US" sz="1800" kern="1200" dirty="0"/>
        </a:p>
      </dsp:txBody>
      <dsp:txXfrm>
        <a:off x="162550" y="993589"/>
        <a:ext cx="3842194" cy="1200685"/>
      </dsp:txXfrm>
    </dsp:sp>
    <dsp:sp modelId="{0869787C-43FE-4FDE-B78F-0EF29D86002D}">
      <dsp:nvSpPr>
        <dsp:cNvPr id="0" name=""/>
        <dsp:cNvSpPr/>
      </dsp:nvSpPr>
      <dsp:spPr>
        <a:xfrm>
          <a:off x="2458" y="820157"/>
          <a:ext cx="840480" cy="1260720"/>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13FB20-2F6D-4771-8CA0-AC720CF0B0D9}">
      <dsp:nvSpPr>
        <dsp:cNvPr id="0" name=""/>
        <dsp:cNvSpPr/>
      </dsp:nvSpPr>
      <dsp:spPr>
        <a:xfrm>
          <a:off x="4384946" y="993589"/>
          <a:ext cx="3842194" cy="120068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3265" tIns="68580" rIns="68580" bIns="68580" numCol="1" spcCol="1270" anchor="ctr" anchorCtr="0">
          <a:noAutofit/>
        </a:bodyPr>
        <a:lstStyle/>
        <a:p>
          <a:pPr lvl="0" algn="l" defTabSz="800100">
            <a:lnSpc>
              <a:spcPct val="90000"/>
            </a:lnSpc>
            <a:spcBef>
              <a:spcPct val="0"/>
            </a:spcBef>
            <a:spcAft>
              <a:spcPct val="35000"/>
            </a:spcAft>
          </a:pPr>
          <a:r>
            <a:rPr lang="en-US" sz="1800" kern="1200" dirty="0" err="1" smtClean="0"/>
            <a:t>Expresii</a:t>
          </a:r>
          <a:r>
            <a:rPr lang="en-US" sz="1800" kern="1200" dirty="0" smtClean="0"/>
            <a:t> de </a:t>
          </a:r>
          <a:r>
            <a:rPr lang="en-US" sz="1800" kern="1200" dirty="0" err="1" smtClean="0"/>
            <a:t>interes</a:t>
          </a:r>
          <a:r>
            <a:rPr lang="en-US" sz="1800" kern="1200" dirty="0" smtClean="0"/>
            <a:t> ale </a:t>
          </a:r>
          <a:r>
            <a:rPr lang="en-US" sz="1800" kern="1200" dirty="0" err="1" smtClean="0"/>
            <a:t>intreprinderilor</a:t>
          </a:r>
          <a:r>
            <a:rPr lang="en-US" sz="1800" kern="1200" dirty="0" smtClean="0"/>
            <a:t> (de </a:t>
          </a:r>
          <a:r>
            <a:rPr lang="en-US" sz="1800" kern="1200" dirty="0" err="1" smtClean="0"/>
            <a:t>colaborare</a:t>
          </a:r>
          <a:r>
            <a:rPr lang="en-US" sz="1800" kern="1200" dirty="0" smtClean="0"/>
            <a:t> in </a:t>
          </a:r>
          <a:r>
            <a:rPr lang="en-US" sz="1800" kern="1200" dirty="0" err="1" smtClean="0"/>
            <a:t>cadrul</a:t>
          </a:r>
          <a:r>
            <a:rPr lang="en-US" sz="1800" kern="1200" dirty="0" smtClean="0"/>
            <a:t> </a:t>
          </a:r>
          <a:r>
            <a:rPr lang="en-US" sz="1800" kern="1200" dirty="0" err="1" smtClean="0"/>
            <a:t>proiectului</a:t>
          </a:r>
          <a:r>
            <a:rPr lang="en-US" sz="1800" kern="1200" dirty="0" smtClean="0"/>
            <a:t>)</a:t>
          </a:r>
          <a:endParaRPr lang="en-US" sz="1800" kern="1200" dirty="0"/>
        </a:p>
      </dsp:txBody>
      <dsp:txXfrm>
        <a:off x="4384946" y="993589"/>
        <a:ext cx="3842194" cy="1200685"/>
      </dsp:txXfrm>
    </dsp:sp>
    <dsp:sp modelId="{737DEA7B-FD28-401B-82BF-B6CF545B60AE}">
      <dsp:nvSpPr>
        <dsp:cNvPr id="0" name=""/>
        <dsp:cNvSpPr/>
      </dsp:nvSpPr>
      <dsp:spPr>
        <a:xfrm>
          <a:off x="4224855" y="820157"/>
          <a:ext cx="840480" cy="1260720"/>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80AE14-F8A0-49A2-9F6E-DFD461DFD5D3}">
      <dsp:nvSpPr>
        <dsp:cNvPr id="0" name=""/>
        <dsp:cNvSpPr/>
      </dsp:nvSpPr>
      <dsp:spPr>
        <a:xfrm>
          <a:off x="2273748" y="2505119"/>
          <a:ext cx="3842194" cy="120068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3265" tIns="68580" rIns="68580" bIns="68580" numCol="1" spcCol="1270" anchor="ctr" anchorCtr="0">
          <a:noAutofit/>
        </a:bodyPr>
        <a:lstStyle/>
        <a:p>
          <a:pPr lvl="0" algn="l" defTabSz="800100">
            <a:lnSpc>
              <a:spcPct val="90000"/>
            </a:lnSpc>
            <a:spcBef>
              <a:spcPct val="0"/>
            </a:spcBef>
            <a:spcAft>
              <a:spcPct val="35000"/>
            </a:spcAft>
          </a:pPr>
          <a:r>
            <a:rPr lang="en-US" sz="1800" kern="1200" dirty="0" err="1" smtClean="0"/>
            <a:t>Anunt-invitatie</a:t>
          </a:r>
          <a:r>
            <a:rPr lang="en-US" sz="1800" kern="1200" dirty="0" smtClean="0"/>
            <a:t> </a:t>
          </a:r>
          <a:r>
            <a:rPr lang="en-US" sz="1800" kern="1200" dirty="0" err="1" smtClean="0"/>
            <a:t>pe</a:t>
          </a:r>
          <a:r>
            <a:rPr lang="en-US" sz="1800" kern="1200" dirty="0" smtClean="0"/>
            <a:t> site-</a:t>
          </a:r>
          <a:r>
            <a:rPr lang="en-US" sz="1800" kern="1200" dirty="0" err="1" smtClean="0"/>
            <a:t>ul</a:t>
          </a:r>
          <a:r>
            <a:rPr lang="en-US" sz="1800" kern="1200" dirty="0" smtClean="0"/>
            <a:t> </a:t>
          </a:r>
          <a:r>
            <a:rPr lang="en-US" sz="1800" kern="1200" dirty="0" err="1" smtClean="0"/>
            <a:t>propriu</a:t>
          </a:r>
          <a:endParaRPr lang="en-US" sz="1800" kern="1200" dirty="0"/>
        </a:p>
      </dsp:txBody>
      <dsp:txXfrm>
        <a:off x="2273748" y="2505119"/>
        <a:ext cx="3842194" cy="1200685"/>
      </dsp:txXfrm>
    </dsp:sp>
    <dsp:sp modelId="{FBB5D0EA-4F45-4CF3-B425-83D7A9C58564}">
      <dsp:nvSpPr>
        <dsp:cNvPr id="0" name=""/>
        <dsp:cNvSpPr/>
      </dsp:nvSpPr>
      <dsp:spPr>
        <a:xfrm>
          <a:off x="2113657" y="2331687"/>
          <a:ext cx="840480" cy="1260720"/>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76872-D86C-4B66-87DE-8228C64D30D2}">
      <dsp:nvSpPr>
        <dsp:cNvPr id="0" name=""/>
        <dsp:cNvSpPr/>
      </dsp:nvSpPr>
      <dsp:spPr>
        <a:xfrm>
          <a:off x="0" y="22700"/>
          <a:ext cx="4937760" cy="493776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022989-B666-4920-B1F2-3B31D21C842D}">
      <dsp:nvSpPr>
        <dsp:cNvPr id="0" name=""/>
        <dsp:cNvSpPr/>
      </dsp:nvSpPr>
      <dsp:spPr>
        <a:xfrm>
          <a:off x="2468880" y="22701"/>
          <a:ext cx="5760719" cy="493776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100000"/>
            </a:lnSpc>
            <a:spcBef>
              <a:spcPct val="0"/>
            </a:spcBef>
            <a:spcAft>
              <a:spcPct val="35000"/>
            </a:spcAft>
          </a:pPr>
          <a:r>
            <a:rPr lang="en-US" sz="2000" b="1" kern="1200" dirty="0" smtClean="0"/>
            <a:t>- </a:t>
          </a:r>
          <a:r>
            <a:rPr lang="en-US" sz="2000" b="1" kern="1200" dirty="0" err="1" smtClean="0"/>
            <a:t>Pentru</a:t>
          </a:r>
          <a:r>
            <a:rPr lang="en-US" sz="2000" b="1" kern="1200" dirty="0" smtClean="0"/>
            <a:t> </a:t>
          </a:r>
          <a:r>
            <a:rPr lang="en-US" sz="2000" b="1" kern="1200" dirty="0" err="1" smtClean="0"/>
            <a:t>accesul</a:t>
          </a:r>
          <a:r>
            <a:rPr lang="en-US" sz="2000" b="1" kern="1200" dirty="0" smtClean="0"/>
            <a:t> </a:t>
          </a:r>
          <a:r>
            <a:rPr lang="en-US" sz="2000" b="1" kern="1200" dirty="0" err="1" smtClean="0"/>
            <a:t>întreprinderilor</a:t>
          </a:r>
          <a:r>
            <a:rPr lang="en-US" sz="2000" b="1" kern="1200" dirty="0" smtClean="0"/>
            <a:t> la </a:t>
          </a:r>
          <a:r>
            <a:rPr lang="en-US" sz="2000" b="1" kern="1200" dirty="0" err="1" smtClean="0"/>
            <a:t>infrastructură</a:t>
          </a:r>
          <a:r>
            <a:rPr lang="en-US" sz="2000" b="1" kern="1200" dirty="0" smtClean="0"/>
            <a:t> / </a:t>
          </a:r>
          <a:r>
            <a:rPr lang="en-US" sz="2000" b="1" kern="1200" dirty="0" err="1" smtClean="0"/>
            <a:t>laboratoare</a:t>
          </a:r>
          <a:r>
            <a:rPr lang="en-US" sz="2000" b="1" kern="1200" dirty="0" smtClean="0"/>
            <a:t>/</a:t>
          </a:r>
          <a:r>
            <a:rPr lang="en-US" sz="2000" b="1" kern="1200" dirty="0" err="1" smtClean="0"/>
            <a:t>echipamente</a:t>
          </a:r>
          <a:r>
            <a:rPr lang="en-US" sz="2000" b="1" kern="1200" dirty="0" smtClean="0"/>
            <a:t> CD </a:t>
          </a:r>
          <a:r>
            <a:rPr lang="en-US" sz="2000" b="1" kern="1200" dirty="0" err="1" smtClean="0"/>
            <a:t>și</a:t>
          </a:r>
          <a:r>
            <a:rPr lang="en-US" sz="2000" b="1" kern="1200" dirty="0" smtClean="0"/>
            <a:t> </a:t>
          </a:r>
          <a:r>
            <a:rPr lang="en-US" sz="2000" b="1" kern="1200" dirty="0" err="1" smtClean="0"/>
            <a:t>instruire</a:t>
          </a:r>
          <a:r>
            <a:rPr lang="en-US" sz="2000" b="1" kern="1200" dirty="0" smtClean="0"/>
            <a:t> </a:t>
          </a:r>
          <a:r>
            <a:rPr lang="en-US" sz="2000" b="1" kern="1200" dirty="0" err="1" smtClean="0"/>
            <a:t>în</a:t>
          </a:r>
          <a:r>
            <a:rPr lang="en-US" sz="2000" b="1" kern="1200" dirty="0" smtClean="0"/>
            <a:t> </a:t>
          </a:r>
          <a:r>
            <a:rPr lang="en-US" sz="2000" b="1" kern="1200" dirty="0" err="1" smtClean="0"/>
            <a:t>utilizare</a:t>
          </a:r>
          <a:endParaRPr lang="en-US" sz="2000" b="1" kern="1200" dirty="0" smtClean="0"/>
        </a:p>
      </dsp:txBody>
      <dsp:txXfrm>
        <a:off x="2468880" y="22701"/>
        <a:ext cx="2880359" cy="1481331"/>
      </dsp:txXfrm>
    </dsp:sp>
    <dsp:sp modelId="{7F8610ED-25D5-44F3-AE4D-D17D92E18E1A}">
      <dsp:nvSpPr>
        <dsp:cNvPr id="0" name=""/>
        <dsp:cNvSpPr/>
      </dsp:nvSpPr>
      <dsp:spPr>
        <a:xfrm>
          <a:off x="864109" y="1504032"/>
          <a:ext cx="3209540" cy="320954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390D78-9F83-431F-957A-44929D2CAF97}">
      <dsp:nvSpPr>
        <dsp:cNvPr id="0" name=""/>
        <dsp:cNvSpPr/>
      </dsp:nvSpPr>
      <dsp:spPr>
        <a:xfrm>
          <a:off x="2468880" y="1519084"/>
          <a:ext cx="5760719" cy="320954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smtClean="0"/>
            <a:t>- </a:t>
          </a:r>
          <a:r>
            <a:rPr lang="en-US" sz="2100" b="1" kern="1200" dirty="0" err="1" smtClean="0"/>
            <a:t>Pentru</a:t>
          </a:r>
          <a:r>
            <a:rPr lang="en-US" sz="2100" b="1" kern="1200" dirty="0" smtClean="0"/>
            <a:t> </a:t>
          </a:r>
          <a:r>
            <a:rPr lang="en-US" sz="2100" b="1" kern="1200" dirty="0" err="1" smtClean="0"/>
            <a:t>accesul</a:t>
          </a:r>
          <a:r>
            <a:rPr lang="en-US" sz="2100" b="1" kern="1200" dirty="0" smtClean="0"/>
            <a:t> </a:t>
          </a:r>
          <a:r>
            <a:rPr lang="en-US" sz="2100" b="1" kern="1200" dirty="0" err="1" smtClean="0"/>
            <a:t>întreprinderilor</a:t>
          </a:r>
          <a:r>
            <a:rPr lang="en-US" sz="2100" b="1" kern="1200" dirty="0" smtClean="0"/>
            <a:t> la </a:t>
          </a:r>
          <a:r>
            <a:rPr lang="en-US" sz="2100" b="1" kern="1200" dirty="0" err="1" smtClean="0"/>
            <a:t>bănci</a:t>
          </a:r>
          <a:r>
            <a:rPr lang="en-US" sz="2100" b="1" kern="1200" dirty="0" smtClean="0"/>
            <a:t> de date </a:t>
          </a:r>
          <a:r>
            <a:rPr lang="en-US" sz="2100" b="1" kern="1200" dirty="0" err="1" smtClean="0"/>
            <a:t>şi</a:t>
          </a:r>
          <a:r>
            <a:rPr lang="en-US" sz="2100" b="1" kern="1200" dirty="0" smtClean="0"/>
            <a:t> </a:t>
          </a:r>
          <a:r>
            <a:rPr lang="en-US" sz="2100" b="1" kern="1200" dirty="0" err="1" smtClean="0"/>
            <a:t>biblioteci</a:t>
          </a:r>
          <a:r>
            <a:rPr lang="en-US" sz="2100" b="1" kern="1200" dirty="0" smtClean="0"/>
            <a:t> </a:t>
          </a:r>
          <a:r>
            <a:rPr lang="en-US" sz="2100" b="1" kern="1200" dirty="0" err="1" smtClean="0"/>
            <a:t>tehnico-științifice</a:t>
          </a:r>
          <a:r>
            <a:rPr lang="en-US" sz="2100" b="1" kern="1200" dirty="0" smtClean="0"/>
            <a:t>, </a:t>
          </a:r>
        </a:p>
      </dsp:txBody>
      <dsp:txXfrm>
        <a:off x="2468880" y="1519084"/>
        <a:ext cx="2880359" cy="1481326"/>
      </dsp:txXfrm>
    </dsp:sp>
    <dsp:sp modelId="{A5396753-42AE-4EAD-908A-FCE0E2451C79}">
      <dsp:nvSpPr>
        <dsp:cNvPr id="0" name=""/>
        <dsp:cNvSpPr/>
      </dsp:nvSpPr>
      <dsp:spPr>
        <a:xfrm>
          <a:off x="1728216" y="2985358"/>
          <a:ext cx="1481326" cy="1481326"/>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E7B1CC-BD88-4B84-B1A5-314CD73861FB}">
      <dsp:nvSpPr>
        <dsp:cNvPr id="0" name=""/>
        <dsp:cNvSpPr/>
      </dsp:nvSpPr>
      <dsp:spPr>
        <a:xfrm>
          <a:off x="2468880" y="2985358"/>
          <a:ext cx="5760719" cy="148132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smtClean="0"/>
            <a:t>- </a:t>
          </a:r>
          <a:r>
            <a:rPr lang="en-US" sz="2100" b="1" kern="1200" dirty="0" err="1" smtClean="0"/>
            <a:t>Pentru</a:t>
          </a:r>
          <a:r>
            <a:rPr lang="en-US" sz="2100" b="1" kern="1200" dirty="0" smtClean="0"/>
            <a:t> </a:t>
          </a:r>
          <a:r>
            <a:rPr lang="en-US" sz="2100" b="1" kern="1200" dirty="0" err="1" smtClean="0"/>
            <a:t>închiriere</a:t>
          </a:r>
          <a:r>
            <a:rPr lang="en-US" sz="2100" b="1" kern="1200" dirty="0" smtClean="0"/>
            <a:t> de </a:t>
          </a:r>
          <a:r>
            <a:rPr lang="en-US" sz="2100" b="1" kern="1200" dirty="0" err="1" smtClean="0"/>
            <a:t>spații</a:t>
          </a:r>
          <a:r>
            <a:rPr lang="en-US" sz="2100" b="1" kern="1200" dirty="0" smtClean="0"/>
            <a:t> de </a:t>
          </a:r>
          <a:r>
            <a:rPr lang="en-US" sz="2100" b="1" kern="1200" dirty="0" err="1" smtClean="0"/>
            <a:t>lucru</a:t>
          </a:r>
          <a:r>
            <a:rPr lang="en-US" sz="2100" b="1" kern="1200" dirty="0" smtClean="0"/>
            <a:t> de </a:t>
          </a:r>
          <a:r>
            <a:rPr lang="en-US" sz="2100" b="1" kern="1200" dirty="0" err="1" smtClean="0"/>
            <a:t>către</a:t>
          </a:r>
          <a:r>
            <a:rPr lang="en-US" sz="2100" b="1" kern="1200" dirty="0" smtClean="0"/>
            <a:t> </a:t>
          </a:r>
          <a:r>
            <a:rPr lang="en-US" sz="2100" b="1" kern="1200" dirty="0" err="1" smtClean="0"/>
            <a:t>întreprinderi</a:t>
          </a:r>
          <a:r>
            <a:rPr lang="en-US" sz="2100" b="1" kern="1200" dirty="0" smtClean="0"/>
            <a:t> </a:t>
          </a:r>
          <a:endParaRPr lang="en-US" sz="2100" b="1" kern="1200" dirty="0"/>
        </a:p>
      </dsp:txBody>
      <dsp:txXfrm>
        <a:off x="2468880" y="2985358"/>
        <a:ext cx="2880359" cy="1481326"/>
      </dsp:txXfrm>
    </dsp:sp>
    <dsp:sp modelId="{7C5088AC-5FA1-4A22-A660-4510D1EE15F7}">
      <dsp:nvSpPr>
        <dsp:cNvPr id="0" name=""/>
        <dsp:cNvSpPr/>
      </dsp:nvSpPr>
      <dsp:spPr>
        <a:xfrm flipH="1">
          <a:off x="5349240" y="22701"/>
          <a:ext cx="2880359" cy="148133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85750" lvl="1" indent="-285750" algn="l" defTabSz="2889250">
            <a:lnSpc>
              <a:spcPct val="90000"/>
            </a:lnSpc>
            <a:spcBef>
              <a:spcPct val="0"/>
            </a:spcBef>
            <a:spcAft>
              <a:spcPct val="15000"/>
            </a:spcAft>
            <a:buChar char="••"/>
          </a:pPr>
          <a:r>
            <a:rPr lang="en-US" sz="6500" b="1" kern="1200" dirty="0" smtClean="0">
              <a:solidFill>
                <a:schemeClr val="accent3">
                  <a:lumMod val="75000"/>
                </a:schemeClr>
              </a:solidFill>
            </a:rPr>
            <a:t>B1</a:t>
          </a:r>
          <a:endParaRPr lang="en-US" sz="6500" b="1" kern="1200" dirty="0">
            <a:solidFill>
              <a:schemeClr val="accent3">
                <a:lumMod val="75000"/>
              </a:schemeClr>
            </a:solidFill>
          </a:endParaRPr>
        </a:p>
      </dsp:txBody>
      <dsp:txXfrm>
        <a:off x="5349240" y="22701"/>
        <a:ext cx="2880359" cy="1481331"/>
      </dsp:txXfrm>
    </dsp:sp>
    <dsp:sp modelId="{64CE5E14-4DE2-4693-8D8E-8A971E59EDC7}">
      <dsp:nvSpPr>
        <dsp:cNvPr id="0" name=""/>
        <dsp:cNvSpPr/>
      </dsp:nvSpPr>
      <dsp:spPr>
        <a:xfrm>
          <a:off x="5349240" y="1504032"/>
          <a:ext cx="2880359" cy="148132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85750" lvl="1" indent="-285750" algn="l" defTabSz="2889250">
            <a:lnSpc>
              <a:spcPct val="90000"/>
            </a:lnSpc>
            <a:spcBef>
              <a:spcPct val="0"/>
            </a:spcBef>
            <a:spcAft>
              <a:spcPct val="15000"/>
            </a:spcAft>
            <a:buChar char="••"/>
          </a:pPr>
          <a:r>
            <a:rPr lang="en-US" sz="6500" b="1" kern="1200" dirty="0" smtClean="0">
              <a:solidFill>
                <a:schemeClr val="accent3">
                  <a:lumMod val="75000"/>
                </a:schemeClr>
              </a:solidFill>
            </a:rPr>
            <a:t>B2</a:t>
          </a:r>
          <a:endParaRPr lang="en-US" sz="6500" b="1" kern="1200" dirty="0">
            <a:solidFill>
              <a:schemeClr val="accent3">
                <a:lumMod val="75000"/>
              </a:schemeClr>
            </a:solidFill>
          </a:endParaRPr>
        </a:p>
      </dsp:txBody>
      <dsp:txXfrm>
        <a:off x="5349240" y="1504032"/>
        <a:ext cx="2880359" cy="1481326"/>
      </dsp:txXfrm>
    </dsp:sp>
    <dsp:sp modelId="{418FC9B3-7E08-4FAC-BE9A-7E9C034754D3}">
      <dsp:nvSpPr>
        <dsp:cNvPr id="0" name=""/>
        <dsp:cNvSpPr/>
      </dsp:nvSpPr>
      <dsp:spPr>
        <a:xfrm>
          <a:off x="5349240" y="2985358"/>
          <a:ext cx="2880359" cy="148132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85750" lvl="1" indent="-285750" algn="l" defTabSz="2889250">
            <a:lnSpc>
              <a:spcPct val="90000"/>
            </a:lnSpc>
            <a:spcBef>
              <a:spcPct val="0"/>
            </a:spcBef>
            <a:spcAft>
              <a:spcPct val="15000"/>
            </a:spcAft>
            <a:buChar char="••"/>
          </a:pPr>
          <a:r>
            <a:rPr lang="en-US" sz="6500" b="1" kern="1200" dirty="0" smtClean="0">
              <a:solidFill>
                <a:schemeClr val="accent3">
                  <a:lumMod val="75000"/>
                </a:schemeClr>
              </a:solidFill>
            </a:rPr>
            <a:t>B3</a:t>
          </a:r>
          <a:endParaRPr lang="en-US" sz="6500" b="1" kern="1200" dirty="0">
            <a:solidFill>
              <a:schemeClr val="accent3">
                <a:lumMod val="75000"/>
              </a:schemeClr>
            </a:solidFill>
          </a:endParaRPr>
        </a:p>
      </dsp:txBody>
      <dsp:txXfrm>
        <a:off x="5349240" y="2985358"/>
        <a:ext cx="2880359" cy="148132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76872-D86C-4B66-87DE-8228C64D30D2}">
      <dsp:nvSpPr>
        <dsp:cNvPr id="0" name=""/>
        <dsp:cNvSpPr/>
      </dsp:nvSpPr>
      <dsp:spPr>
        <a:xfrm>
          <a:off x="0" y="9559"/>
          <a:ext cx="4937760" cy="493776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022989-B666-4920-B1F2-3B31D21C842D}">
      <dsp:nvSpPr>
        <dsp:cNvPr id="0" name=""/>
        <dsp:cNvSpPr/>
      </dsp:nvSpPr>
      <dsp:spPr>
        <a:xfrm>
          <a:off x="2459778" y="117498"/>
          <a:ext cx="5760719" cy="475930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100000"/>
            </a:lnSpc>
            <a:spcBef>
              <a:spcPct val="0"/>
            </a:spcBef>
            <a:spcAft>
              <a:spcPct val="35000"/>
            </a:spcAft>
          </a:pPr>
          <a:endParaRPr lang="en-US" sz="2000" b="1" kern="1200" dirty="0" smtClean="0"/>
        </a:p>
      </dsp:txBody>
      <dsp:txXfrm>
        <a:off x="2459778" y="117498"/>
        <a:ext cx="5760719" cy="594915"/>
      </dsp:txXfrm>
    </dsp:sp>
    <dsp:sp modelId="{741EB186-A467-44E3-B054-426C932B0299}">
      <dsp:nvSpPr>
        <dsp:cNvPr id="0" name=""/>
        <dsp:cNvSpPr/>
      </dsp:nvSpPr>
      <dsp:spPr>
        <a:xfrm>
          <a:off x="432054" y="576711"/>
          <a:ext cx="4073650" cy="407365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CA7259-3E21-4F89-A9DB-349D3D3DB78D}">
      <dsp:nvSpPr>
        <dsp:cNvPr id="0" name=""/>
        <dsp:cNvSpPr/>
      </dsp:nvSpPr>
      <dsp:spPr>
        <a:xfrm>
          <a:off x="2468880" y="56547"/>
          <a:ext cx="5760719" cy="482026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it-IT" sz="1400" b="1" kern="1200" dirty="0" smtClean="0"/>
        </a:p>
        <a:p>
          <a:pPr lvl="0" algn="ctr" defTabSz="622300">
            <a:lnSpc>
              <a:spcPct val="90000"/>
            </a:lnSpc>
            <a:spcBef>
              <a:spcPct val="0"/>
            </a:spcBef>
            <a:spcAft>
              <a:spcPct val="35000"/>
            </a:spcAft>
          </a:pPr>
          <a:endParaRPr lang="it-IT" sz="1400" b="1" kern="1200" dirty="0" smtClean="0"/>
        </a:p>
        <a:p>
          <a:pPr lvl="0" algn="just" defTabSz="622300">
            <a:lnSpc>
              <a:spcPct val="90000"/>
            </a:lnSpc>
            <a:spcBef>
              <a:spcPct val="0"/>
            </a:spcBef>
            <a:spcAft>
              <a:spcPct val="35000"/>
            </a:spcAft>
          </a:pPr>
          <a:r>
            <a:rPr lang="it-IT" sz="1400" b="1" kern="1200" dirty="0" smtClean="0"/>
            <a:t>- Cheltuieli cu personalul (cheltuieli salariale și de deplasare)</a:t>
          </a:r>
        </a:p>
        <a:p>
          <a:pPr lvl="0" algn="just" defTabSz="622300">
            <a:lnSpc>
              <a:spcPct val="90000"/>
            </a:lnSpc>
            <a:spcBef>
              <a:spcPct val="0"/>
            </a:spcBef>
            <a:spcAft>
              <a:spcPct val="35000"/>
            </a:spcAft>
          </a:pPr>
          <a:r>
            <a:rPr lang="en-US" sz="1400" b="1" kern="1200" dirty="0" smtClean="0"/>
            <a:t>- </a:t>
          </a:r>
          <a:r>
            <a:rPr lang="en-US" sz="1400" b="1" kern="1200" dirty="0" err="1" smtClean="0"/>
            <a:t>Cheltuielile</a:t>
          </a:r>
          <a:r>
            <a:rPr lang="en-US" sz="1400" b="1" kern="1200" dirty="0" smtClean="0"/>
            <a:t> de personal </a:t>
          </a:r>
          <a:r>
            <a:rPr lang="en-US" sz="1400" b="1" kern="1200" dirty="0" err="1" smtClean="0"/>
            <a:t>aferente</a:t>
          </a:r>
          <a:r>
            <a:rPr lang="en-US" sz="1400" b="1" kern="1200" dirty="0" smtClean="0"/>
            <a:t> </a:t>
          </a:r>
          <a:r>
            <a:rPr lang="en-US" sz="1400" b="1" kern="1200" dirty="0" err="1" smtClean="0"/>
            <a:t>detașării</a:t>
          </a:r>
          <a:r>
            <a:rPr lang="en-US" sz="1400" b="1" kern="1200" dirty="0" smtClean="0"/>
            <a:t> </a:t>
          </a:r>
          <a:r>
            <a:rPr lang="en-US" sz="1400" b="1" kern="1200" dirty="0" err="1" smtClean="0"/>
            <a:t>și</a:t>
          </a:r>
          <a:r>
            <a:rPr lang="en-US" sz="1400" b="1" kern="1200" dirty="0" smtClean="0"/>
            <a:t> </a:t>
          </a:r>
          <a:r>
            <a:rPr lang="en-US" sz="1400" b="1" kern="1200" dirty="0" err="1" smtClean="0"/>
            <a:t>încadrării</a:t>
          </a:r>
          <a:r>
            <a:rPr lang="en-US" sz="1400" b="1" kern="1200" dirty="0" smtClean="0"/>
            <a:t> </a:t>
          </a:r>
          <a:r>
            <a:rPr lang="en-US" sz="1400" b="1" kern="1200" dirty="0" err="1" smtClean="0"/>
            <a:t>în</a:t>
          </a:r>
          <a:r>
            <a:rPr lang="en-US" sz="1400" b="1" kern="1200" dirty="0" smtClean="0"/>
            <a:t> </a:t>
          </a:r>
          <a:r>
            <a:rPr lang="en-US" sz="1400" b="1" kern="1200" dirty="0" err="1" smtClean="0"/>
            <a:t>muncă</a:t>
          </a:r>
          <a:r>
            <a:rPr lang="en-US" sz="1400" b="1" kern="1200" dirty="0" smtClean="0"/>
            <a:t> a </a:t>
          </a:r>
          <a:r>
            <a:rPr lang="en-US" sz="1400" b="1" kern="1200" dirty="0" err="1" smtClean="0"/>
            <a:t>personalului</a:t>
          </a:r>
          <a:r>
            <a:rPr lang="en-US" sz="1400" b="1" kern="1200" dirty="0" smtClean="0"/>
            <a:t> cu </a:t>
          </a:r>
          <a:r>
            <a:rPr lang="en-US" sz="1400" b="1" kern="1200" dirty="0" err="1" smtClean="0"/>
            <a:t>înaltă</a:t>
          </a:r>
          <a:r>
            <a:rPr lang="en-US" sz="1400" b="1" kern="1200" dirty="0" smtClean="0"/>
            <a:t> </a:t>
          </a:r>
          <a:r>
            <a:rPr lang="en-US" sz="1400" b="1" kern="1200" dirty="0" err="1" smtClean="0"/>
            <a:t>calificare</a:t>
          </a:r>
          <a:r>
            <a:rPr lang="en-US" sz="1400" b="1" kern="1200" dirty="0" smtClean="0"/>
            <a:t>, care </a:t>
          </a:r>
          <a:r>
            <a:rPr lang="en-US" sz="1400" b="1" kern="1200" dirty="0" err="1" smtClean="0"/>
            <a:t>efectuează</a:t>
          </a:r>
          <a:r>
            <a:rPr lang="en-US" sz="1400" b="1" kern="1200" dirty="0" smtClean="0"/>
            <a:t> </a:t>
          </a:r>
          <a:r>
            <a:rPr lang="en-US" sz="1400" b="1" kern="1200" dirty="0" err="1" smtClean="0"/>
            <a:t>activități</a:t>
          </a:r>
          <a:r>
            <a:rPr lang="en-US" sz="1400" b="1" kern="1200" dirty="0" smtClean="0"/>
            <a:t> de CDI, </a:t>
          </a:r>
          <a:r>
            <a:rPr lang="en-US" sz="1400" b="1" kern="1200" dirty="0" err="1" smtClean="0"/>
            <a:t>într</a:t>
          </a:r>
          <a:r>
            <a:rPr lang="en-US" sz="1400" b="1" kern="1200" dirty="0" smtClean="0"/>
            <a:t>-o </a:t>
          </a:r>
          <a:r>
            <a:rPr lang="en-US" sz="1400" b="1" kern="1200" dirty="0" err="1" smtClean="0"/>
            <a:t>funcție</a:t>
          </a:r>
          <a:r>
            <a:rPr lang="en-US" sz="1400" b="1" kern="1200" dirty="0" smtClean="0"/>
            <a:t> </a:t>
          </a:r>
          <a:r>
            <a:rPr lang="en-US" sz="1400" b="1" kern="1200" dirty="0" err="1" smtClean="0"/>
            <a:t>nou</a:t>
          </a:r>
          <a:r>
            <a:rPr lang="en-US" sz="1400" b="1" kern="1200" dirty="0" smtClean="0"/>
            <a:t> </a:t>
          </a:r>
          <a:r>
            <a:rPr lang="en-US" sz="1400" b="1" kern="1200" dirty="0" err="1" smtClean="0"/>
            <a:t>creată</a:t>
          </a:r>
          <a:r>
            <a:rPr lang="en-US" sz="1400" b="1" kern="1200" dirty="0" smtClean="0"/>
            <a:t> </a:t>
          </a:r>
          <a:r>
            <a:rPr lang="en-US" sz="1400" b="1" kern="1200" dirty="0" err="1" smtClean="0"/>
            <a:t>în</a:t>
          </a:r>
          <a:r>
            <a:rPr lang="en-US" sz="1400" b="1" kern="1200" dirty="0" smtClean="0"/>
            <a:t> </a:t>
          </a:r>
          <a:r>
            <a:rPr lang="en-US" sz="1400" b="1" kern="1200" dirty="0" err="1" smtClean="0"/>
            <a:t>cadrul</a:t>
          </a:r>
          <a:r>
            <a:rPr lang="en-US" sz="1400" b="1" kern="1200" dirty="0" smtClean="0"/>
            <a:t> </a:t>
          </a:r>
          <a:r>
            <a:rPr lang="en-US" sz="1400" b="1" kern="1200" dirty="0" err="1" smtClean="0"/>
            <a:t>întreprinderii</a:t>
          </a:r>
          <a:r>
            <a:rPr lang="en-US" sz="1400" b="1" kern="1200" dirty="0" smtClean="0"/>
            <a:t> </a:t>
          </a:r>
          <a:r>
            <a:rPr lang="en-US" sz="1400" b="1" kern="1200" dirty="0" err="1" smtClean="0"/>
            <a:t>cuprind</a:t>
          </a:r>
          <a:r>
            <a:rPr lang="en-US" sz="1400" b="1" kern="1200" dirty="0" smtClean="0"/>
            <a:t> </a:t>
          </a:r>
          <a:r>
            <a:rPr lang="en-US" sz="1400" b="1" kern="1200" dirty="0" err="1" smtClean="0"/>
            <a:t>și</a:t>
          </a:r>
          <a:r>
            <a:rPr lang="en-US" sz="1400" b="1" kern="1200" dirty="0" smtClean="0"/>
            <a:t> </a:t>
          </a:r>
          <a:r>
            <a:rPr lang="en-US" sz="1400" b="1" kern="1200" dirty="0" err="1" smtClean="0"/>
            <a:t>indemnizaţia</a:t>
          </a:r>
          <a:r>
            <a:rPr lang="en-US" sz="1400" b="1" kern="1200" dirty="0" smtClean="0"/>
            <a:t> de </a:t>
          </a:r>
          <a:r>
            <a:rPr lang="en-US" sz="1400" b="1" kern="1200" dirty="0" err="1" smtClean="0"/>
            <a:t>deplasare</a:t>
          </a:r>
          <a:r>
            <a:rPr lang="en-US" sz="1400" b="1" kern="1200" dirty="0" smtClean="0"/>
            <a:t> </a:t>
          </a:r>
          <a:r>
            <a:rPr lang="en-US" sz="1400" b="1" kern="1200" dirty="0" err="1" smtClean="0"/>
            <a:t>pentru</a:t>
          </a:r>
          <a:r>
            <a:rPr lang="en-US" sz="1400" b="1" kern="1200" dirty="0" smtClean="0"/>
            <a:t> </a:t>
          </a:r>
          <a:r>
            <a:rPr lang="en-US" sz="1400" b="1" kern="1200" dirty="0" err="1" smtClean="0"/>
            <a:t>personalul</a:t>
          </a:r>
          <a:r>
            <a:rPr lang="en-US" sz="1400" b="1" kern="1200" dirty="0" smtClean="0"/>
            <a:t> </a:t>
          </a:r>
          <a:r>
            <a:rPr lang="en-US" sz="1400" b="1" kern="1200" dirty="0" err="1" smtClean="0"/>
            <a:t>detaşat</a:t>
          </a:r>
          <a:endParaRPr lang="en-US" sz="1400" b="1" kern="1200" dirty="0" smtClean="0"/>
        </a:p>
      </dsp:txBody>
      <dsp:txXfrm>
        <a:off x="2468880" y="56547"/>
        <a:ext cx="5760719" cy="730346"/>
      </dsp:txXfrm>
    </dsp:sp>
    <dsp:sp modelId="{23D9F09D-37ED-47AD-B8BC-1D92BCE6F63E}">
      <dsp:nvSpPr>
        <dsp:cNvPr id="0" name=""/>
        <dsp:cNvSpPr/>
      </dsp:nvSpPr>
      <dsp:spPr>
        <a:xfrm>
          <a:off x="864109" y="1193933"/>
          <a:ext cx="3209540" cy="320954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E9EE6F-52F2-4C8B-8E27-693830CC9C97}">
      <dsp:nvSpPr>
        <dsp:cNvPr id="0" name=""/>
        <dsp:cNvSpPr/>
      </dsp:nvSpPr>
      <dsp:spPr>
        <a:xfrm>
          <a:off x="2468880" y="1219192"/>
          <a:ext cx="5760719" cy="320954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n-US" sz="1400" b="1" kern="1200" dirty="0" smtClean="0">
              <a:solidFill>
                <a:schemeClr val="tx1"/>
              </a:solidFill>
            </a:rPr>
            <a:t>- </a:t>
          </a:r>
          <a:r>
            <a:rPr lang="en-US" sz="1400" b="1" kern="1200" dirty="0" err="1" smtClean="0">
              <a:solidFill>
                <a:schemeClr val="tx1"/>
              </a:solidFill>
            </a:rPr>
            <a:t>Cheltuieli</a:t>
          </a:r>
          <a:r>
            <a:rPr lang="en-US" sz="1400" b="1" kern="1200" dirty="0" smtClean="0">
              <a:solidFill>
                <a:schemeClr val="tx1"/>
              </a:solidFill>
            </a:rPr>
            <a:t> </a:t>
          </a:r>
          <a:r>
            <a:rPr lang="en-US" sz="1400" b="1" kern="1200" dirty="0" err="1" smtClean="0">
              <a:solidFill>
                <a:schemeClr val="tx1"/>
              </a:solidFill>
            </a:rPr>
            <a:t>pentru</a:t>
          </a:r>
          <a:r>
            <a:rPr lang="en-US" sz="1400" b="1" kern="1200" dirty="0" smtClean="0">
              <a:solidFill>
                <a:schemeClr val="tx1"/>
              </a:solidFill>
            </a:rPr>
            <a:t> </a:t>
          </a:r>
          <a:r>
            <a:rPr lang="en-US" sz="1400" b="1" kern="1200" dirty="0" err="1" smtClean="0">
              <a:solidFill>
                <a:schemeClr val="tx1"/>
              </a:solidFill>
            </a:rPr>
            <a:t>instrumente</a:t>
          </a:r>
          <a:r>
            <a:rPr lang="en-US" sz="1400" b="1" kern="1200" dirty="0" smtClean="0">
              <a:solidFill>
                <a:schemeClr val="tx1"/>
              </a:solidFill>
            </a:rPr>
            <a:t> </a:t>
          </a:r>
          <a:r>
            <a:rPr lang="en-US" sz="1400" b="1" kern="1200" dirty="0" err="1" smtClean="0">
              <a:solidFill>
                <a:schemeClr val="tx1"/>
              </a:solidFill>
            </a:rPr>
            <a:t>și</a:t>
          </a:r>
          <a:r>
            <a:rPr lang="en-US" sz="1400" b="1" kern="1200" dirty="0" smtClean="0">
              <a:solidFill>
                <a:schemeClr val="tx1"/>
              </a:solidFill>
            </a:rPr>
            <a:t> </a:t>
          </a:r>
          <a:r>
            <a:rPr lang="en-US" sz="1400" b="1" kern="1200" dirty="0" err="1" smtClean="0">
              <a:solidFill>
                <a:schemeClr val="tx1"/>
              </a:solidFill>
            </a:rPr>
            <a:t>echipamente</a:t>
          </a:r>
          <a:r>
            <a:rPr lang="en-US" sz="1400" b="1" kern="1200" dirty="0" smtClean="0">
              <a:solidFill>
                <a:schemeClr val="tx1"/>
              </a:solidFill>
            </a:rPr>
            <a:t> (active </a:t>
          </a:r>
          <a:r>
            <a:rPr lang="en-US" sz="1400" b="1" kern="1200" dirty="0" err="1" smtClean="0">
              <a:solidFill>
                <a:schemeClr val="tx1"/>
              </a:solidFill>
            </a:rPr>
            <a:t>corporale</a:t>
          </a:r>
          <a:r>
            <a:rPr lang="en-US" sz="1400" b="1" kern="1200" dirty="0" smtClean="0">
              <a:solidFill>
                <a:schemeClr val="tx1"/>
              </a:solidFill>
            </a:rPr>
            <a:t> </a:t>
          </a:r>
          <a:r>
            <a:rPr lang="en-US" sz="1400" b="1" kern="1200" dirty="0" err="1" smtClean="0">
              <a:solidFill>
                <a:schemeClr val="tx1"/>
              </a:solidFill>
            </a:rPr>
            <a:t>sau</a:t>
          </a:r>
          <a:r>
            <a:rPr lang="en-US" sz="1400" b="1" kern="1200" dirty="0" smtClean="0">
              <a:solidFill>
                <a:schemeClr val="tx1"/>
              </a:solidFill>
            </a:rPr>
            <a:t> </a:t>
          </a:r>
          <a:r>
            <a:rPr lang="en-US" sz="1400" b="1" kern="1200" dirty="0" err="1" smtClean="0">
              <a:solidFill>
                <a:schemeClr val="tx1"/>
              </a:solidFill>
            </a:rPr>
            <a:t>obiecte</a:t>
          </a:r>
          <a:r>
            <a:rPr lang="en-US" sz="1400" b="1" kern="1200" dirty="0" smtClean="0">
              <a:solidFill>
                <a:schemeClr val="tx1"/>
              </a:solidFill>
            </a:rPr>
            <a:t> de </a:t>
          </a:r>
          <a:r>
            <a:rPr lang="en-US" sz="1400" b="1" kern="1200" dirty="0" err="1" smtClean="0">
              <a:solidFill>
                <a:schemeClr val="tx1"/>
              </a:solidFill>
            </a:rPr>
            <a:t>inventar</a:t>
          </a:r>
          <a:r>
            <a:rPr lang="en-US" sz="1400" b="1" kern="1200" dirty="0" smtClean="0">
              <a:solidFill>
                <a:schemeClr val="tx1"/>
              </a:solidFill>
            </a:rPr>
            <a:t>), </a:t>
          </a:r>
          <a:r>
            <a:rPr lang="en-US" sz="1400" b="1" kern="1200" dirty="0" err="1" smtClean="0">
              <a:solidFill>
                <a:schemeClr val="tx1"/>
              </a:solidFill>
            </a:rPr>
            <a:t>în</a:t>
          </a:r>
          <a:r>
            <a:rPr lang="en-US" sz="1400" b="1" kern="1200" dirty="0" smtClean="0">
              <a:solidFill>
                <a:schemeClr val="tx1"/>
              </a:solidFill>
            </a:rPr>
            <a:t> </a:t>
          </a:r>
          <a:r>
            <a:rPr lang="en-US" sz="1400" b="1" kern="1200" dirty="0" err="1" smtClean="0">
              <a:solidFill>
                <a:schemeClr val="tx1"/>
              </a:solidFill>
            </a:rPr>
            <a:t>măsura</a:t>
          </a:r>
          <a:r>
            <a:rPr lang="en-US" sz="1400" b="1" kern="1200" dirty="0" smtClean="0">
              <a:solidFill>
                <a:schemeClr val="tx1"/>
              </a:solidFill>
            </a:rPr>
            <a:t> </a:t>
          </a:r>
          <a:r>
            <a:rPr lang="en-US" sz="1400" b="1" kern="1200" dirty="0" err="1" smtClean="0">
              <a:solidFill>
                <a:schemeClr val="tx1"/>
              </a:solidFill>
            </a:rPr>
            <a:t>în</a:t>
          </a:r>
          <a:r>
            <a:rPr lang="en-US" sz="1400" b="1" kern="1200" dirty="0" smtClean="0">
              <a:solidFill>
                <a:schemeClr val="tx1"/>
              </a:solidFill>
            </a:rPr>
            <a:t> care </a:t>
          </a:r>
          <a:r>
            <a:rPr lang="en-US" sz="1400" b="1" kern="1200" dirty="0" err="1" smtClean="0">
              <a:solidFill>
                <a:schemeClr val="tx1"/>
              </a:solidFill>
            </a:rPr>
            <a:t>acestea</a:t>
          </a:r>
          <a:r>
            <a:rPr lang="en-US" sz="1400" b="1" kern="1200" dirty="0" smtClean="0">
              <a:solidFill>
                <a:schemeClr val="tx1"/>
              </a:solidFill>
            </a:rPr>
            <a:t> </a:t>
          </a:r>
          <a:r>
            <a:rPr lang="en-US" sz="1400" b="1" kern="1200" dirty="0" err="1" smtClean="0">
              <a:solidFill>
                <a:schemeClr val="tx1"/>
              </a:solidFill>
            </a:rPr>
            <a:t>sunt</a:t>
          </a:r>
          <a:r>
            <a:rPr lang="en-US" sz="1400" b="1" kern="1200" dirty="0" smtClean="0">
              <a:solidFill>
                <a:schemeClr val="tx1"/>
              </a:solidFill>
            </a:rPr>
            <a:t> </a:t>
          </a:r>
          <a:r>
            <a:rPr lang="en-US" sz="1400" b="1" kern="1200" dirty="0" err="1" smtClean="0">
              <a:solidFill>
                <a:schemeClr val="tx1"/>
              </a:solidFill>
            </a:rPr>
            <a:t>utilizate</a:t>
          </a:r>
          <a:r>
            <a:rPr lang="en-US" sz="1400" b="1" kern="1200" dirty="0" smtClean="0">
              <a:solidFill>
                <a:schemeClr val="tx1"/>
              </a:solidFill>
            </a:rPr>
            <a:t> </a:t>
          </a:r>
          <a:r>
            <a:rPr lang="en-US" sz="1400" b="1" kern="1200" dirty="0" err="1" smtClean="0">
              <a:solidFill>
                <a:schemeClr val="tx1"/>
              </a:solidFill>
            </a:rPr>
            <a:t>în</a:t>
          </a:r>
          <a:r>
            <a:rPr lang="en-US" sz="1400" b="1" kern="1200" dirty="0" smtClean="0">
              <a:solidFill>
                <a:schemeClr val="tx1"/>
              </a:solidFill>
            </a:rPr>
            <a:t> </a:t>
          </a:r>
          <a:r>
            <a:rPr lang="en-US" sz="1400" b="1" kern="1200" dirty="0" err="1" smtClean="0">
              <a:solidFill>
                <a:schemeClr val="tx1"/>
              </a:solidFill>
            </a:rPr>
            <a:t>cadrul</a:t>
          </a:r>
          <a:r>
            <a:rPr lang="en-US" sz="1400" b="1" kern="1200" dirty="0" smtClean="0">
              <a:solidFill>
                <a:schemeClr val="tx1"/>
              </a:solidFill>
            </a:rPr>
            <a:t> </a:t>
          </a:r>
          <a:r>
            <a:rPr lang="en-US" sz="1400" b="1" kern="1200" dirty="0" err="1" smtClean="0">
              <a:solidFill>
                <a:schemeClr val="tx1"/>
              </a:solidFill>
            </a:rPr>
            <a:t>contractului</a:t>
          </a:r>
          <a:r>
            <a:rPr lang="en-US" sz="1400" b="1" kern="1200" dirty="0" smtClean="0">
              <a:solidFill>
                <a:schemeClr val="tx1"/>
              </a:solidFill>
            </a:rPr>
            <a:t> cu </a:t>
          </a:r>
          <a:r>
            <a:rPr lang="en-US" sz="1400" b="1" kern="1200" dirty="0" err="1" smtClean="0">
              <a:solidFill>
                <a:schemeClr val="tx1"/>
              </a:solidFill>
            </a:rPr>
            <a:t>întreprinderea</a:t>
          </a:r>
          <a:r>
            <a:rPr lang="en-US" sz="1400" b="1" kern="1200" dirty="0" smtClean="0">
              <a:solidFill>
                <a:schemeClr val="tx1"/>
              </a:solidFill>
            </a:rPr>
            <a:t> </a:t>
          </a:r>
          <a:r>
            <a:rPr lang="en-US" sz="1400" b="1" kern="1200" dirty="0" err="1" smtClean="0">
              <a:solidFill>
                <a:schemeClr val="tx1"/>
              </a:solidFill>
            </a:rPr>
            <a:t>și</a:t>
          </a:r>
          <a:r>
            <a:rPr lang="en-US" sz="1400" b="1" kern="1200" dirty="0" smtClean="0">
              <a:solidFill>
                <a:schemeClr val="tx1"/>
              </a:solidFill>
            </a:rPr>
            <a:t> </a:t>
          </a:r>
          <a:r>
            <a:rPr lang="en-US" sz="1400" b="1" kern="1200" dirty="0" err="1" smtClean="0">
              <a:solidFill>
                <a:schemeClr val="tx1"/>
              </a:solidFill>
            </a:rPr>
            <a:t>pe</a:t>
          </a:r>
          <a:r>
            <a:rPr lang="en-US" sz="1400" b="1" kern="1200" dirty="0" smtClean="0">
              <a:solidFill>
                <a:schemeClr val="tx1"/>
              </a:solidFill>
            </a:rPr>
            <a:t> </a:t>
          </a:r>
          <a:r>
            <a:rPr lang="en-US" sz="1400" b="1" kern="1200" dirty="0" err="1" smtClean="0">
              <a:solidFill>
                <a:schemeClr val="tx1"/>
              </a:solidFill>
            </a:rPr>
            <a:t>durata</a:t>
          </a:r>
          <a:r>
            <a:rPr lang="en-US" sz="1400" b="1" kern="1200" dirty="0" smtClean="0">
              <a:solidFill>
                <a:schemeClr val="tx1"/>
              </a:solidFill>
            </a:rPr>
            <a:t> </a:t>
          </a:r>
          <a:r>
            <a:rPr lang="en-US" sz="1400" b="1" kern="1200" dirty="0" err="1" smtClean="0">
              <a:solidFill>
                <a:schemeClr val="tx1"/>
              </a:solidFill>
            </a:rPr>
            <a:t>acestei</a:t>
          </a:r>
          <a:r>
            <a:rPr lang="en-US" sz="1400" b="1" kern="1200" dirty="0" smtClean="0">
              <a:solidFill>
                <a:schemeClr val="tx1"/>
              </a:solidFill>
            </a:rPr>
            <a:t> </a:t>
          </a:r>
          <a:r>
            <a:rPr lang="en-US" sz="1400" b="1" kern="1200" dirty="0" err="1" smtClean="0">
              <a:solidFill>
                <a:schemeClr val="tx1"/>
              </a:solidFill>
            </a:rPr>
            <a:t>utilizări</a:t>
          </a:r>
          <a:endParaRPr lang="en-US" sz="1400" b="1" kern="1200" dirty="0" smtClean="0">
            <a:solidFill>
              <a:schemeClr val="tx1"/>
            </a:solidFill>
          </a:endParaRPr>
        </a:p>
      </dsp:txBody>
      <dsp:txXfrm>
        <a:off x="2468880" y="1219192"/>
        <a:ext cx="5760719" cy="617216"/>
      </dsp:txXfrm>
    </dsp:sp>
    <dsp:sp modelId="{B1661D0A-215B-4A27-8A4E-CE4F1FA74F64}">
      <dsp:nvSpPr>
        <dsp:cNvPr id="0" name=""/>
        <dsp:cNvSpPr/>
      </dsp:nvSpPr>
      <dsp:spPr>
        <a:xfrm>
          <a:off x="1323462" y="1811150"/>
          <a:ext cx="2345436" cy="2345436"/>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C46C15-A381-4A10-B576-991D50640571}">
      <dsp:nvSpPr>
        <dsp:cNvPr id="0" name=""/>
        <dsp:cNvSpPr/>
      </dsp:nvSpPr>
      <dsp:spPr>
        <a:xfrm>
          <a:off x="2468880" y="1933253"/>
          <a:ext cx="5760719" cy="255840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n-US" sz="1400" b="1" kern="1200" dirty="0" smtClean="0">
              <a:solidFill>
                <a:schemeClr val="tx1"/>
              </a:solidFill>
            </a:rPr>
            <a:t>- </a:t>
          </a:r>
          <a:r>
            <a:rPr lang="en-US" sz="1400" b="1" kern="1200" dirty="0" err="1" smtClean="0">
              <a:solidFill>
                <a:schemeClr val="tx1"/>
              </a:solidFill>
            </a:rPr>
            <a:t>Cheltuielile</a:t>
          </a:r>
          <a:r>
            <a:rPr lang="en-US" sz="1400" b="1" kern="1200" dirty="0" smtClean="0">
              <a:solidFill>
                <a:schemeClr val="tx1"/>
              </a:solidFill>
            </a:rPr>
            <a:t> </a:t>
          </a:r>
          <a:r>
            <a:rPr lang="en-US" sz="1400" b="1" kern="1200" dirty="0" err="1" smtClean="0">
              <a:solidFill>
                <a:schemeClr val="tx1"/>
              </a:solidFill>
            </a:rPr>
            <a:t>aferente</a:t>
          </a:r>
          <a:r>
            <a:rPr lang="en-US" sz="1400" b="1" kern="1200" dirty="0" smtClean="0">
              <a:solidFill>
                <a:schemeClr val="tx1"/>
              </a:solidFill>
            </a:rPr>
            <a:t> </a:t>
          </a:r>
          <a:r>
            <a:rPr lang="en-US" sz="1400" b="1" kern="1200" dirty="0" err="1" smtClean="0">
              <a:solidFill>
                <a:schemeClr val="tx1"/>
              </a:solidFill>
            </a:rPr>
            <a:t>serviciilor</a:t>
          </a:r>
          <a:r>
            <a:rPr lang="en-US" sz="1400" b="1" kern="1200" dirty="0" smtClean="0">
              <a:solidFill>
                <a:schemeClr val="tx1"/>
              </a:solidFill>
            </a:rPr>
            <a:t> de </a:t>
          </a:r>
          <a:r>
            <a:rPr lang="en-US" sz="1400" b="1" kern="1200" dirty="0" err="1" smtClean="0">
              <a:solidFill>
                <a:schemeClr val="tx1"/>
              </a:solidFill>
            </a:rPr>
            <a:t>cercetare</a:t>
          </a:r>
          <a:r>
            <a:rPr lang="en-US" sz="1400" b="1" kern="1200" dirty="0" smtClean="0">
              <a:solidFill>
                <a:schemeClr val="tx1"/>
              </a:solidFill>
            </a:rPr>
            <a:t>, </a:t>
          </a:r>
          <a:r>
            <a:rPr lang="en-US" sz="1400" b="1" kern="1200" dirty="0" err="1" smtClean="0">
              <a:solidFill>
                <a:schemeClr val="tx1"/>
              </a:solidFill>
            </a:rPr>
            <a:t>precum</a:t>
          </a:r>
          <a:r>
            <a:rPr lang="en-US" sz="1400" b="1" kern="1200" dirty="0" smtClean="0">
              <a:solidFill>
                <a:schemeClr val="tx1"/>
              </a:solidFill>
            </a:rPr>
            <a:t> </a:t>
          </a:r>
          <a:r>
            <a:rPr lang="en-US" sz="1400" b="1" kern="1200" dirty="0" err="1" smtClean="0">
              <a:solidFill>
                <a:schemeClr val="tx1"/>
              </a:solidFill>
            </a:rPr>
            <a:t>și</a:t>
          </a:r>
          <a:r>
            <a:rPr lang="en-US" sz="1400" b="1" kern="1200" dirty="0" smtClean="0">
              <a:solidFill>
                <a:schemeClr val="tx1"/>
              </a:solidFill>
            </a:rPr>
            <a:t> </a:t>
          </a:r>
          <a:r>
            <a:rPr lang="en-US" sz="1400" b="1" kern="1200" dirty="0" err="1" smtClean="0">
              <a:solidFill>
                <a:schemeClr val="tx1"/>
              </a:solidFill>
            </a:rPr>
            <a:t>serviciilor</a:t>
          </a:r>
          <a:r>
            <a:rPr lang="en-US" sz="1400" b="1" kern="1200" dirty="0" smtClean="0">
              <a:solidFill>
                <a:schemeClr val="tx1"/>
              </a:solidFill>
            </a:rPr>
            <a:t> de </a:t>
          </a:r>
          <a:r>
            <a:rPr lang="en-US" sz="1400" b="1" kern="1200" dirty="0" err="1" smtClean="0">
              <a:solidFill>
                <a:schemeClr val="tx1"/>
              </a:solidFill>
            </a:rPr>
            <a:t>consultanță</a:t>
          </a:r>
          <a:r>
            <a:rPr lang="en-US" sz="1400" b="1" kern="1200" dirty="0" smtClean="0">
              <a:solidFill>
                <a:schemeClr val="tx1"/>
              </a:solidFill>
            </a:rPr>
            <a:t> </a:t>
          </a:r>
          <a:r>
            <a:rPr lang="en-US" sz="1400" b="1" kern="1200" dirty="0" err="1" smtClean="0">
              <a:solidFill>
                <a:schemeClr val="tx1"/>
              </a:solidFill>
            </a:rPr>
            <a:t>și</a:t>
          </a:r>
          <a:r>
            <a:rPr lang="en-US" sz="1400" b="1" kern="1200" dirty="0" smtClean="0">
              <a:solidFill>
                <a:schemeClr val="tx1"/>
              </a:solidFill>
            </a:rPr>
            <a:t> </a:t>
          </a:r>
          <a:r>
            <a:rPr lang="en-US" sz="1400" b="1" kern="1200" dirty="0" err="1" smtClean="0">
              <a:solidFill>
                <a:schemeClr val="tx1"/>
              </a:solidFill>
            </a:rPr>
            <a:t>serviciilor</a:t>
          </a:r>
          <a:r>
            <a:rPr lang="en-US" sz="1400" b="1" kern="1200" dirty="0" smtClean="0">
              <a:solidFill>
                <a:schemeClr val="tx1"/>
              </a:solidFill>
            </a:rPr>
            <a:t> </a:t>
          </a:r>
          <a:r>
            <a:rPr lang="en-US" sz="1400" b="1" kern="1200" dirty="0" err="1" smtClean="0">
              <a:solidFill>
                <a:schemeClr val="tx1"/>
              </a:solidFill>
            </a:rPr>
            <a:t>echivalente</a:t>
          </a:r>
          <a:endParaRPr lang="en-US" sz="1400" b="1" kern="1200" dirty="0">
            <a:solidFill>
              <a:schemeClr val="tx1"/>
            </a:solidFill>
          </a:endParaRPr>
        </a:p>
      </dsp:txBody>
      <dsp:txXfrm>
        <a:off x="2468880" y="1933253"/>
        <a:ext cx="5760719" cy="673265"/>
      </dsp:txXfrm>
    </dsp:sp>
    <dsp:sp modelId="{2B028AE5-E946-450B-A19B-E5700BF32135}">
      <dsp:nvSpPr>
        <dsp:cNvPr id="0" name=""/>
        <dsp:cNvSpPr/>
      </dsp:nvSpPr>
      <dsp:spPr>
        <a:xfrm>
          <a:off x="1755502" y="2428371"/>
          <a:ext cx="1481326" cy="1481326"/>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9C17E3-D24D-4F4E-875F-CF24D626D92B}">
      <dsp:nvSpPr>
        <dsp:cNvPr id="0" name=""/>
        <dsp:cNvSpPr/>
      </dsp:nvSpPr>
      <dsp:spPr>
        <a:xfrm>
          <a:off x="2468880" y="2709675"/>
          <a:ext cx="5760719" cy="148132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n-US" sz="1400" b="1" kern="1200" dirty="0" smtClean="0"/>
            <a:t>- </a:t>
          </a:r>
          <a:r>
            <a:rPr lang="en-US" sz="1400" b="1" kern="1200" dirty="0" err="1" smtClean="0"/>
            <a:t>Cheltuieli</a:t>
          </a:r>
          <a:r>
            <a:rPr lang="en-US" sz="1400" b="1" kern="1200" dirty="0" smtClean="0"/>
            <a:t> </a:t>
          </a:r>
          <a:r>
            <a:rPr lang="en-US" sz="1400" b="1" kern="1200" dirty="0" err="1" smtClean="0"/>
            <a:t>pentru</a:t>
          </a:r>
          <a:r>
            <a:rPr lang="en-US" sz="1400" b="1" kern="1200" dirty="0" smtClean="0"/>
            <a:t> </a:t>
          </a:r>
          <a:r>
            <a:rPr lang="en-US" sz="1400" b="1" kern="1200" dirty="0" err="1" smtClean="0"/>
            <a:t>achiziţia</a:t>
          </a:r>
          <a:r>
            <a:rPr lang="en-US" sz="1400" b="1" kern="1200" dirty="0" smtClean="0"/>
            <a:t> de active fixe </a:t>
          </a:r>
          <a:r>
            <a:rPr lang="en-US" sz="1400" b="1" kern="1200" dirty="0" err="1" smtClean="0"/>
            <a:t>necorporale</a:t>
          </a:r>
          <a:r>
            <a:rPr lang="en-US" sz="1400" b="1" kern="1200" dirty="0" smtClean="0"/>
            <a:t>: </a:t>
          </a:r>
          <a:r>
            <a:rPr lang="en-US" sz="1400" b="1" kern="1200" dirty="0" err="1" smtClean="0"/>
            <a:t>cunoștințe</a:t>
          </a:r>
          <a:r>
            <a:rPr lang="en-US" sz="1400" b="1" kern="1200" dirty="0" smtClean="0"/>
            <a:t> </a:t>
          </a:r>
          <a:r>
            <a:rPr lang="en-US" sz="1400" b="1" kern="1200" dirty="0" err="1" smtClean="0"/>
            <a:t>tehnice</a:t>
          </a:r>
          <a:r>
            <a:rPr lang="en-US" sz="1400" b="1" kern="1200" dirty="0" smtClean="0"/>
            <a:t>, </a:t>
          </a:r>
          <a:r>
            <a:rPr lang="en-US" sz="1400" b="1" kern="1200" dirty="0" err="1" smtClean="0"/>
            <a:t>brevete</a:t>
          </a:r>
          <a:r>
            <a:rPr lang="en-US" sz="1400" b="1" kern="1200" dirty="0" smtClean="0"/>
            <a:t> </a:t>
          </a:r>
          <a:r>
            <a:rPr lang="en-US" sz="1400" b="1" kern="1200" dirty="0" err="1" smtClean="0"/>
            <a:t>cumpărate</a:t>
          </a:r>
          <a:r>
            <a:rPr lang="en-US" sz="1400" b="1" kern="1200" dirty="0" smtClean="0"/>
            <a:t> </a:t>
          </a:r>
          <a:r>
            <a:rPr lang="en-US" sz="1400" b="1" kern="1200" dirty="0" err="1" smtClean="0"/>
            <a:t>sau</a:t>
          </a:r>
          <a:r>
            <a:rPr lang="en-US" sz="1400" b="1" kern="1200" dirty="0" smtClean="0"/>
            <a:t> </a:t>
          </a:r>
          <a:r>
            <a:rPr lang="en-US" sz="1400" b="1" kern="1200" dirty="0" err="1" smtClean="0"/>
            <a:t>obținute</a:t>
          </a:r>
          <a:r>
            <a:rPr lang="en-US" sz="1400" b="1" kern="1200" dirty="0" smtClean="0"/>
            <a:t> cu </a:t>
          </a:r>
          <a:r>
            <a:rPr lang="en-US" sz="1400" b="1" kern="1200" dirty="0" err="1" smtClean="0"/>
            <a:t>licență</a:t>
          </a:r>
          <a:r>
            <a:rPr lang="en-US" sz="1400" b="1" kern="1200" dirty="0" smtClean="0"/>
            <a:t> din </a:t>
          </a:r>
          <a:r>
            <a:rPr lang="en-US" sz="1400" b="1" kern="1200" dirty="0" err="1" smtClean="0"/>
            <a:t>surse</a:t>
          </a:r>
          <a:r>
            <a:rPr lang="en-US" sz="1400" b="1" kern="1200" dirty="0" smtClean="0"/>
            <a:t> </a:t>
          </a:r>
          <a:r>
            <a:rPr lang="en-US" sz="1400" b="1" kern="1200" dirty="0" err="1" smtClean="0"/>
            <a:t>externe</a:t>
          </a:r>
          <a:endParaRPr lang="en-US" sz="1400" b="1" kern="1200" dirty="0">
            <a:solidFill>
              <a:schemeClr val="accent3">
                <a:lumMod val="75000"/>
              </a:schemeClr>
            </a:solidFill>
          </a:endParaRPr>
        </a:p>
      </dsp:txBody>
      <dsp:txXfrm>
        <a:off x="2468880" y="2709675"/>
        <a:ext cx="5760719" cy="617221"/>
      </dsp:txXfrm>
    </dsp:sp>
    <dsp:sp modelId="{3A4DC584-B3A9-4E78-BC37-5557679172BD}">
      <dsp:nvSpPr>
        <dsp:cNvPr id="0" name=""/>
        <dsp:cNvSpPr/>
      </dsp:nvSpPr>
      <dsp:spPr>
        <a:xfrm>
          <a:off x="2173918" y="3045593"/>
          <a:ext cx="617216" cy="617216"/>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91E2B8-8705-4CF2-B162-58FBE9A8A7D1}">
      <dsp:nvSpPr>
        <dsp:cNvPr id="0" name=""/>
        <dsp:cNvSpPr/>
      </dsp:nvSpPr>
      <dsp:spPr>
        <a:xfrm>
          <a:off x="2468880" y="3297245"/>
          <a:ext cx="5760719" cy="61721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n-US" sz="1400" b="1" kern="1200" dirty="0" smtClean="0"/>
            <a:t>- </a:t>
          </a:r>
          <a:r>
            <a:rPr lang="en-US" sz="1400" b="1" kern="1200" dirty="0" err="1" smtClean="0"/>
            <a:t>Alte</a:t>
          </a:r>
          <a:r>
            <a:rPr lang="en-US" sz="1400" b="1" kern="1200" dirty="0" smtClean="0"/>
            <a:t> </a:t>
          </a:r>
          <a:r>
            <a:rPr lang="en-US" sz="1400" b="1" kern="1200" dirty="0" err="1" smtClean="0"/>
            <a:t>cheltuieli</a:t>
          </a:r>
          <a:r>
            <a:rPr lang="en-US" sz="1400" b="1" kern="1200" dirty="0" smtClean="0"/>
            <a:t> de </a:t>
          </a:r>
          <a:r>
            <a:rPr lang="en-US" sz="1400" b="1" kern="1200" dirty="0" err="1" smtClean="0"/>
            <a:t>exploatare</a:t>
          </a:r>
          <a:r>
            <a:rPr lang="en-US" sz="1400" b="1" kern="1200" dirty="0" smtClean="0"/>
            <a:t> </a:t>
          </a:r>
          <a:r>
            <a:rPr lang="en-US" sz="1400" b="1" kern="1200" dirty="0" err="1" smtClean="0"/>
            <a:t>suportate</a:t>
          </a:r>
          <a:r>
            <a:rPr lang="en-US" sz="1400" b="1" kern="1200" dirty="0" smtClean="0"/>
            <a:t> direct ca </a:t>
          </a:r>
          <a:r>
            <a:rPr lang="en-US" sz="1400" b="1" kern="1200" dirty="0" err="1" smtClean="0"/>
            <a:t>urmare</a:t>
          </a:r>
          <a:r>
            <a:rPr lang="en-US" sz="1400" b="1" kern="1200" dirty="0" smtClean="0"/>
            <a:t> a </a:t>
          </a:r>
          <a:r>
            <a:rPr lang="en-US" sz="1400" b="1" kern="1200" dirty="0" err="1" smtClean="0"/>
            <a:t>contractului</a:t>
          </a:r>
          <a:r>
            <a:rPr lang="en-US" sz="1400" b="1" kern="1200" dirty="0" smtClean="0"/>
            <a:t> cu </a:t>
          </a:r>
          <a:r>
            <a:rPr lang="en-US" sz="1400" b="1" kern="1200" dirty="0" err="1" smtClean="0"/>
            <a:t>întreprinderea</a:t>
          </a:r>
          <a:r>
            <a:rPr lang="en-US" sz="1400" b="1" kern="1200" dirty="0" smtClean="0"/>
            <a:t>, </a:t>
          </a:r>
          <a:r>
            <a:rPr lang="en-US" sz="1400" b="1" kern="1200" dirty="0" err="1" smtClean="0"/>
            <a:t>inclusiv</a:t>
          </a:r>
          <a:r>
            <a:rPr lang="en-US" sz="1400" b="1" kern="1200" dirty="0" smtClean="0"/>
            <a:t> </a:t>
          </a:r>
          <a:r>
            <a:rPr lang="en-US" sz="1400" b="1" kern="1200" dirty="0" err="1" smtClean="0"/>
            <a:t>pentru</a:t>
          </a:r>
          <a:r>
            <a:rPr lang="en-US" sz="1400" b="1" kern="1200" dirty="0" smtClean="0"/>
            <a:t> </a:t>
          </a:r>
          <a:r>
            <a:rPr lang="en-US" sz="1400" b="1" kern="1200" dirty="0" err="1" smtClean="0"/>
            <a:t>achiziția</a:t>
          </a:r>
          <a:r>
            <a:rPr lang="en-US" sz="1400" b="1" kern="1200" dirty="0" smtClean="0"/>
            <a:t> </a:t>
          </a:r>
          <a:r>
            <a:rPr lang="en-US" sz="1400" b="1" kern="1200" dirty="0" err="1" smtClean="0"/>
            <a:t>materialelor</a:t>
          </a:r>
          <a:r>
            <a:rPr lang="en-US" sz="1400" b="1" kern="1200" dirty="0" smtClean="0"/>
            <a:t>, </a:t>
          </a:r>
          <a:r>
            <a:rPr lang="en-US" sz="1400" b="1" kern="1200" dirty="0" err="1" smtClean="0"/>
            <a:t>consumabilelor</a:t>
          </a:r>
          <a:r>
            <a:rPr lang="en-US" sz="1400" b="1" kern="1200" dirty="0" smtClean="0"/>
            <a:t> </a:t>
          </a:r>
          <a:r>
            <a:rPr lang="en-US" sz="1400" b="1" kern="1200" dirty="0" err="1" smtClean="0"/>
            <a:t>și</a:t>
          </a:r>
          <a:r>
            <a:rPr lang="en-US" sz="1400" b="1" kern="1200" dirty="0" smtClean="0"/>
            <a:t> a </a:t>
          </a:r>
          <a:r>
            <a:rPr lang="en-US" sz="1400" b="1" kern="1200" dirty="0" err="1" smtClean="0"/>
            <a:t>altor</a:t>
          </a:r>
          <a:r>
            <a:rPr lang="en-US" sz="1400" b="1" kern="1200" dirty="0" smtClean="0"/>
            <a:t> </a:t>
          </a:r>
          <a:r>
            <a:rPr lang="en-US" sz="1400" b="1" kern="1200" dirty="0" err="1" smtClean="0"/>
            <a:t>produse</a:t>
          </a:r>
          <a:r>
            <a:rPr lang="en-US" sz="1400" b="1" kern="1200" dirty="0" smtClean="0"/>
            <a:t> </a:t>
          </a:r>
          <a:r>
            <a:rPr lang="en-US" sz="1400" b="1" kern="1200" dirty="0" err="1" smtClean="0"/>
            <a:t>similare</a:t>
          </a:r>
          <a:endParaRPr lang="en-US" sz="1400" b="1" kern="1200" dirty="0" smtClean="0"/>
        </a:p>
      </dsp:txBody>
      <dsp:txXfrm>
        <a:off x="2468880" y="3297245"/>
        <a:ext cx="5760719" cy="61721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76872-D86C-4B66-87DE-8228C64D30D2}">
      <dsp:nvSpPr>
        <dsp:cNvPr id="0" name=""/>
        <dsp:cNvSpPr/>
      </dsp:nvSpPr>
      <dsp:spPr>
        <a:xfrm>
          <a:off x="0" y="3902"/>
          <a:ext cx="4937760" cy="493776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022989-B666-4920-B1F2-3B31D21C842D}">
      <dsp:nvSpPr>
        <dsp:cNvPr id="0" name=""/>
        <dsp:cNvSpPr/>
      </dsp:nvSpPr>
      <dsp:spPr>
        <a:xfrm>
          <a:off x="2459778" y="111842"/>
          <a:ext cx="5760719" cy="475930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100000"/>
            </a:lnSpc>
            <a:spcBef>
              <a:spcPct val="0"/>
            </a:spcBef>
            <a:spcAft>
              <a:spcPct val="35000"/>
            </a:spcAft>
          </a:pPr>
          <a:endParaRPr lang="en-US" sz="2000" b="1" kern="1200" dirty="0" smtClean="0"/>
        </a:p>
      </dsp:txBody>
      <dsp:txXfrm>
        <a:off x="2459778" y="111842"/>
        <a:ext cx="5760719" cy="475930"/>
      </dsp:txXfrm>
    </dsp:sp>
    <dsp:sp modelId="{741EB186-A467-44E3-B054-426C932B0299}">
      <dsp:nvSpPr>
        <dsp:cNvPr id="0" name=""/>
        <dsp:cNvSpPr/>
      </dsp:nvSpPr>
      <dsp:spPr>
        <a:xfrm>
          <a:off x="374906" y="447609"/>
          <a:ext cx="4197096" cy="4197096"/>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CA7259-3E21-4F89-A9DB-349D3D3DB78D}">
      <dsp:nvSpPr>
        <dsp:cNvPr id="0" name=""/>
        <dsp:cNvSpPr/>
      </dsp:nvSpPr>
      <dsp:spPr>
        <a:xfrm>
          <a:off x="2468880" y="0"/>
          <a:ext cx="5760719" cy="496634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it-IT" sz="1400" b="1" kern="1200" dirty="0" smtClean="0"/>
        </a:p>
        <a:p>
          <a:pPr lvl="0" algn="just" defTabSz="622300">
            <a:lnSpc>
              <a:spcPct val="90000"/>
            </a:lnSpc>
            <a:spcBef>
              <a:spcPct val="0"/>
            </a:spcBef>
            <a:spcAft>
              <a:spcPct val="35000"/>
            </a:spcAft>
          </a:pPr>
          <a:r>
            <a:rPr lang="it-IT" sz="1400" b="1" kern="1200" dirty="0" smtClean="0"/>
            <a:t>- Cheltuieli cu personalul angajati pe contractul de colaborare (cheltuieli salariale și de deplasare): cercetători, tehnicieni personal auxiliar</a:t>
          </a:r>
        </a:p>
      </dsp:txBody>
      <dsp:txXfrm>
        <a:off x="2468880" y="0"/>
        <a:ext cx="5760719" cy="584274"/>
      </dsp:txXfrm>
    </dsp:sp>
    <dsp:sp modelId="{23D9F09D-37ED-47AD-B8BC-1D92BCE6F63E}">
      <dsp:nvSpPr>
        <dsp:cNvPr id="0" name=""/>
        <dsp:cNvSpPr/>
      </dsp:nvSpPr>
      <dsp:spPr>
        <a:xfrm>
          <a:off x="810759" y="941384"/>
          <a:ext cx="3456433" cy="345643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E9EE6F-52F2-4C8B-8E27-693830CC9C97}">
      <dsp:nvSpPr>
        <dsp:cNvPr id="0" name=""/>
        <dsp:cNvSpPr/>
      </dsp:nvSpPr>
      <dsp:spPr>
        <a:xfrm>
          <a:off x="2468880" y="716457"/>
          <a:ext cx="5760719" cy="356258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endParaRPr lang="en-US" sz="1400" b="1" kern="1200" dirty="0" smtClean="0">
            <a:solidFill>
              <a:schemeClr val="tx1"/>
            </a:solidFill>
          </a:endParaRPr>
        </a:p>
        <a:p>
          <a:pPr marL="0" marR="0" lvl="0" indent="0" algn="just" defTabSz="914400" eaLnBrk="1" fontAlgn="auto" latinLnBrk="0" hangingPunct="1">
            <a:lnSpc>
              <a:spcPct val="100000"/>
            </a:lnSpc>
            <a:spcBef>
              <a:spcPct val="0"/>
            </a:spcBef>
            <a:spcAft>
              <a:spcPts val="0"/>
            </a:spcAft>
            <a:buClrTx/>
            <a:buSzTx/>
            <a:buFontTx/>
            <a:buNone/>
            <a:tabLst/>
            <a:defRPr/>
          </a:pPr>
          <a:r>
            <a:rPr lang="en-US" sz="1400" b="1" kern="1200" dirty="0" smtClean="0">
              <a:solidFill>
                <a:schemeClr val="tx1"/>
              </a:solidFill>
            </a:rPr>
            <a:t>- </a:t>
          </a:r>
          <a:r>
            <a:rPr lang="en-US" sz="1400" b="1" kern="1200" dirty="0" err="1" smtClean="0">
              <a:solidFill>
                <a:schemeClr val="tx1"/>
              </a:solidFill>
            </a:rPr>
            <a:t>Cheltuieli</a:t>
          </a:r>
          <a:r>
            <a:rPr lang="en-US" sz="1400" b="1" kern="1200" dirty="0" smtClean="0">
              <a:solidFill>
                <a:schemeClr val="tx1"/>
              </a:solidFill>
            </a:rPr>
            <a:t> </a:t>
          </a:r>
          <a:r>
            <a:rPr lang="en-US" sz="1400" b="1" kern="1200" dirty="0" err="1" smtClean="0">
              <a:solidFill>
                <a:schemeClr val="tx1"/>
              </a:solidFill>
            </a:rPr>
            <a:t>pentru</a:t>
          </a:r>
          <a:r>
            <a:rPr lang="en-US" sz="1400" b="1" kern="1200" dirty="0" smtClean="0">
              <a:solidFill>
                <a:schemeClr val="tx1"/>
              </a:solidFill>
            </a:rPr>
            <a:t> </a:t>
          </a:r>
          <a:r>
            <a:rPr lang="en-US" sz="1400" b="1" kern="1200" dirty="0" err="1" smtClean="0">
              <a:solidFill>
                <a:schemeClr val="tx1"/>
              </a:solidFill>
            </a:rPr>
            <a:t>instrumente</a:t>
          </a:r>
          <a:r>
            <a:rPr lang="en-US" sz="1400" b="1" kern="1200" dirty="0" smtClean="0">
              <a:solidFill>
                <a:schemeClr val="tx1"/>
              </a:solidFill>
            </a:rPr>
            <a:t> </a:t>
          </a:r>
          <a:r>
            <a:rPr lang="en-US" sz="1400" b="1" kern="1200" dirty="0" err="1" smtClean="0">
              <a:solidFill>
                <a:schemeClr val="tx1"/>
              </a:solidFill>
            </a:rPr>
            <a:t>și</a:t>
          </a:r>
          <a:r>
            <a:rPr lang="en-US" sz="1400" b="1" kern="1200" dirty="0" smtClean="0">
              <a:solidFill>
                <a:schemeClr val="tx1"/>
              </a:solidFill>
            </a:rPr>
            <a:t> </a:t>
          </a:r>
          <a:r>
            <a:rPr lang="en-US" sz="1400" b="1" kern="1200" dirty="0" err="1" smtClean="0">
              <a:solidFill>
                <a:schemeClr val="tx1"/>
              </a:solidFill>
            </a:rPr>
            <a:t>echipamente</a:t>
          </a:r>
          <a:r>
            <a:rPr lang="en-US" sz="1400" b="1" kern="1200" dirty="0" smtClean="0">
              <a:solidFill>
                <a:schemeClr val="tx1"/>
              </a:solidFill>
            </a:rPr>
            <a:t> (active </a:t>
          </a:r>
          <a:r>
            <a:rPr lang="en-US" sz="1400" b="1" kern="1200" dirty="0" err="1" smtClean="0">
              <a:solidFill>
                <a:schemeClr val="tx1"/>
              </a:solidFill>
            </a:rPr>
            <a:t>corporale</a:t>
          </a:r>
          <a:r>
            <a:rPr lang="en-US" sz="1400" b="1" kern="1200" dirty="0" smtClean="0">
              <a:solidFill>
                <a:schemeClr val="tx1"/>
              </a:solidFill>
            </a:rPr>
            <a:t> </a:t>
          </a:r>
          <a:r>
            <a:rPr lang="en-US" sz="1400" b="1" kern="1200" dirty="0" err="1" smtClean="0">
              <a:solidFill>
                <a:schemeClr val="tx1"/>
              </a:solidFill>
            </a:rPr>
            <a:t>sau</a:t>
          </a:r>
          <a:r>
            <a:rPr lang="en-US" sz="1400" b="1" kern="1200" dirty="0" smtClean="0">
              <a:solidFill>
                <a:schemeClr val="tx1"/>
              </a:solidFill>
            </a:rPr>
            <a:t> </a:t>
          </a:r>
          <a:r>
            <a:rPr lang="en-US" sz="1400" b="1" kern="1200" dirty="0" err="1" smtClean="0">
              <a:solidFill>
                <a:schemeClr val="tx1"/>
              </a:solidFill>
            </a:rPr>
            <a:t>obiecte</a:t>
          </a:r>
          <a:r>
            <a:rPr lang="en-US" sz="1400" b="1" kern="1200" dirty="0" smtClean="0">
              <a:solidFill>
                <a:schemeClr val="tx1"/>
              </a:solidFill>
            </a:rPr>
            <a:t> de </a:t>
          </a:r>
          <a:r>
            <a:rPr lang="en-US" sz="1400" b="1" kern="1200" dirty="0" err="1" smtClean="0">
              <a:solidFill>
                <a:schemeClr val="tx1"/>
              </a:solidFill>
            </a:rPr>
            <a:t>inventar</a:t>
          </a:r>
          <a:r>
            <a:rPr lang="en-US" sz="1400" b="1" kern="1200" dirty="0" smtClean="0">
              <a:solidFill>
                <a:schemeClr val="tx1"/>
              </a:solidFill>
            </a:rPr>
            <a:t>), </a:t>
          </a:r>
          <a:r>
            <a:rPr lang="en-US" sz="1400" b="1" kern="1200" dirty="0" err="1" smtClean="0">
              <a:solidFill>
                <a:schemeClr val="tx1"/>
              </a:solidFill>
            </a:rPr>
            <a:t>în</a:t>
          </a:r>
          <a:r>
            <a:rPr lang="en-US" sz="1400" b="1" kern="1200" dirty="0" smtClean="0">
              <a:solidFill>
                <a:schemeClr val="tx1"/>
              </a:solidFill>
            </a:rPr>
            <a:t> </a:t>
          </a:r>
          <a:r>
            <a:rPr lang="en-US" sz="1400" b="1" kern="1200" dirty="0" err="1" smtClean="0">
              <a:solidFill>
                <a:schemeClr val="tx1"/>
              </a:solidFill>
            </a:rPr>
            <a:t>măsura</a:t>
          </a:r>
          <a:r>
            <a:rPr lang="en-US" sz="1400" b="1" kern="1200" dirty="0" smtClean="0">
              <a:solidFill>
                <a:schemeClr val="tx1"/>
              </a:solidFill>
            </a:rPr>
            <a:t> </a:t>
          </a:r>
          <a:r>
            <a:rPr lang="en-US" sz="1400" b="1" kern="1200" dirty="0" err="1" smtClean="0">
              <a:solidFill>
                <a:schemeClr val="tx1"/>
              </a:solidFill>
            </a:rPr>
            <a:t>în</a:t>
          </a:r>
          <a:r>
            <a:rPr lang="en-US" sz="1400" b="1" kern="1200" dirty="0" smtClean="0">
              <a:solidFill>
                <a:schemeClr val="tx1"/>
              </a:solidFill>
            </a:rPr>
            <a:t> care </a:t>
          </a:r>
          <a:r>
            <a:rPr lang="en-US" sz="1400" b="1" kern="1200" dirty="0" err="1" smtClean="0">
              <a:solidFill>
                <a:schemeClr val="tx1"/>
              </a:solidFill>
            </a:rPr>
            <a:t>acestea</a:t>
          </a:r>
          <a:r>
            <a:rPr lang="en-US" sz="1400" b="1" kern="1200" dirty="0" smtClean="0">
              <a:solidFill>
                <a:schemeClr val="tx1"/>
              </a:solidFill>
            </a:rPr>
            <a:t> </a:t>
          </a:r>
          <a:r>
            <a:rPr lang="en-US" sz="1400" b="1" kern="1200" dirty="0" err="1" smtClean="0">
              <a:solidFill>
                <a:schemeClr val="tx1"/>
              </a:solidFill>
            </a:rPr>
            <a:t>sunt</a:t>
          </a:r>
          <a:r>
            <a:rPr lang="en-US" sz="1400" b="1" kern="1200" dirty="0" smtClean="0">
              <a:solidFill>
                <a:schemeClr val="tx1"/>
              </a:solidFill>
            </a:rPr>
            <a:t> </a:t>
          </a:r>
          <a:r>
            <a:rPr lang="en-US" sz="1400" b="1" kern="1200" dirty="0" err="1" smtClean="0">
              <a:solidFill>
                <a:schemeClr val="tx1"/>
              </a:solidFill>
            </a:rPr>
            <a:t>utilizate</a:t>
          </a:r>
          <a:r>
            <a:rPr lang="en-US" sz="1400" b="1" kern="1200" dirty="0" smtClean="0">
              <a:solidFill>
                <a:schemeClr val="tx1"/>
              </a:solidFill>
            </a:rPr>
            <a:t> </a:t>
          </a:r>
          <a:r>
            <a:rPr lang="en-US" sz="1400" b="1" kern="1200" dirty="0" err="1" smtClean="0">
              <a:solidFill>
                <a:schemeClr val="tx1"/>
              </a:solidFill>
            </a:rPr>
            <a:t>în</a:t>
          </a:r>
          <a:r>
            <a:rPr lang="en-US" sz="1400" b="1" kern="1200" dirty="0" smtClean="0">
              <a:solidFill>
                <a:schemeClr val="tx1"/>
              </a:solidFill>
            </a:rPr>
            <a:t> </a:t>
          </a:r>
          <a:r>
            <a:rPr lang="en-US" sz="1400" b="1" kern="1200" dirty="0" err="1" smtClean="0">
              <a:solidFill>
                <a:schemeClr val="tx1"/>
              </a:solidFill>
            </a:rPr>
            <a:t>cadrul</a:t>
          </a:r>
          <a:r>
            <a:rPr lang="en-US" sz="1400" b="1" kern="1200" dirty="0" smtClean="0">
              <a:solidFill>
                <a:schemeClr val="tx1"/>
              </a:solidFill>
            </a:rPr>
            <a:t> </a:t>
          </a:r>
          <a:r>
            <a:rPr lang="en-US" sz="1400" b="1" kern="1200" dirty="0" err="1" smtClean="0">
              <a:solidFill>
                <a:schemeClr val="tx1"/>
              </a:solidFill>
            </a:rPr>
            <a:t>contractului</a:t>
          </a:r>
          <a:r>
            <a:rPr lang="en-US" sz="1400" b="1" kern="1200" dirty="0" smtClean="0">
              <a:solidFill>
                <a:schemeClr val="tx1"/>
              </a:solidFill>
            </a:rPr>
            <a:t> cu </a:t>
          </a:r>
          <a:r>
            <a:rPr lang="en-US" sz="1400" b="1" kern="1200" dirty="0" err="1" smtClean="0">
              <a:solidFill>
                <a:schemeClr val="tx1"/>
              </a:solidFill>
            </a:rPr>
            <a:t>întreprinderea</a:t>
          </a:r>
          <a:r>
            <a:rPr lang="en-US" sz="1400" b="1" kern="1200" dirty="0" smtClean="0">
              <a:solidFill>
                <a:schemeClr val="tx1"/>
              </a:solidFill>
            </a:rPr>
            <a:t> </a:t>
          </a:r>
          <a:r>
            <a:rPr lang="en-US" sz="1400" b="1" kern="1200" dirty="0" err="1" smtClean="0">
              <a:solidFill>
                <a:schemeClr val="tx1"/>
              </a:solidFill>
            </a:rPr>
            <a:t>și</a:t>
          </a:r>
          <a:r>
            <a:rPr lang="en-US" sz="1400" b="1" kern="1200" dirty="0" smtClean="0">
              <a:solidFill>
                <a:schemeClr val="tx1"/>
              </a:solidFill>
            </a:rPr>
            <a:t> </a:t>
          </a:r>
          <a:r>
            <a:rPr lang="en-US" sz="1400" b="1" kern="1200" dirty="0" err="1" smtClean="0">
              <a:solidFill>
                <a:schemeClr val="tx1"/>
              </a:solidFill>
            </a:rPr>
            <a:t>pe</a:t>
          </a:r>
          <a:r>
            <a:rPr lang="en-US" sz="1400" b="1" kern="1200" dirty="0" smtClean="0">
              <a:solidFill>
                <a:schemeClr val="tx1"/>
              </a:solidFill>
            </a:rPr>
            <a:t> </a:t>
          </a:r>
          <a:r>
            <a:rPr lang="en-US" sz="1400" b="1" kern="1200" dirty="0" err="1" smtClean="0">
              <a:solidFill>
                <a:schemeClr val="tx1"/>
              </a:solidFill>
            </a:rPr>
            <a:t>durata</a:t>
          </a:r>
          <a:r>
            <a:rPr lang="en-US" sz="1400" b="1" kern="1200" dirty="0" smtClean="0">
              <a:solidFill>
                <a:schemeClr val="tx1"/>
              </a:solidFill>
            </a:rPr>
            <a:t> </a:t>
          </a:r>
          <a:r>
            <a:rPr lang="en-US" sz="1400" b="1" kern="1200" dirty="0" err="1" smtClean="0">
              <a:solidFill>
                <a:schemeClr val="tx1"/>
              </a:solidFill>
            </a:rPr>
            <a:t>acestei</a:t>
          </a:r>
          <a:r>
            <a:rPr lang="en-US" sz="1400" b="1" kern="1200" dirty="0" smtClean="0">
              <a:solidFill>
                <a:schemeClr val="tx1"/>
              </a:solidFill>
            </a:rPr>
            <a:t> </a:t>
          </a:r>
          <a:r>
            <a:rPr lang="en-US" sz="1400" b="1" kern="1200" dirty="0" err="1" smtClean="0">
              <a:solidFill>
                <a:schemeClr val="tx1"/>
              </a:solidFill>
            </a:rPr>
            <a:t>utilizări</a:t>
          </a:r>
          <a:endParaRPr lang="en-US" sz="1400" b="1" kern="1200" dirty="0" smtClean="0">
            <a:solidFill>
              <a:schemeClr val="tx1"/>
            </a:solidFill>
          </a:endParaRPr>
        </a:p>
      </dsp:txBody>
      <dsp:txXfrm>
        <a:off x="2468880" y="716457"/>
        <a:ext cx="5760719" cy="508939"/>
      </dsp:txXfrm>
    </dsp:sp>
    <dsp:sp modelId="{B1661D0A-215B-4A27-8A4E-CE4F1FA74F64}">
      <dsp:nvSpPr>
        <dsp:cNvPr id="0" name=""/>
        <dsp:cNvSpPr/>
      </dsp:nvSpPr>
      <dsp:spPr>
        <a:xfrm>
          <a:off x="1145322" y="1435159"/>
          <a:ext cx="2715770" cy="271577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C46C15-A381-4A10-B576-991D50640571}">
      <dsp:nvSpPr>
        <dsp:cNvPr id="0" name=""/>
        <dsp:cNvSpPr/>
      </dsp:nvSpPr>
      <dsp:spPr>
        <a:xfrm>
          <a:off x="2468880" y="1527740"/>
          <a:ext cx="5760719" cy="296236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n-US" sz="1400" b="1" kern="1200" dirty="0" smtClean="0">
              <a:solidFill>
                <a:schemeClr val="tx1"/>
              </a:solidFill>
            </a:rPr>
            <a:t>- </a:t>
          </a:r>
          <a:r>
            <a:rPr lang="en-US" sz="1400" b="1" kern="1200" dirty="0" err="1" smtClean="0">
              <a:solidFill>
                <a:schemeClr val="tx1"/>
              </a:solidFill>
            </a:rPr>
            <a:t>Cheltuielile</a:t>
          </a:r>
          <a:r>
            <a:rPr lang="en-US" sz="1400" b="1" kern="1200" dirty="0" smtClean="0">
              <a:solidFill>
                <a:schemeClr val="tx1"/>
              </a:solidFill>
            </a:rPr>
            <a:t> </a:t>
          </a:r>
          <a:r>
            <a:rPr lang="en-US" sz="1400" b="1" kern="1200" dirty="0" err="1" smtClean="0">
              <a:solidFill>
                <a:schemeClr val="tx1"/>
              </a:solidFill>
            </a:rPr>
            <a:t>aferente</a:t>
          </a:r>
          <a:r>
            <a:rPr lang="en-US" sz="1400" b="1" kern="1200" dirty="0" smtClean="0">
              <a:solidFill>
                <a:schemeClr val="tx1"/>
              </a:solidFill>
            </a:rPr>
            <a:t> </a:t>
          </a:r>
          <a:r>
            <a:rPr lang="en-US" sz="1400" b="1" kern="1200" dirty="0" err="1" smtClean="0">
              <a:solidFill>
                <a:schemeClr val="tx1"/>
              </a:solidFill>
            </a:rPr>
            <a:t>serviciilor</a:t>
          </a:r>
          <a:r>
            <a:rPr lang="en-US" sz="1400" b="1" kern="1200" dirty="0" smtClean="0">
              <a:solidFill>
                <a:schemeClr val="tx1"/>
              </a:solidFill>
            </a:rPr>
            <a:t> de </a:t>
          </a:r>
          <a:r>
            <a:rPr lang="en-US" sz="1400" b="1" kern="1200" dirty="0" err="1" smtClean="0">
              <a:solidFill>
                <a:schemeClr val="tx1"/>
              </a:solidFill>
            </a:rPr>
            <a:t>cercetare</a:t>
          </a:r>
          <a:r>
            <a:rPr lang="en-US" sz="1400" b="1" kern="1200" dirty="0" smtClean="0">
              <a:solidFill>
                <a:schemeClr val="tx1"/>
              </a:solidFill>
            </a:rPr>
            <a:t>, </a:t>
          </a:r>
          <a:r>
            <a:rPr lang="en-US" sz="1400" b="1" kern="1200" dirty="0" err="1" smtClean="0">
              <a:solidFill>
                <a:schemeClr val="tx1"/>
              </a:solidFill>
            </a:rPr>
            <a:t>precum</a:t>
          </a:r>
          <a:r>
            <a:rPr lang="en-US" sz="1400" b="1" kern="1200" dirty="0" smtClean="0">
              <a:solidFill>
                <a:schemeClr val="tx1"/>
              </a:solidFill>
            </a:rPr>
            <a:t> </a:t>
          </a:r>
          <a:r>
            <a:rPr lang="en-US" sz="1400" b="1" kern="1200" dirty="0" err="1" smtClean="0">
              <a:solidFill>
                <a:schemeClr val="tx1"/>
              </a:solidFill>
            </a:rPr>
            <a:t>și</a:t>
          </a:r>
          <a:r>
            <a:rPr lang="en-US" sz="1400" b="1" kern="1200" dirty="0" smtClean="0">
              <a:solidFill>
                <a:schemeClr val="tx1"/>
              </a:solidFill>
            </a:rPr>
            <a:t> </a:t>
          </a:r>
          <a:r>
            <a:rPr lang="en-US" sz="1400" b="1" kern="1200" dirty="0" err="1" smtClean="0">
              <a:solidFill>
                <a:schemeClr val="tx1"/>
              </a:solidFill>
            </a:rPr>
            <a:t>serviciilor</a:t>
          </a:r>
          <a:r>
            <a:rPr lang="en-US" sz="1400" b="1" kern="1200" dirty="0" smtClean="0">
              <a:solidFill>
                <a:schemeClr val="tx1"/>
              </a:solidFill>
            </a:rPr>
            <a:t> de </a:t>
          </a:r>
          <a:r>
            <a:rPr lang="en-US" sz="1400" b="1" kern="1200" dirty="0" err="1" smtClean="0">
              <a:solidFill>
                <a:schemeClr val="tx1"/>
              </a:solidFill>
            </a:rPr>
            <a:t>consultanță</a:t>
          </a:r>
          <a:r>
            <a:rPr lang="en-US" sz="1400" b="1" kern="1200" dirty="0" smtClean="0">
              <a:solidFill>
                <a:schemeClr val="tx1"/>
              </a:solidFill>
            </a:rPr>
            <a:t> </a:t>
          </a:r>
          <a:r>
            <a:rPr lang="en-US" sz="1400" b="1" kern="1200" dirty="0" err="1" smtClean="0">
              <a:solidFill>
                <a:schemeClr val="tx1"/>
              </a:solidFill>
            </a:rPr>
            <a:t>și</a:t>
          </a:r>
          <a:r>
            <a:rPr lang="en-US" sz="1400" b="1" kern="1200" dirty="0" smtClean="0">
              <a:solidFill>
                <a:schemeClr val="tx1"/>
              </a:solidFill>
            </a:rPr>
            <a:t> </a:t>
          </a:r>
          <a:r>
            <a:rPr lang="en-US" sz="1400" b="1" kern="1200" dirty="0" err="1" smtClean="0">
              <a:solidFill>
                <a:schemeClr val="tx1"/>
              </a:solidFill>
            </a:rPr>
            <a:t>serviciilor</a:t>
          </a:r>
          <a:r>
            <a:rPr lang="en-US" sz="1400" b="1" kern="1200" dirty="0" smtClean="0">
              <a:solidFill>
                <a:schemeClr val="tx1"/>
              </a:solidFill>
            </a:rPr>
            <a:t> </a:t>
          </a:r>
          <a:r>
            <a:rPr lang="en-US" sz="1400" b="1" kern="1200" dirty="0" err="1" smtClean="0">
              <a:solidFill>
                <a:schemeClr val="tx1"/>
              </a:solidFill>
            </a:rPr>
            <a:t>echivalente</a:t>
          </a:r>
          <a:endParaRPr lang="en-US" sz="1400" b="1" kern="1200" dirty="0">
            <a:solidFill>
              <a:schemeClr val="tx1"/>
            </a:solidFill>
          </a:endParaRPr>
        </a:p>
      </dsp:txBody>
      <dsp:txXfrm>
        <a:off x="2468880" y="1527740"/>
        <a:ext cx="5760719" cy="538615"/>
      </dsp:txXfrm>
    </dsp:sp>
    <dsp:sp modelId="{9DF6C283-E205-4496-A9F6-F56A0469B69E}">
      <dsp:nvSpPr>
        <dsp:cNvPr id="0" name=""/>
        <dsp:cNvSpPr/>
      </dsp:nvSpPr>
      <dsp:spPr>
        <a:xfrm>
          <a:off x="1502798" y="1928940"/>
          <a:ext cx="1975101" cy="1975101"/>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2E0117-0077-4937-81E7-F64FFB50B34F}">
      <dsp:nvSpPr>
        <dsp:cNvPr id="0" name=""/>
        <dsp:cNvSpPr/>
      </dsp:nvSpPr>
      <dsp:spPr>
        <a:xfrm>
          <a:off x="2468880" y="3623873"/>
          <a:ext cx="5760719" cy="134844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US" sz="1400" b="1" kern="1200" dirty="0" smtClean="0"/>
        </a:p>
        <a:p>
          <a:pPr lvl="0" algn="ctr" defTabSz="622300">
            <a:lnSpc>
              <a:spcPct val="90000"/>
            </a:lnSpc>
            <a:spcBef>
              <a:spcPct val="0"/>
            </a:spcBef>
            <a:spcAft>
              <a:spcPct val="35000"/>
            </a:spcAft>
          </a:pPr>
          <a:endParaRPr lang="en-US" sz="1400" b="1" kern="1200" dirty="0" smtClean="0"/>
        </a:p>
        <a:p>
          <a:pPr lvl="0" algn="l" defTabSz="622300">
            <a:lnSpc>
              <a:spcPct val="90000"/>
            </a:lnSpc>
            <a:spcBef>
              <a:spcPct val="0"/>
            </a:spcBef>
            <a:spcAft>
              <a:spcPct val="35000"/>
            </a:spcAft>
          </a:pPr>
          <a:endParaRPr lang="en-US" sz="1400" b="1" kern="1200" dirty="0" smtClean="0"/>
        </a:p>
        <a:p>
          <a:pPr lvl="0" algn="just" defTabSz="622300">
            <a:lnSpc>
              <a:spcPct val="90000"/>
            </a:lnSpc>
            <a:spcBef>
              <a:spcPct val="0"/>
            </a:spcBef>
            <a:spcAft>
              <a:spcPct val="35000"/>
            </a:spcAft>
          </a:pPr>
          <a:r>
            <a:rPr lang="en-US" sz="1400" b="1" kern="1200" dirty="0" smtClean="0"/>
            <a:t>- </a:t>
          </a:r>
          <a:r>
            <a:rPr lang="en-US" sz="1400" b="1" kern="1200" dirty="0" err="1" smtClean="0"/>
            <a:t>Cheltuielile</a:t>
          </a:r>
          <a:r>
            <a:rPr lang="en-US" sz="1400" b="1" kern="1200" dirty="0" smtClean="0"/>
            <a:t> </a:t>
          </a:r>
          <a:r>
            <a:rPr lang="en-US" sz="1400" b="1" kern="1200" dirty="0" err="1" smtClean="0"/>
            <a:t>generale</a:t>
          </a:r>
          <a:r>
            <a:rPr lang="en-US" sz="1400" b="1" kern="1200" dirty="0" smtClean="0"/>
            <a:t> de </a:t>
          </a:r>
          <a:r>
            <a:rPr lang="en-US" sz="1400" b="1" kern="1200" dirty="0" err="1" smtClean="0"/>
            <a:t>administrație</a:t>
          </a:r>
          <a:r>
            <a:rPr lang="en-US" sz="1400" b="1" kern="1200" dirty="0" smtClean="0"/>
            <a:t> (de </a:t>
          </a:r>
          <a:r>
            <a:rPr lang="en-US" sz="1400" b="1" kern="1200" dirty="0" err="1" smtClean="0"/>
            <a:t>regie</a:t>
          </a:r>
          <a:r>
            <a:rPr lang="en-US" sz="1400" b="1" kern="1200" dirty="0" smtClean="0"/>
            <a:t>). </a:t>
          </a:r>
          <a:r>
            <a:rPr lang="en-US" sz="1400" b="1" kern="1200" dirty="0" err="1" smtClean="0"/>
            <a:t>finanțare</a:t>
          </a:r>
          <a:r>
            <a:rPr lang="en-US" sz="1400" b="1" kern="1200" dirty="0" smtClean="0"/>
            <a:t> </a:t>
          </a:r>
          <a:r>
            <a:rPr lang="en-US" sz="1400" b="1" kern="1200" dirty="0" err="1" smtClean="0"/>
            <a:t>forfetară</a:t>
          </a:r>
          <a:r>
            <a:rPr lang="en-US" sz="1400" b="1" kern="1200" dirty="0" smtClean="0"/>
            <a:t> </a:t>
          </a:r>
          <a:r>
            <a:rPr lang="en-US" sz="1400" b="1" kern="1200" dirty="0" err="1" smtClean="0"/>
            <a:t>în</a:t>
          </a:r>
          <a:r>
            <a:rPr lang="en-US" sz="1400" b="1" kern="1200" dirty="0" smtClean="0"/>
            <a:t> </a:t>
          </a:r>
          <a:r>
            <a:rPr lang="en-US" sz="1400" b="1" kern="1200" dirty="0" err="1" smtClean="0"/>
            <a:t>valoare</a:t>
          </a:r>
          <a:r>
            <a:rPr lang="en-US" sz="1400" b="1" kern="1200" dirty="0" smtClean="0"/>
            <a:t> de 25% din </a:t>
          </a:r>
          <a:r>
            <a:rPr lang="en-US" sz="1400" b="1" kern="1200" dirty="0" err="1" smtClean="0"/>
            <a:t>costurile</a:t>
          </a:r>
          <a:r>
            <a:rPr lang="en-US" sz="1400" b="1" kern="1200" dirty="0" smtClean="0"/>
            <a:t> </a:t>
          </a:r>
          <a:r>
            <a:rPr lang="en-US" sz="1400" b="1" kern="1200" dirty="0" err="1" smtClean="0"/>
            <a:t>directe</a:t>
          </a:r>
          <a:r>
            <a:rPr lang="en-US" sz="1400" b="1" kern="1200" dirty="0" smtClean="0"/>
            <a:t> </a:t>
          </a:r>
          <a:r>
            <a:rPr lang="en-US" sz="1400" b="1" kern="1200" dirty="0" err="1" smtClean="0"/>
            <a:t>eligibile</a:t>
          </a:r>
          <a:r>
            <a:rPr lang="en-US" sz="1400" b="1" kern="1200" dirty="0" smtClean="0"/>
            <a:t> ale </a:t>
          </a:r>
          <a:r>
            <a:rPr lang="en-US" sz="1400" b="1" kern="1200" dirty="0" err="1" smtClean="0"/>
            <a:t>contractului</a:t>
          </a:r>
          <a:r>
            <a:rPr lang="en-US" sz="1400" b="1" kern="1200" dirty="0" smtClean="0"/>
            <a:t> de </a:t>
          </a:r>
          <a:r>
            <a:rPr lang="en-US" sz="1400" b="1" kern="1200" dirty="0" err="1" smtClean="0"/>
            <a:t>colaborare</a:t>
          </a:r>
          <a:r>
            <a:rPr lang="en-US" sz="1400" b="1" kern="1200" dirty="0" smtClean="0"/>
            <a:t> (</a:t>
          </a:r>
          <a:r>
            <a:rPr lang="en-US" sz="1400" b="1" kern="1200" dirty="0" err="1" smtClean="0"/>
            <a:t>cheltuielile</a:t>
          </a:r>
          <a:r>
            <a:rPr lang="en-US" sz="1400" b="1" kern="1200" dirty="0" smtClean="0"/>
            <a:t> tip D) </a:t>
          </a:r>
          <a:r>
            <a:rPr lang="en-US" sz="1400" b="1" kern="1200" dirty="0" err="1" smtClean="0"/>
            <a:t>aferente</a:t>
          </a:r>
          <a:r>
            <a:rPr lang="en-US" sz="1400" b="1" kern="1200" dirty="0" smtClean="0"/>
            <a:t> </a:t>
          </a:r>
          <a:r>
            <a:rPr lang="en-US" sz="1400" b="1" kern="1200" dirty="0" err="1" smtClean="0"/>
            <a:t>întreprinderii</a:t>
          </a:r>
          <a:r>
            <a:rPr lang="en-US" sz="1400" b="1" kern="1200" dirty="0" smtClean="0"/>
            <a:t>, </a:t>
          </a:r>
          <a:r>
            <a:rPr lang="en-US" sz="1400" b="1" kern="1200" dirty="0" err="1" smtClean="0"/>
            <a:t>exceptând</a:t>
          </a:r>
          <a:r>
            <a:rPr lang="en-US" sz="1400" b="1" kern="1200" dirty="0" smtClean="0"/>
            <a:t> </a:t>
          </a:r>
          <a:r>
            <a:rPr lang="en-US" sz="1400" b="1" kern="1200" dirty="0" err="1" smtClean="0"/>
            <a:t>costurile</a:t>
          </a:r>
          <a:r>
            <a:rPr lang="en-US" sz="1400" b="1" kern="1200" dirty="0" smtClean="0"/>
            <a:t> </a:t>
          </a:r>
          <a:r>
            <a:rPr lang="en-US" sz="1400" b="1" kern="1200" dirty="0" err="1" smtClean="0"/>
            <a:t>directe</a:t>
          </a:r>
          <a:r>
            <a:rPr lang="en-US" sz="1400" b="1" kern="1200" dirty="0" smtClean="0"/>
            <a:t> </a:t>
          </a:r>
          <a:r>
            <a:rPr lang="en-US" sz="1400" b="1" kern="1200" dirty="0" err="1" smtClean="0"/>
            <a:t>eligibile</a:t>
          </a:r>
          <a:r>
            <a:rPr lang="en-US" sz="1400" b="1" kern="1200" dirty="0" smtClean="0"/>
            <a:t> </a:t>
          </a:r>
          <a:r>
            <a:rPr lang="en-US" sz="1400" b="1" kern="1200" dirty="0" err="1" smtClean="0"/>
            <a:t>pentru</a:t>
          </a:r>
          <a:r>
            <a:rPr lang="en-US" sz="1400" b="1" kern="1200" dirty="0" smtClean="0"/>
            <a:t> </a:t>
          </a:r>
          <a:r>
            <a:rPr lang="en-US" sz="1400" b="1" kern="1200" dirty="0" err="1" smtClean="0"/>
            <a:t>achiziția</a:t>
          </a:r>
          <a:r>
            <a:rPr lang="en-US" sz="1400" b="1" kern="1200" dirty="0" smtClean="0"/>
            <a:t> de </a:t>
          </a:r>
          <a:r>
            <a:rPr lang="en-US" sz="1400" b="1" kern="1200" dirty="0" err="1" smtClean="0"/>
            <a:t>servicii</a:t>
          </a:r>
          <a:endParaRPr lang="en-US" sz="1400" b="1" kern="1200" dirty="0" smtClean="0"/>
        </a:p>
      </dsp:txBody>
      <dsp:txXfrm>
        <a:off x="2468880" y="3623873"/>
        <a:ext cx="5760719" cy="337110"/>
      </dsp:txXfrm>
    </dsp:sp>
    <dsp:sp modelId="{FB43B4CF-180B-4BD0-8F62-93DB270F9759}">
      <dsp:nvSpPr>
        <dsp:cNvPr id="0" name=""/>
        <dsp:cNvSpPr/>
      </dsp:nvSpPr>
      <dsp:spPr>
        <a:xfrm>
          <a:off x="1865313" y="2422715"/>
          <a:ext cx="1234438" cy="123443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29C8D1-95BD-4A52-818A-662B94E620CF}">
      <dsp:nvSpPr>
        <dsp:cNvPr id="0" name=""/>
        <dsp:cNvSpPr/>
      </dsp:nvSpPr>
      <dsp:spPr>
        <a:xfrm>
          <a:off x="2468880" y="2036472"/>
          <a:ext cx="5760719" cy="123443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n-US" sz="1400" b="1" kern="1200" dirty="0" smtClean="0"/>
            <a:t>- </a:t>
          </a:r>
          <a:r>
            <a:rPr lang="en-US" sz="1400" b="1" kern="1200" dirty="0" err="1" smtClean="0"/>
            <a:t>Cheltuieli</a:t>
          </a:r>
          <a:r>
            <a:rPr lang="en-US" sz="1400" b="1" kern="1200" dirty="0" smtClean="0"/>
            <a:t> </a:t>
          </a:r>
          <a:r>
            <a:rPr lang="en-US" sz="1400" b="1" kern="1200" dirty="0" err="1" smtClean="0"/>
            <a:t>pentru</a:t>
          </a:r>
          <a:r>
            <a:rPr lang="en-US" sz="1400" b="1" kern="1200" dirty="0" smtClean="0"/>
            <a:t> </a:t>
          </a:r>
          <a:r>
            <a:rPr lang="en-US" sz="1400" b="1" kern="1200" dirty="0" err="1" smtClean="0"/>
            <a:t>achiziţia</a:t>
          </a:r>
          <a:r>
            <a:rPr lang="en-US" sz="1400" b="1" kern="1200" dirty="0" smtClean="0"/>
            <a:t> de active fixe </a:t>
          </a:r>
          <a:r>
            <a:rPr lang="en-US" sz="1400" b="1" kern="1200" dirty="0" err="1" smtClean="0"/>
            <a:t>necorporale</a:t>
          </a:r>
          <a:r>
            <a:rPr lang="en-US" sz="1400" b="1" kern="1200" dirty="0" smtClean="0"/>
            <a:t>: </a:t>
          </a:r>
          <a:r>
            <a:rPr lang="en-US" sz="1400" b="1" kern="1200" dirty="0" err="1" smtClean="0"/>
            <a:t>cunoștințe</a:t>
          </a:r>
          <a:r>
            <a:rPr lang="en-US" sz="1400" b="1" kern="1200" dirty="0" smtClean="0"/>
            <a:t> </a:t>
          </a:r>
          <a:r>
            <a:rPr lang="en-US" sz="1400" b="1" kern="1200" dirty="0" err="1" smtClean="0"/>
            <a:t>tehnice</a:t>
          </a:r>
          <a:r>
            <a:rPr lang="en-US" sz="1400" b="1" kern="1200" dirty="0" smtClean="0"/>
            <a:t>, </a:t>
          </a:r>
          <a:r>
            <a:rPr lang="en-US" sz="1400" b="1" kern="1200" dirty="0" err="1" smtClean="0"/>
            <a:t>brevete</a:t>
          </a:r>
          <a:r>
            <a:rPr lang="en-US" sz="1400" b="1" kern="1200" dirty="0" smtClean="0"/>
            <a:t> </a:t>
          </a:r>
          <a:r>
            <a:rPr lang="en-US" sz="1400" b="1" kern="1200" dirty="0" err="1" smtClean="0"/>
            <a:t>cumpărate</a:t>
          </a:r>
          <a:r>
            <a:rPr lang="en-US" sz="1400" b="1" kern="1200" dirty="0" smtClean="0"/>
            <a:t> </a:t>
          </a:r>
          <a:r>
            <a:rPr lang="en-US" sz="1400" b="1" kern="1200" dirty="0" err="1" smtClean="0"/>
            <a:t>sau</a:t>
          </a:r>
          <a:r>
            <a:rPr lang="en-US" sz="1400" b="1" kern="1200" dirty="0" smtClean="0"/>
            <a:t> </a:t>
          </a:r>
          <a:r>
            <a:rPr lang="en-US" sz="1400" b="1" kern="1200" dirty="0" err="1" smtClean="0"/>
            <a:t>obținute</a:t>
          </a:r>
          <a:r>
            <a:rPr lang="en-US" sz="1400" b="1" kern="1200" dirty="0" smtClean="0"/>
            <a:t> cu </a:t>
          </a:r>
          <a:r>
            <a:rPr lang="en-US" sz="1400" b="1" kern="1200" dirty="0" err="1" smtClean="0"/>
            <a:t>licență</a:t>
          </a:r>
          <a:r>
            <a:rPr lang="en-US" sz="1400" b="1" kern="1200" dirty="0" smtClean="0"/>
            <a:t> din </a:t>
          </a:r>
          <a:r>
            <a:rPr lang="en-US" sz="1400" b="1" kern="1200" dirty="0" err="1" smtClean="0"/>
            <a:t>surse</a:t>
          </a:r>
          <a:r>
            <a:rPr lang="en-US" sz="1400" b="1" kern="1200" dirty="0" smtClean="0"/>
            <a:t> </a:t>
          </a:r>
          <a:r>
            <a:rPr lang="en-US" sz="1400" b="1" kern="1200" dirty="0" err="1" smtClean="0"/>
            <a:t>externe</a:t>
          </a:r>
          <a:endParaRPr lang="en-US" sz="1400" b="1" kern="1200" dirty="0">
            <a:solidFill>
              <a:schemeClr val="accent3">
                <a:lumMod val="75000"/>
              </a:schemeClr>
            </a:solidFill>
          </a:endParaRPr>
        </a:p>
      </dsp:txBody>
      <dsp:txXfrm>
        <a:off x="2468880" y="2036472"/>
        <a:ext cx="5760719" cy="493775"/>
      </dsp:txXfrm>
    </dsp:sp>
    <dsp:sp modelId="{10446E97-9154-494F-B0C0-E46DF5E20BBB}">
      <dsp:nvSpPr>
        <dsp:cNvPr id="0" name=""/>
        <dsp:cNvSpPr/>
      </dsp:nvSpPr>
      <dsp:spPr>
        <a:xfrm>
          <a:off x="2221992" y="2916490"/>
          <a:ext cx="493775" cy="493775"/>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147D8C-1EFD-478D-945B-8ECB5A6ECF4F}">
      <dsp:nvSpPr>
        <dsp:cNvPr id="0" name=""/>
        <dsp:cNvSpPr/>
      </dsp:nvSpPr>
      <dsp:spPr>
        <a:xfrm>
          <a:off x="2468880" y="2777135"/>
          <a:ext cx="5760719" cy="72237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n-US" sz="1400" b="1" kern="1200" dirty="0" smtClean="0"/>
            <a:t>- </a:t>
          </a:r>
          <a:r>
            <a:rPr lang="en-US" sz="1400" b="1" kern="1200" dirty="0" err="1" smtClean="0"/>
            <a:t>Alte</a:t>
          </a:r>
          <a:r>
            <a:rPr lang="en-US" sz="1400" b="1" kern="1200" dirty="0" smtClean="0"/>
            <a:t> </a:t>
          </a:r>
          <a:r>
            <a:rPr lang="en-US" sz="1400" b="1" kern="1200" dirty="0" err="1" smtClean="0"/>
            <a:t>cheltuieli</a:t>
          </a:r>
          <a:r>
            <a:rPr lang="en-US" sz="1400" b="1" kern="1200" dirty="0" smtClean="0"/>
            <a:t> de </a:t>
          </a:r>
          <a:r>
            <a:rPr lang="en-US" sz="1400" b="1" kern="1200" dirty="0" err="1" smtClean="0"/>
            <a:t>exploatare</a:t>
          </a:r>
          <a:r>
            <a:rPr lang="en-US" sz="1400" b="1" kern="1200" dirty="0" smtClean="0"/>
            <a:t> </a:t>
          </a:r>
          <a:r>
            <a:rPr lang="en-US" sz="1400" b="1" kern="1200" dirty="0" err="1" smtClean="0"/>
            <a:t>suportate</a:t>
          </a:r>
          <a:r>
            <a:rPr lang="en-US" sz="1400" b="1" kern="1200" dirty="0" smtClean="0"/>
            <a:t> direct ca </a:t>
          </a:r>
          <a:r>
            <a:rPr lang="en-US" sz="1400" b="1" kern="1200" dirty="0" err="1" smtClean="0"/>
            <a:t>urmare</a:t>
          </a:r>
          <a:r>
            <a:rPr lang="en-US" sz="1400" b="1" kern="1200" dirty="0" smtClean="0"/>
            <a:t> a </a:t>
          </a:r>
          <a:r>
            <a:rPr lang="en-US" sz="1400" b="1" kern="1200" dirty="0" err="1" smtClean="0"/>
            <a:t>contractului</a:t>
          </a:r>
          <a:r>
            <a:rPr lang="en-US" sz="1400" b="1" kern="1200" dirty="0" smtClean="0"/>
            <a:t> cu </a:t>
          </a:r>
          <a:r>
            <a:rPr lang="en-US" sz="1400" b="1" kern="1200" dirty="0" err="1" smtClean="0"/>
            <a:t>întreprinderea</a:t>
          </a:r>
          <a:r>
            <a:rPr lang="en-US" sz="1400" b="1" kern="1200" dirty="0" smtClean="0"/>
            <a:t>, </a:t>
          </a:r>
          <a:r>
            <a:rPr lang="en-US" sz="1400" b="1" kern="1200" dirty="0" err="1" smtClean="0"/>
            <a:t>inclusiv</a:t>
          </a:r>
          <a:r>
            <a:rPr lang="en-US" sz="1400" b="1" kern="1200" dirty="0" smtClean="0"/>
            <a:t> </a:t>
          </a:r>
          <a:r>
            <a:rPr lang="en-US" sz="1400" b="1" kern="1200" dirty="0" err="1" smtClean="0"/>
            <a:t>pentru</a:t>
          </a:r>
          <a:r>
            <a:rPr lang="en-US" sz="1400" b="1" kern="1200" dirty="0" smtClean="0"/>
            <a:t> </a:t>
          </a:r>
          <a:r>
            <a:rPr lang="en-US" sz="1400" b="1" kern="1200" dirty="0" err="1" smtClean="0"/>
            <a:t>achiziția</a:t>
          </a:r>
          <a:r>
            <a:rPr lang="en-US" sz="1400" b="1" kern="1200" dirty="0" smtClean="0"/>
            <a:t> </a:t>
          </a:r>
          <a:r>
            <a:rPr lang="en-US" sz="1400" b="1" kern="1200" dirty="0" err="1" smtClean="0"/>
            <a:t>materialelor</a:t>
          </a:r>
          <a:r>
            <a:rPr lang="en-US" sz="1400" b="1" kern="1200" dirty="0" smtClean="0"/>
            <a:t>, </a:t>
          </a:r>
          <a:r>
            <a:rPr lang="en-US" sz="1400" b="1" kern="1200" dirty="0" err="1" smtClean="0"/>
            <a:t>consumabilelor</a:t>
          </a:r>
          <a:r>
            <a:rPr lang="en-US" sz="1400" b="1" kern="1200" dirty="0" smtClean="0"/>
            <a:t> </a:t>
          </a:r>
          <a:r>
            <a:rPr lang="en-US" sz="1400" b="1" kern="1200" dirty="0" err="1" smtClean="0"/>
            <a:t>și</a:t>
          </a:r>
          <a:r>
            <a:rPr lang="en-US" sz="1400" b="1" kern="1200" dirty="0" smtClean="0"/>
            <a:t> a </a:t>
          </a:r>
          <a:r>
            <a:rPr lang="en-US" sz="1400" b="1" kern="1200" dirty="0" err="1" smtClean="0"/>
            <a:t>altor</a:t>
          </a:r>
          <a:r>
            <a:rPr lang="en-US" sz="1400" b="1" kern="1200" dirty="0" smtClean="0"/>
            <a:t> </a:t>
          </a:r>
          <a:r>
            <a:rPr lang="en-US" sz="1400" b="1" kern="1200" dirty="0" err="1" smtClean="0"/>
            <a:t>produse</a:t>
          </a:r>
          <a:r>
            <a:rPr lang="en-US" sz="1400" b="1" kern="1200" dirty="0" smtClean="0"/>
            <a:t> </a:t>
          </a:r>
          <a:r>
            <a:rPr lang="en-US" sz="1400" b="1" kern="1200" dirty="0" err="1" smtClean="0"/>
            <a:t>similare</a:t>
          </a:r>
          <a:endParaRPr lang="en-US" sz="1400" b="1" kern="1200" dirty="0" smtClean="0"/>
        </a:p>
      </dsp:txBody>
      <dsp:txXfrm>
        <a:off x="2468880" y="2777135"/>
        <a:ext cx="5760719" cy="7223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E0012-39E6-4AF9-86F6-816242710EBF}">
      <dsp:nvSpPr>
        <dsp:cNvPr id="0" name=""/>
        <dsp:cNvSpPr/>
      </dsp:nvSpPr>
      <dsp:spPr>
        <a:xfrm rot="5400000">
          <a:off x="-109591" y="213703"/>
          <a:ext cx="730611" cy="511428"/>
        </a:xfrm>
        <a:prstGeom prst="chevron">
          <a:avLst/>
        </a:prstGeom>
        <a:solidFill>
          <a:schemeClr val="accent3">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kern="1200" dirty="0"/>
        </a:p>
      </dsp:txBody>
      <dsp:txXfrm rot="-5400000">
        <a:off x="1" y="359825"/>
        <a:ext cx="511428" cy="219183"/>
      </dsp:txXfrm>
    </dsp:sp>
    <dsp:sp modelId="{EE0021C4-CF1B-4F96-915F-70FC3C87F19E}">
      <dsp:nvSpPr>
        <dsp:cNvPr id="0" name=""/>
        <dsp:cNvSpPr/>
      </dsp:nvSpPr>
      <dsp:spPr>
        <a:xfrm rot="5400000">
          <a:off x="2192491" y="-1576951"/>
          <a:ext cx="474897" cy="3837024"/>
        </a:xfrm>
        <a:prstGeom prst="round2SameRect">
          <a:avLst/>
        </a:prstGeom>
        <a:solidFill>
          <a:schemeClr val="accent3">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err="1" smtClean="0"/>
            <a:t>Intreprinderi</a:t>
          </a:r>
          <a:endParaRPr lang="en-US" sz="1300" kern="1200" dirty="0"/>
        </a:p>
        <a:p>
          <a:pPr marL="114300" lvl="1" indent="-114300" algn="l" defTabSz="577850">
            <a:lnSpc>
              <a:spcPct val="90000"/>
            </a:lnSpc>
            <a:spcBef>
              <a:spcPct val="0"/>
            </a:spcBef>
            <a:spcAft>
              <a:spcPct val="15000"/>
            </a:spcAft>
            <a:buChar char="••"/>
          </a:pPr>
          <a:r>
            <a:rPr lang="en-US" sz="1300" kern="1200" dirty="0" err="1" smtClean="0"/>
            <a:t>Grupuri</a:t>
          </a:r>
          <a:r>
            <a:rPr lang="en-US" sz="1300" kern="1200" dirty="0" smtClean="0"/>
            <a:t> de </a:t>
          </a:r>
          <a:r>
            <a:rPr lang="en-US" sz="1300" kern="1200" dirty="0" err="1" smtClean="0"/>
            <a:t>intreprinderi</a:t>
          </a:r>
          <a:endParaRPr lang="en-US" sz="1300" kern="1200" dirty="0"/>
        </a:p>
      </dsp:txBody>
      <dsp:txXfrm rot="-5400000">
        <a:off x="511428" y="127295"/>
        <a:ext cx="3813841" cy="428531"/>
      </dsp:txXfrm>
    </dsp:sp>
    <dsp:sp modelId="{DF369619-3685-45E3-8F92-756BF93386E5}">
      <dsp:nvSpPr>
        <dsp:cNvPr id="0" name=""/>
        <dsp:cNvSpPr/>
      </dsp:nvSpPr>
      <dsp:spPr>
        <a:xfrm rot="5400000">
          <a:off x="-109591" y="829993"/>
          <a:ext cx="730611" cy="511428"/>
        </a:xfrm>
        <a:prstGeom prst="chevron">
          <a:avLst/>
        </a:prstGeom>
        <a:solidFill>
          <a:schemeClr val="accent3">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kern="1200" dirty="0"/>
        </a:p>
      </dsp:txBody>
      <dsp:txXfrm rot="-5400000">
        <a:off x="1" y="976115"/>
        <a:ext cx="511428" cy="219183"/>
      </dsp:txXfrm>
    </dsp:sp>
    <dsp:sp modelId="{8E0280B2-C8C3-4F7D-9F40-C458BB472132}">
      <dsp:nvSpPr>
        <dsp:cNvPr id="0" name=""/>
        <dsp:cNvSpPr/>
      </dsp:nvSpPr>
      <dsp:spPr>
        <a:xfrm rot="5400000">
          <a:off x="2192491" y="-987958"/>
          <a:ext cx="474897" cy="3837024"/>
        </a:xfrm>
        <a:prstGeom prst="round2SameRect">
          <a:avLst/>
        </a:prstGeom>
        <a:solidFill>
          <a:schemeClr val="accent3">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err="1" smtClean="0"/>
            <a:t>nevoile</a:t>
          </a:r>
          <a:r>
            <a:rPr lang="en-US" sz="1300" kern="1200" dirty="0" smtClean="0"/>
            <a:t> </a:t>
          </a:r>
          <a:r>
            <a:rPr lang="en-US" sz="1300" kern="1200" dirty="0" err="1" smtClean="0"/>
            <a:t>pietei</a:t>
          </a:r>
          <a:endParaRPr lang="en-US" sz="1300" kern="1200" dirty="0"/>
        </a:p>
        <a:p>
          <a:pPr marL="114300" lvl="1" indent="-114300" algn="l" defTabSz="577850">
            <a:lnSpc>
              <a:spcPct val="90000"/>
            </a:lnSpc>
            <a:spcBef>
              <a:spcPct val="0"/>
            </a:spcBef>
            <a:spcAft>
              <a:spcPct val="15000"/>
            </a:spcAft>
            <a:buChar char="••"/>
          </a:pPr>
          <a:r>
            <a:rPr lang="en-US" sz="1300" kern="1200" dirty="0" err="1" smtClean="0"/>
            <a:t>nevoi</a:t>
          </a:r>
          <a:r>
            <a:rPr lang="en-US" sz="1300" kern="1200" dirty="0" smtClean="0"/>
            <a:t> </a:t>
          </a:r>
          <a:r>
            <a:rPr lang="en-US" sz="1300" kern="1200" dirty="0" err="1" smtClean="0"/>
            <a:t>strategice</a:t>
          </a:r>
          <a:r>
            <a:rPr lang="en-US" sz="1300" kern="1200" dirty="0" smtClean="0"/>
            <a:t> de </a:t>
          </a:r>
          <a:r>
            <a:rPr lang="en-US" sz="1300" kern="1200" dirty="0" err="1" smtClean="0"/>
            <a:t>dezvoltare</a:t>
          </a:r>
          <a:r>
            <a:rPr lang="en-US" sz="1300" kern="1200" dirty="0" smtClean="0"/>
            <a:t> a </a:t>
          </a:r>
          <a:r>
            <a:rPr lang="en-US" sz="1300" kern="1200" dirty="0" err="1" smtClean="0"/>
            <a:t>întreprinderilor</a:t>
          </a:r>
          <a:endParaRPr lang="en-US" sz="1300" kern="1200" dirty="0"/>
        </a:p>
      </dsp:txBody>
      <dsp:txXfrm rot="-5400000">
        <a:off x="511428" y="716288"/>
        <a:ext cx="3813841" cy="428531"/>
      </dsp:txXfrm>
    </dsp:sp>
    <dsp:sp modelId="{4ED1DE96-FC13-4307-8D4D-9F282F7D8D4C}">
      <dsp:nvSpPr>
        <dsp:cNvPr id="0" name=""/>
        <dsp:cNvSpPr/>
      </dsp:nvSpPr>
      <dsp:spPr>
        <a:xfrm rot="5400000">
          <a:off x="-109591" y="1591630"/>
          <a:ext cx="730611" cy="511428"/>
        </a:xfrm>
        <a:prstGeom prst="chevron">
          <a:avLst/>
        </a:prstGeom>
        <a:solidFill>
          <a:schemeClr val="accent3">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endParaRPr lang="en-US" sz="900" kern="1200" dirty="0"/>
        </a:p>
      </dsp:txBody>
      <dsp:txXfrm rot="-5400000">
        <a:off x="1" y="1737752"/>
        <a:ext cx="511428" cy="219183"/>
      </dsp:txXfrm>
    </dsp:sp>
    <dsp:sp modelId="{239A1F30-841F-4242-AFF1-3F1A7C6BC4FD}">
      <dsp:nvSpPr>
        <dsp:cNvPr id="0" name=""/>
        <dsp:cNvSpPr/>
      </dsp:nvSpPr>
      <dsp:spPr>
        <a:xfrm rot="5400000">
          <a:off x="2047144" y="-276765"/>
          <a:ext cx="765591" cy="3837024"/>
        </a:xfrm>
        <a:prstGeom prst="round2SameRect">
          <a:avLst/>
        </a:prstGeom>
        <a:solidFill>
          <a:schemeClr val="accent3">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just" defTabSz="577850">
            <a:lnSpc>
              <a:spcPct val="90000"/>
            </a:lnSpc>
            <a:spcBef>
              <a:spcPct val="0"/>
            </a:spcBef>
            <a:spcAft>
              <a:spcPct val="15000"/>
            </a:spcAft>
            <a:buChar char="••"/>
          </a:pPr>
          <a:r>
            <a:rPr lang="en-US" sz="1300" kern="1200" dirty="0" smtClean="0">
              <a:solidFill>
                <a:srgbClr val="FFFF99"/>
              </a:solidFill>
            </a:rPr>
            <a:t>  </a:t>
          </a:r>
          <a:r>
            <a:rPr lang="en-US" sz="1300" kern="1200" dirty="0" err="1" smtClean="0">
              <a:solidFill>
                <a:srgbClr val="FFFF99"/>
              </a:solidFill>
            </a:rPr>
            <a:t>valorificarea</a:t>
          </a:r>
          <a:r>
            <a:rPr lang="en-US" sz="1300" kern="1200" dirty="0" smtClean="0">
              <a:solidFill>
                <a:srgbClr val="FFFF99"/>
              </a:solidFill>
            </a:rPr>
            <a:t> </a:t>
          </a:r>
          <a:r>
            <a:rPr lang="en-US" sz="1300" kern="1200" dirty="0" err="1" smtClean="0">
              <a:solidFill>
                <a:srgbClr val="FFFF99"/>
              </a:solidFill>
            </a:rPr>
            <a:t>potenţialului</a:t>
          </a:r>
          <a:r>
            <a:rPr lang="en-US" sz="1300" kern="1200" dirty="0" smtClean="0">
              <a:solidFill>
                <a:srgbClr val="FFFF99"/>
              </a:solidFill>
            </a:rPr>
            <a:t> </a:t>
          </a:r>
          <a:r>
            <a:rPr lang="en-US" sz="1300" kern="1200" dirty="0" err="1" smtClean="0">
              <a:solidFill>
                <a:srgbClr val="FFFF99"/>
              </a:solidFill>
            </a:rPr>
            <a:t>infrastructurilor</a:t>
          </a:r>
          <a:r>
            <a:rPr lang="en-US" sz="1300" kern="1200" dirty="0" smtClean="0">
              <a:solidFill>
                <a:srgbClr val="FFFF99"/>
              </a:solidFill>
            </a:rPr>
            <a:t> de CD, </a:t>
          </a:r>
          <a:r>
            <a:rPr lang="en-US" sz="1300" kern="1200" dirty="0" err="1" smtClean="0">
              <a:solidFill>
                <a:srgbClr val="FFFF99"/>
              </a:solidFill>
            </a:rPr>
            <a:t>dobândite</a:t>
          </a:r>
          <a:r>
            <a:rPr lang="en-US" sz="1300" kern="1200" dirty="0" smtClean="0">
              <a:solidFill>
                <a:srgbClr val="FFFF99"/>
              </a:solidFill>
            </a:rPr>
            <a:t> </a:t>
          </a:r>
          <a:r>
            <a:rPr lang="en-US" sz="1300" kern="1200" dirty="0" err="1" smtClean="0">
              <a:solidFill>
                <a:srgbClr val="FFFF99"/>
              </a:solidFill>
            </a:rPr>
            <a:t>sau</a:t>
          </a:r>
          <a:r>
            <a:rPr lang="en-US" sz="1300" kern="1200" dirty="0" smtClean="0">
              <a:solidFill>
                <a:srgbClr val="FFFF99"/>
              </a:solidFill>
            </a:rPr>
            <a:t> </a:t>
          </a:r>
          <a:r>
            <a:rPr lang="en-US" sz="1300" kern="1200" dirty="0" err="1" smtClean="0">
              <a:solidFill>
                <a:srgbClr val="FFFF99"/>
              </a:solidFill>
            </a:rPr>
            <a:t>modernizate</a:t>
          </a:r>
          <a:r>
            <a:rPr lang="en-US" sz="1300" kern="1200" dirty="0" smtClean="0">
              <a:solidFill>
                <a:srgbClr val="FFFF99"/>
              </a:solidFill>
            </a:rPr>
            <a:t> </a:t>
          </a:r>
          <a:r>
            <a:rPr lang="en-US" sz="1300" kern="1200" dirty="0" err="1" smtClean="0">
              <a:solidFill>
                <a:srgbClr val="FFFF99"/>
              </a:solidFill>
            </a:rPr>
            <a:t>începând</a:t>
          </a:r>
          <a:r>
            <a:rPr lang="en-US" sz="1300" kern="1200" dirty="0" smtClean="0">
              <a:solidFill>
                <a:srgbClr val="FFFF99"/>
              </a:solidFill>
            </a:rPr>
            <a:t> cu </a:t>
          </a:r>
          <a:r>
            <a:rPr lang="en-US" sz="1300" kern="1200" dirty="0" err="1" smtClean="0">
              <a:solidFill>
                <a:srgbClr val="FFFF99"/>
              </a:solidFill>
            </a:rPr>
            <a:t>anul</a:t>
          </a:r>
          <a:r>
            <a:rPr lang="en-US" sz="1300" kern="1200" dirty="0" smtClean="0">
              <a:solidFill>
                <a:srgbClr val="FFFF99"/>
              </a:solidFill>
            </a:rPr>
            <a:t> 2007</a:t>
          </a:r>
          <a:endParaRPr lang="en-US" sz="1300" kern="1200" dirty="0">
            <a:solidFill>
              <a:srgbClr val="FFFF99"/>
            </a:solidFill>
          </a:endParaRPr>
        </a:p>
        <a:p>
          <a:pPr marL="114300" lvl="1" indent="-114300" algn="just" defTabSz="577850">
            <a:lnSpc>
              <a:spcPct val="90000"/>
            </a:lnSpc>
            <a:spcBef>
              <a:spcPct val="0"/>
            </a:spcBef>
            <a:spcAft>
              <a:spcPct val="15000"/>
            </a:spcAft>
            <a:buChar char="••"/>
          </a:pPr>
          <a:r>
            <a:rPr lang="en-US" sz="1300" kern="1200" dirty="0" err="1" smtClean="0">
              <a:solidFill>
                <a:srgbClr val="FFFF99"/>
              </a:solidFill>
            </a:rPr>
            <a:t>experita</a:t>
          </a:r>
          <a:r>
            <a:rPr lang="en-US" sz="1300" kern="1200" dirty="0" smtClean="0">
              <a:solidFill>
                <a:srgbClr val="FFFF99"/>
              </a:solidFill>
            </a:rPr>
            <a:t> </a:t>
          </a:r>
          <a:r>
            <a:rPr lang="en-US" sz="1300" kern="1200" dirty="0" err="1" smtClean="0">
              <a:solidFill>
                <a:srgbClr val="FFFF99"/>
              </a:solidFill>
            </a:rPr>
            <a:t>extinsa</a:t>
          </a:r>
          <a:r>
            <a:rPr lang="en-US" sz="1300" kern="1200" dirty="0" smtClean="0">
              <a:solidFill>
                <a:srgbClr val="FFFF99"/>
              </a:solidFill>
            </a:rPr>
            <a:t> a </a:t>
          </a:r>
          <a:r>
            <a:rPr lang="en-US" sz="1300" kern="1200" dirty="0" err="1" smtClean="0">
              <a:solidFill>
                <a:srgbClr val="FFFF99"/>
              </a:solidFill>
            </a:rPr>
            <a:t>personalului</a:t>
          </a:r>
          <a:r>
            <a:rPr lang="en-US" sz="1300" kern="1200" dirty="0" smtClean="0">
              <a:solidFill>
                <a:srgbClr val="FFFF99"/>
              </a:solidFill>
            </a:rPr>
            <a:t> de </a:t>
          </a:r>
          <a:r>
            <a:rPr lang="en-US" sz="1300" kern="1200" dirty="0" err="1" smtClean="0">
              <a:solidFill>
                <a:srgbClr val="FFFF99"/>
              </a:solidFill>
            </a:rPr>
            <a:t>cercetare</a:t>
          </a:r>
          <a:r>
            <a:rPr lang="en-US" sz="1300" kern="1200" dirty="0" smtClean="0">
              <a:solidFill>
                <a:srgbClr val="FFFF99"/>
              </a:solidFill>
            </a:rPr>
            <a:t> (</a:t>
          </a:r>
          <a:r>
            <a:rPr lang="en-US" sz="1300" kern="1200" dirty="0" err="1" smtClean="0">
              <a:solidFill>
                <a:srgbClr val="FFFF99"/>
              </a:solidFill>
            </a:rPr>
            <a:t>cunoștințe</a:t>
          </a:r>
          <a:r>
            <a:rPr lang="en-US" sz="1300" kern="1200" dirty="0" smtClean="0">
              <a:solidFill>
                <a:srgbClr val="FFFF99"/>
              </a:solidFill>
            </a:rPr>
            <a:t>, </a:t>
          </a:r>
          <a:r>
            <a:rPr lang="en-US" sz="1300" kern="1200" dirty="0" err="1" smtClean="0">
              <a:solidFill>
                <a:srgbClr val="FFFF99"/>
              </a:solidFill>
            </a:rPr>
            <a:t>inclusiv</a:t>
          </a:r>
          <a:r>
            <a:rPr lang="en-US" sz="1300" kern="1200" dirty="0" smtClean="0">
              <a:solidFill>
                <a:srgbClr val="FFFF99"/>
              </a:solidFill>
            </a:rPr>
            <a:t> </a:t>
          </a:r>
          <a:r>
            <a:rPr lang="en-US" sz="1300" kern="1200" dirty="0" err="1" smtClean="0">
              <a:solidFill>
                <a:srgbClr val="FFFF99"/>
              </a:solidFill>
            </a:rPr>
            <a:t>abilități</a:t>
          </a:r>
          <a:r>
            <a:rPr lang="en-US" sz="1300" kern="1200" dirty="0" smtClean="0">
              <a:solidFill>
                <a:srgbClr val="FFFF99"/>
              </a:solidFill>
            </a:rPr>
            <a:t> </a:t>
          </a:r>
          <a:r>
            <a:rPr lang="en-US" sz="1300" kern="1200" dirty="0" err="1" smtClean="0">
              <a:solidFill>
                <a:srgbClr val="FFFF99"/>
              </a:solidFill>
            </a:rPr>
            <a:t>și</a:t>
          </a:r>
          <a:r>
            <a:rPr lang="en-US" sz="1300" kern="1200" dirty="0" smtClean="0">
              <a:solidFill>
                <a:srgbClr val="FFFF99"/>
              </a:solidFill>
            </a:rPr>
            <a:t> </a:t>
          </a:r>
          <a:r>
            <a:rPr lang="en-US" sz="1300" kern="1200" dirty="0" err="1" smtClean="0">
              <a:solidFill>
                <a:srgbClr val="FFFF99"/>
              </a:solidFill>
            </a:rPr>
            <a:t>competențe</a:t>
          </a:r>
          <a:r>
            <a:rPr lang="en-US" sz="1300" kern="1200" dirty="0" smtClean="0">
              <a:solidFill>
                <a:srgbClr val="FFFF99"/>
              </a:solidFill>
            </a:rPr>
            <a:t>)</a:t>
          </a:r>
          <a:endParaRPr lang="en-US" sz="1300" kern="1200" dirty="0">
            <a:solidFill>
              <a:srgbClr val="FFFF99"/>
            </a:solidFill>
          </a:endParaRPr>
        </a:p>
      </dsp:txBody>
      <dsp:txXfrm rot="-5400000">
        <a:off x="511428" y="1296324"/>
        <a:ext cx="3799651" cy="690845"/>
      </dsp:txXfrm>
    </dsp:sp>
    <dsp:sp modelId="{F4CC2C70-F846-4A09-B262-DB2CD8D02B60}">
      <dsp:nvSpPr>
        <dsp:cNvPr id="0" name=""/>
        <dsp:cNvSpPr/>
      </dsp:nvSpPr>
      <dsp:spPr>
        <a:xfrm rot="5400000">
          <a:off x="-109591" y="2580971"/>
          <a:ext cx="730611" cy="511428"/>
        </a:xfrm>
        <a:prstGeom prst="chevron">
          <a:avLst/>
        </a:prstGeom>
        <a:solidFill>
          <a:schemeClr val="accent3">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kern="1200" dirty="0"/>
        </a:p>
      </dsp:txBody>
      <dsp:txXfrm rot="-5400000">
        <a:off x="1" y="2727093"/>
        <a:ext cx="511428" cy="219183"/>
      </dsp:txXfrm>
    </dsp:sp>
    <dsp:sp modelId="{DF8C27E4-B17E-45F3-857E-2B7F46738C8A}">
      <dsp:nvSpPr>
        <dsp:cNvPr id="0" name=""/>
        <dsp:cNvSpPr/>
      </dsp:nvSpPr>
      <dsp:spPr>
        <a:xfrm rot="5400000">
          <a:off x="1819440" y="790316"/>
          <a:ext cx="1220999" cy="3837024"/>
        </a:xfrm>
        <a:prstGeom prst="round2SameRect">
          <a:avLst/>
        </a:prstGeom>
        <a:solidFill>
          <a:schemeClr val="accent3">
            <a:lumMod val="5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err="1" smtClean="0">
              <a:solidFill>
                <a:schemeClr val="bg1"/>
              </a:solidFill>
            </a:rPr>
            <a:t>Soluții</a:t>
          </a:r>
          <a:r>
            <a:rPr lang="en-US" sz="1300" kern="1200" dirty="0" smtClean="0">
              <a:solidFill>
                <a:schemeClr val="bg1"/>
              </a:solidFill>
            </a:rPr>
            <a:t> </a:t>
          </a:r>
          <a:r>
            <a:rPr lang="en-US" sz="1300" kern="1200" dirty="0" err="1" smtClean="0">
              <a:solidFill>
                <a:schemeClr val="bg1"/>
              </a:solidFill>
            </a:rPr>
            <a:t>inovative</a:t>
          </a:r>
          <a:r>
            <a:rPr lang="en-US" sz="1300" kern="1200" dirty="0" smtClean="0">
              <a:solidFill>
                <a:schemeClr val="bg1"/>
              </a:solidFill>
            </a:rPr>
            <a:t> </a:t>
          </a:r>
          <a:r>
            <a:rPr lang="en-US" sz="1300" kern="1200" dirty="0" smtClean="0">
              <a:solidFill>
                <a:schemeClr val="bg1"/>
              </a:solidFill>
              <a:sym typeface="Wingdings" panose="05000000000000000000" pitchFamily="2" charset="2"/>
            </a:rPr>
            <a:t></a:t>
          </a:r>
          <a:r>
            <a:rPr lang="en-US" sz="1300" kern="1200" dirty="0" smtClean="0">
              <a:solidFill>
                <a:schemeClr val="bg1"/>
              </a:solidFill>
            </a:rPr>
            <a:t> </a:t>
          </a:r>
          <a:r>
            <a:rPr lang="en-US" sz="1300" kern="1200" dirty="0" err="1" smtClean="0">
              <a:solidFill>
                <a:schemeClr val="bg1"/>
              </a:solidFill>
            </a:rPr>
            <a:t>obținerea</a:t>
          </a:r>
          <a:r>
            <a:rPr lang="en-US" sz="1300" kern="1200" dirty="0" smtClean="0">
              <a:solidFill>
                <a:schemeClr val="bg1"/>
              </a:solidFill>
            </a:rPr>
            <a:t> de </a:t>
          </a:r>
          <a:r>
            <a:rPr lang="en-US" sz="1300" kern="1200" dirty="0" err="1" smtClean="0">
              <a:solidFill>
                <a:schemeClr val="bg1"/>
              </a:solidFill>
            </a:rPr>
            <a:t>produse</a:t>
          </a:r>
          <a:r>
            <a:rPr lang="en-US" sz="1300" kern="1200" dirty="0" smtClean="0">
              <a:solidFill>
                <a:schemeClr val="bg1"/>
              </a:solidFill>
            </a:rPr>
            <a:t> </a:t>
          </a:r>
          <a:r>
            <a:rPr lang="en-US" sz="1300" kern="1200" dirty="0" err="1" smtClean="0">
              <a:solidFill>
                <a:schemeClr val="bg1"/>
              </a:solidFill>
            </a:rPr>
            <a:t>şi</a:t>
          </a:r>
          <a:r>
            <a:rPr lang="en-US" sz="1300" kern="1200" dirty="0" smtClean="0">
              <a:solidFill>
                <a:schemeClr val="bg1"/>
              </a:solidFill>
            </a:rPr>
            <a:t> </a:t>
          </a:r>
          <a:r>
            <a:rPr lang="en-US" sz="1300" kern="1200" dirty="0" err="1" smtClean="0">
              <a:solidFill>
                <a:schemeClr val="bg1"/>
              </a:solidFill>
            </a:rPr>
            <a:t>procese</a:t>
          </a:r>
          <a:r>
            <a:rPr lang="en-US" sz="1300" kern="1200" dirty="0" smtClean="0">
              <a:solidFill>
                <a:schemeClr val="bg1"/>
              </a:solidFill>
            </a:rPr>
            <a:t>, </a:t>
          </a:r>
          <a:r>
            <a:rPr lang="en-US" sz="1300" kern="1200" dirty="0" err="1" smtClean="0">
              <a:solidFill>
                <a:schemeClr val="bg1"/>
              </a:solidFill>
            </a:rPr>
            <a:t>tehnologii</a:t>
          </a:r>
          <a:r>
            <a:rPr lang="en-US" sz="1300" kern="1200" dirty="0" smtClean="0">
              <a:solidFill>
                <a:schemeClr val="bg1"/>
              </a:solidFill>
            </a:rPr>
            <a:t> </a:t>
          </a:r>
          <a:r>
            <a:rPr lang="en-US" sz="1300" b="1" kern="1200" dirty="0" err="1" smtClean="0">
              <a:solidFill>
                <a:schemeClr val="bg1"/>
              </a:solidFill>
            </a:rPr>
            <a:t>noi</a:t>
          </a:r>
          <a:r>
            <a:rPr lang="en-US" sz="1300" b="1" kern="1200" dirty="0" smtClean="0">
              <a:solidFill>
                <a:schemeClr val="bg1"/>
              </a:solidFill>
            </a:rPr>
            <a:t>/ </a:t>
          </a:r>
          <a:r>
            <a:rPr lang="en-US" sz="1300" b="1" kern="1200" dirty="0" err="1" smtClean="0">
              <a:solidFill>
                <a:schemeClr val="bg1"/>
              </a:solidFill>
            </a:rPr>
            <a:t>îmbunătăţite</a:t>
          </a:r>
          <a:endParaRPr lang="en-US" sz="1300" kern="1200" dirty="0">
            <a:solidFill>
              <a:schemeClr val="bg1"/>
            </a:solidFill>
          </a:endParaRPr>
        </a:p>
        <a:p>
          <a:pPr marL="114300" lvl="1" indent="-114300" algn="l" defTabSz="577850">
            <a:lnSpc>
              <a:spcPct val="90000"/>
            </a:lnSpc>
            <a:spcBef>
              <a:spcPct val="0"/>
            </a:spcBef>
            <a:spcAft>
              <a:spcPct val="15000"/>
            </a:spcAft>
            <a:buChar char="••"/>
          </a:pPr>
          <a:r>
            <a:rPr lang="en-US" sz="1300" kern="1200" dirty="0" err="1" smtClean="0">
              <a:solidFill>
                <a:schemeClr val="bg1"/>
              </a:solidFill>
            </a:rPr>
            <a:t>Creșterii</a:t>
          </a:r>
          <a:r>
            <a:rPr lang="en-US" sz="1300" kern="1200" dirty="0" smtClean="0">
              <a:solidFill>
                <a:schemeClr val="bg1"/>
              </a:solidFill>
            </a:rPr>
            <a:t> </a:t>
          </a:r>
          <a:r>
            <a:rPr lang="en-US" sz="1300" kern="1200" dirty="0" err="1" smtClean="0">
              <a:solidFill>
                <a:schemeClr val="bg1"/>
              </a:solidFill>
            </a:rPr>
            <a:t>valorii</a:t>
          </a:r>
          <a:r>
            <a:rPr lang="en-US" sz="1300" kern="1200" dirty="0" smtClean="0">
              <a:solidFill>
                <a:schemeClr val="bg1"/>
              </a:solidFill>
            </a:rPr>
            <a:t> </a:t>
          </a:r>
          <a:r>
            <a:rPr lang="en-US" sz="1300" kern="1200" dirty="0" err="1" smtClean="0">
              <a:solidFill>
                <a:schemeClr val="bg1"/>
              </a:solidFill>
            </a:rPr>
            <a:t>adăugate</a:t>
          </a:r>
          <a:r>
            <a:rPr lang="en-US" sz="1300" kern="1200" dirty="0" smtClean="0">
              <a:solidFill>
                <a:schemeClr val="bg1"/>
              </a:solidFill>
            </a:rPr>
            <a:t> a </a:t>
          </a:r>
          <a:r>
            <a:rPr lang="en-US" sz="1300" kern="1200" dirty="0" err="1" smtClean="0">
              <a:solidFill>
                <a:schemeClr val="bg1"/>
              </a:solidFill>
            </a:rPr>
            <a:t>unor</a:t>
          </a:r>
          <a:r>
            <a:rPr lang="en-US" sz="1300" kern="1200" dirty="0" smtClean="0">
              <a:solidFill>
                <a:schemeClr val="bg1"/>
              </a:solidFill>
            </a:rPr>
            <a:t> </a:t>
          </a:r>
          <a:r>
            <a:rPr lang="en-US" sz="1300" kern="1200" dirty="0" err="1" smtClean="0">
              <a:solidFill>
                <a:schemeClr val="bg1"/>
              </a:solidFill>
            </a:rPr>
            <a:t>produse</a:t>
          </a:r>
          <a:r>
            <a:rPr lang="en-US" sz="1300" kern="1200" dirty="0" smtClean="0">
              <a:solidFill>
                <a:schemeClr val="bg1"/>
              </a:solidFill>
            </a:rPr>
            <a:t>/</a:t>
          </a:r>
          <a:r>
            <a:rPr lang="en-US" sz="1300" kern="1200" dirty="0" err="1" smtClean="0">
              <a:solidFill>
                <a:schemeClr val="bg1"/>
              </a:solidFill>
            </a:rPr>
            <a:t>procese</a:t>
          </a:r>
          <a:r>
            <a:rPr lang="en-US" sz="1300" kern="1200" dirty="0" smtClean="0">
              <a:solidFill>
                <a:schemeClr val="bg1"/>
              </a:solidFill>
            </a:rPr>
            <a:t> </a:t>
          </a:r>
          <a:r>
            <a:rPr lang="en-US" sz="1300" kern="1200" dirty="0" err="1" smtClean="0">
              <a:solidFill>
                <a:schemeClr val="bg1"/>
              </a:solidFill>
            </a:rPr>
            <a:t>tehnologii</a:t>
          </a:r>
          <a:endParaRPr lang="en-US" sz="1300" b="1" kern="1200" dirty="0" smtClean="0">
            <a:solidFill>
              <a:schemeClr val="bg1"/>
            </a:solidFill>
          </a:endParaRPr>
        </a:p>
        <a:p>
          <a:pPr marL="114300" lvl="1" indent="-114300" algn="l" defTabSz="577850">
            <a:lnSpc>
              <a:spcPct val="90000"/>
            </a:lnSpc>
            <a:spcBef>
              <a:spcPct val="0"/>
            </a:spcBef>
            <a:spcAft>
              <a:spcPct val="15000"/>
            </a:spcAft>
            <a:buChar char="••"/>
          </a:pPr>
          <a:r>
            <a:rPr lang="en-US" sz="1300" kern="1200" dirty="0" err="1" smtClean="0">
              <a:solidFill>
                <a:schemeClr val="bg1"/>
              </a:solidFill>
            </a:rPr>
            <a:t>Dezvoltarea</a:t>
          </a:r>
          <a:r>
            <a:rPr lang="en-US" sz="1300" kern="1200" dirty="0" smtClean="0">
              <a:solidFill>
                <a:schemeClr val="bg1"/>
              </a:solidFill>
            </a:rPr>
            <a:t> de </a:t>
          </a:r>
          <a:r>
            <a:rPr lang="en-US" sz="1300" kern="1200" dirty="0" err="1" smtClean="0">
              <a:solidFill>
                <a:schemeClr val="bg1"/>
              </a:solidFill>
            </a:rPr>
            <a:t>afaceri</a:t>
          </a:r>
          <a:r>
            <a:rPr lang="en-US" sz="1300" kern="1200" dirty="0" smtClean="0">
              <a:solidFill>
                <a:schemeClr val="bg1"/>
              </a:solidFill>
            </a:rPr>
            <a:t> </a:t>
          </a:r>
          <a:r>
            <a:rPr lang="en-US" sz="1300" kern="1200" dirty="0" err="1" smtClean="0">
              <a:solidFill>
                <a:schemeClr val="bg1"/>
              </a:solidFill>
            </a:rPr>
            <a:t>cerute</a:t>
          </a:r>
          <a:r>
            <a:rPr lang="en-US" sz="1300" kern="1200" dirty="0" smtClean="0">
              <a:solidFill>
                <a:schemeClr val="bg1"/>
              </a:solidFill>
            </a:rPr>
            <a:t> de </a:t>
          </a:r>
          <a:r>
            <a:rPr lang="en-US" sz="1300" kern="1200" dirty="0" err="1" smtClean="0">
              <a:solidFill>
                <a:schemeClr val="bg1"/>
              </a:solidFill>
            </a:rPr>
            <a:t>piață</a:t>
          </a:r>
          <a:endParaRPr lang="en-US" sz="1300" b="1" kern="1200" dirty="0" smtClean="0">
            <a:solidFill>
              <a:schemeClr val="bg1"/>
            </a:solidFill>
          </a:endParaRPr>
        </a:p>
        <a:p>
          <a:pPr marL="114300" lvl="1" indent="-114300" algn="l" defTabSz="577850">
            <a:lnSpc>
              <a:spcPct val="90000"/>
            </a:lnSpc>
            <a:spcBef>
              <a:spcPct val="0"/>
            </a:spcBef>
            <a:spcAft>
              <a:spcPct val="15000"/>
            </a:spcAft>
            <a:buChar char="••"/>
          </a:pPr>
          <a:r>
            <a:rPr lang="en-US" sz="1300" kern="1200" dirty="0" err="1" smtClean="0">
              <a:solidFill>
                <a:schemeClr val="bg1"/>
              </a:solidFill>
            </a:rPr>
            <a:t>Comercializarea</a:t>
          </a:r>
          <a:r>
            <a:rPr lang="en-US" sz="1300" kern="1200" dirty="0" smtClean="0">
              <a:solidFill>
                <a:schemeClr val="bg1"/>
              </a:solidFill>
            </a:rPr>
            <a:t> </a:t>
          </a:r>
          <a:r>
            <a:rPr lang="en-US" sz="1300" kern="1200" dirty="0" err="1" smtClean="0">
              <a:solidFill>
                <a:schemeClr val="bg1"/>
              </a:solidFill>
            </a:rPr>
            <a:t>rezultatelor</a:t>
          </a:r>
          <a:r>
            <a:rPr lang="en-US" sz="1300" kern="1200" dirty="0" smtClean="0">
              <a:solidFill>
                <a:schemeClr val="bg1"/>
              </a:solidFill>
            </a:rPr>
            <a:t> de </a:t>
          </a:r>
          <a:r>
            <a:rPr lang="en-US" sz="1300" kern="1200" dirty="0" err="1" smtClean="0">
              <a:solidFill>
                <a:schemeClr val="bg1"/>
              </a:solidFill>
            </a:rPr>
            <a:t>cercetare</a:t>
          </a:r>
          <a:r>
            <a:rPr lang="en-US" sz="1300" kern="1200" dirty="0" smtClean="0">
              <a:solidFill>
                <a:schemeClr val="bg1"/>
              </a:solidFill>
            </a:rPr>
            <a:t> </a:t>
          </a:r>
          <a:endParaRPr lang="en-US" sz="1300" b="1" kern="1200" dirty="0" smtClean="0">
            <a:solidFill>
              <a:schemeClr val="bg1"/>
            </a:solidFill>
          </a:endParaRPr>
        </a:p>
      </dsp:txBody>
      <dsp:txXfrm rot="-5400000">
        <a:off x="511428" y="2157932"/>
        <a:ext cx="3777420" cy="11017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58336-1B23-48CD-A95D-8E0CF764E486}">
      <dsp:nvSpPr>
        <dsp:cNvPr id="0" name=""/>
        <dsp:cNvSpPr/>
      </dsp:nvSpPr>
      <dsp:spPr>
        <a:xfrm rot="5400000">
          <a:off x="219294" y="1097019"/>
          <a:ext cx="822742" cy="936662"/>
        </a:xfrm>
        <a:prstGeom prst="bentUpArrow">
          <a:avLst>
            <a:gd name="adj1" fmla="val 32840"/>
            <a:gd name="adj2" fmla="val 25000"/>
            <a:gd name="adj3" fmla="val 35780"/>
          </a:avLst>
        </a:prstGeom>
        <a:solidFill>
          <a:schemeClr val="tx2">
            <a:lumMod val="60000"/>
            <a:lumOff val="4000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dsp:style>
    </dsp:sp>
    <dsp:sp modelId="{4008FABC-CBF8-452F-A909-8BBA88326771}">
      <dsp:nvSpPr>
        <dsp:cNvPr id="0" name=""/>
        <dsp:cNvSpPr/>
      </dsp:nvSpPr>
      <dsp:spPr>
        <a:xfrm>
          <a:off x="1318" y="184993"/>
          <a:ext cx="1385013" cy="969464"/>
        </a:xfrm>
        <a:prstGeom prst="roundRect">
          <a:avLst>
            <a:gd name="adj" fmla="val 16670"/>
          </a:avLst>
        </a:prstGeom>
        <a:solidFill>
          <a:schemeClr val="accent1">
            <a:lumMod val="7500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Acord </a:t>
          </a:r>
          <a:r>
            <a:rPr lang="en-US" sz="1300" kern="1200" dirty="0" err="1" smtClean="0"/>
            <a:t>pe</a:t>
          </a:r>
          <a:r>
            <a:rPr lang="en-US" sz="1300" kern="1200" dirty="0" smtClean="0"/>
            <a:t> </a:t>
          </a:r>
          <a:r>
            <a:rPr lang="en-US" sz="1300" kern="1200" dirty="0" err="1" smtClean="0"/>
            <a:t>bază</a:t>
          </a:r>
          <a:r>
            <a:rPr lang="en-US" sz="1300" kern="1200" dirty="0" smtClean="0"/>
            <a:t> de </a:t>
          </a:r>
          <a:r>
            <a:rPr lang="en-US" sz="1300" b="1" kern="1200" dirty="0" smtClean="0"/>
            <a:t>contract</a:t>
          </a:r>
          <a:r>
            <a:rPr lang="en-US" sz="1300" kern="1200" dirty="0" smtClean="0"/>
            <a:t>, </a:t>
          </a:r>
        </a:p>
        <a:p>
          <a:pPr lvl="0" algn="ctr" defTabSz="577850">
            <a:lnSpc>
              <a:spcPct val="90000"/>
            </a:lnSpc>
            <a:spcBef>
              <a:spcPct val="0"/>
            </a:spcBef>
            <a:spcAft>
              <a:spcPct val="35000"/>
            </a:spcAft>
          </a:pPr>
          <a:r>
            <a:rPr lang="en-US" sz="1300" kern="1200" dirty="0" err="1" smtClean="0"/>
            <a:t>aprobat</a:t>
          </a:r>
          <a:r>
            <a:rPr lang="en-US" sz="1300" kern="1200" dirty="0" smtClean="0"/>
            <a:t> de ANCS</a:t>
          </a:r>
          <a:endParaRPr lang="en-US" sz="1300" kern="1200" dirty="0"/>
        </a:p>
      </dsp:txBody>
      <dsp:txXfrm>
        <a:off x="48652" y="232327"/>
        <a:ext cx="1290345" cy="874796"/>
      </dsp:txXfrm>
    </dsp:sp>
    <dsp:sp modelId="{AB0A21D3-1EE9-4FCA-9DB4-BBA9CEBA663E}">
      <dsp:nvSpPr>
        <dsp:cNvPr id="0" name=""/>
        <dsp:cNvSpPr/>
      </dsp:nvSpPr>
      <dsp:spPr>
        <a:xfrm>
          <a:off x="1386331" y="277453"/>
          <a:ext cx="1007326" cy="783563"/>
        </a:xfrm>
        <a:prstGeom prst="rect">
          <a:avLst/>
        </a:prstGeom>
        <a:noFill/>
        <a:ln>
          <a:noFill/>
        </a:ln>
        <a:effectLst/>
        <a:scene3d>
          <a:camera prst="orthographicFront">
            <a:rot lat="0" lon="0" rev="0"/>
          </a:camera>
          <a:lightRig rig="contrasting" dir="t">
            <a:rot lat="0" lon="0" rev="7800000"/>
          </a:lightRig>
        </a:scene3d>
        <a:sp3d>
          <a:bevelT w="139700" h="139700"/>
        </a:sp3d>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57150" lvl="1" indent="-57150" algn="l" defTabSz="444500">
            <a:lnSpc>
              <a:spcPct val="90000"/>
            </a:lnSpc>
            <a:spcBef>
              <a:spcPct val="0"/>
            </a:spcBef>
            <a:spcAft>
              <a:spcPct val="15000"/>
            </a:spcAft>
            <a:buChar char="••"/>
          </a:pPr>
          <a:endParaRPr lang="en-US" sz="1000" kern="1200"/>
        </a:p>
      </dsp:txBody>
      <dsp:txXfrm>
        <a:off x="1386331" y="277453"/>
        <a:ext cx="1007326" cy="783563"/>
      </dsp:txXfrm>
    </dsp:sp>
    <dsp:sp modelId="{9F449804-06FA-4FAD-A885-1C3246D94DA2}">
      <dsp:nvSpPr>
        <dsp:cNvPr id="0" name=""/>
        <dsp:cNvSpPr/>
      </dsp:nvSpPr>
      <dsp:spPr>
        <a:xfrm>
          <a:off x="1149641" y="1274021"/>
          <a:ext cx="1385013" cy="969464"/>
        </a:xfrm>
        <a:prstGeom prst="roundRect">
          <a:avLst>
            <a:gd name="adj" fmla="val 16670"/>
          </a:avLst>
        </a:prstGeom>
        <a:solidFill>
          <a:schemeClr val="accent1">
            <a:lumMod val="7500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err="1" smtClean="0"/>
            <a:t>Colaborare</a:t>
          </a:r>
          <a:r>
            <a:rPr lang="en-US" sz="1300" kern="1200" dirty="0" smtClean="0"/>
            <a:t> </a:t>
          </a:r>
          <a:r>
            <a:rPr lang="en-US" sz="1300" kern="1200" dirty="0" err="1" smtClean="0"/>
            <a:t>pe</a:t>
          </a:r>
          <a:r>
            <a:rPr lang="en-US" sz="1300" kern="1200" dirty="0" smtClean="0"/>
            <a:t> </a:t>
          </a:r>
          <a:r>
            <a:rPr lang="en-US" sz="1300" kern="1200" dirty="0" err="1" smtClean="0"/>
            <a:t>termen</a:t>
          </a:r>
          <a:r>
            <a:rPr lang="en-US" sz="1300" kern="1200" dirty="0" smtClean="0"/>
            <a:t> lung</a:t>
          </a:r>
          <a:endParaRPr lang="en-US" sz="1300" kern="1200" dirty="0"/>
        </a:p>
      </dsp:txBody>
      <dsp:txXfrm>
        <a:off x="1196975" y="1321355"/>
        <a:ext cx="1290345" cy="874796"/>
      </dsp:txXfrm>
    </dsp:sp>
    <dsp:sp modelId="{F74DDCAE-5E5E-486F-800B-0EE410A51FDC}">
      <dsp:nvSpPr>
        <dsp:cNvPr id="0" name=""/>
        <dsp:cNvSpPr/>
      </dsp:nvSpPr>
      <dsp:spPr>
        <a:xfrm>
          <a:off x="2534654" y="1366482"/>
          <a:ext cx="1007326" cy="783563"/>
        </a:xfrm>
        <a:prstGeom prst="rect">
          <a:avLst/>
        </a:prstGeom>
        <a:noFill/>
        <a:ln>
          <a:noFill/>
        </a:ln>
        <a:effectLst/>
        <a:scene3d>
          <a:camera prst="orthographicFront">
            <a:rot lat="0" lon="0" rev="0"/>
          </a:camera>
          <a:lightRig rig="contrasting" dir="t">
            <a:rot lat="0" lon="0" rev="7800000"/>
          </a:lightRig>
        </a:scene3d>
        <a:sp3d>
          <a:bevelT w="139700" h="139700"/>
        </a:sp3d>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marL="228600" lvl="1" indent="-228600" algn="l" defTabSz="889000">
            <a:lnSpc>
              <a:spcPct val="90000"/>
            </a:lnSpc>
            <a:spcBef>
              <a:spcPct val="0"/>
            </a:spcBef>
            <a:spcAft>
              <a:spcPct val="15000"/>
            </a:spcAft>
            <a:buChar char="••"/>
          </a:pPr>
          <a:endParaRPr lang="en-US" sz="2000" kern="1200"/>
        </a:p>
      </dsp:txBody>
      <dsp:txXfrm>
        <a:off x="2534654" y="1366482"/>
        <a:ext cx="1007326" cy="7835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93A7D-B1F2-4C56-AB8E-169AD43EF31E}">
      <dsp:nvSpPr>
        <dsp:cNvPr id="0" name=""/>
        <dsp:cNvSpPr/>
      </dsp:nvSpPr>
      <dsp:spPr>
        <a:xfrm flipH="1">
          <a:off x="3886181" y="0"/>
          <a:ext cx="457236" cy="597047"/>
        </a:xfrm>
        <a:prstGeom prst="roundRect">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b="1" kern="1200" dirty="0" smtClean="0"/>
            <a:t>A</a:t>
          </a:r>
          <a:endParaRPr lang="en-US" sz="2500" b="1" kern="1200" dirty="0"/>
        </a:p>
      </dsp:txBody>
      <dsp:txXfrm>
        <a:off x="3908501" y="22320"/>
        <a:ext cx="412596" cy="552407"/>
      </dsp:txXfrm>
    </dsp:sp>
    <dsp:sp modelId="{5AB5E8BF-3FD5-41B3-9DDA-7FC895F835C2}">
      <dsp:nvSpPr>
        <dsp:cNvPr id="0" name=""/>
        <dsp:cNvSpPr/>
      </dsp:nvSpPr>
      <dsp:spPr>
        <a:xfrm>
          <a:off x="0" y="684662"/>
          <a:ext cx="8229600" cy="4344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1590" rIns="120904" bIns="21590" numCol="1" spcCol="1270" anchor="t" anchorCtr="0">
          <a:noAutofit/>
        </a:bodyPr>
        <a:lstStyle/>
        <a:p>
          <a:pPr marL="228600" lvl="1" indent="0" algn="just" defTabSz="933450">
            <a:lnSpc>
              <a:spcPct val="90000"/>
            </a:lnSpc>
            <a:spcBef>
              <a:spcPct val="0"/>
            </a:spcBef>
            <a:spcAft>
              <a:spcPct val="20000"/>
            </a:spcAft>
            <a:buChar char="••"/>
          </a:pPr>
          <a:r>
            <a:rPr lang="en-US" sz="1700" b="1" kern="1200" dirty="0" smtClean="0">
              <a:solidFill>
                <a:schemeClr val="accent2">
                  <a:lumMod val="75000"/>
                </a:schemeClr>
              </a:solidFill>
            </a:rPr>
            <a:t>A.1. </a:t>
          </a:r>
          <a:r>
            <a:rPr lang="en-US" sz="1700" b="1" kern="1200" dirty="0" err="1" smtClean="0">
              <a:solidFill>
                <a:schemeClr val="accent2">
                  <a:lumMod val="75000"/>
                </a:schemeClr>
              </a:solidFill>
            </a:rPr>
            <a:t>Identificarea</a:t>
          </a:r>
          <a:r>
            <a:rPr lang="en-US" sz="1700" b="1" kern="1200" dirty="0" smtClean="0">
              <a:solidFill>
                <a:schemeClr val="accent2">
                  <a:lumMod val="75000"/>
                </a:schemeClr>
              </a:solidFill>
            </a:rPr>
            <a:t> </a:t>
          </a:r>
          <a:r>
            <a:rPr lang="en-US" sz="1700" b="1" kern="1200" dirty="0" err="1" smtClean="0">
              <a:solidFill>
                <a:schemeClr val="accent2">
                  <a:lumMod val="75000"/>
                </a:schemeClr>
              </a:solidFill>
            </a:rPr>
            <a:t>și</a:t>
          </a:r>
          <a:r>
            <a:rPr lang="en-US" sz="1700" b="1" kern="1200" dirty="0" smtClean="0">
              <a:solidFill>
                <a:schemeClr val="accent2">
                  <a:lumMod val="75000"/>
                </a:schemeClr>
              </a:solidFill>
            </a:rPr>
            <a:t> </a:t>
          </a:r>
          <a:r>
            <a:rPr lang="en-US" sz="1700" b="1" kern="1200" dirty="0" err="1" smtClean="0">
              <a:solidFill>
                <a:schemeClr val="accent2">
                  <a:lumMod val="75000"/>
                </a:schemeClr>
              </a:solidFill>
            </a:rPr>
            <a:t>formularea</a:t>
          </a:r>
          <a:r>
            <a:rPr lang="en-US" sz="1700" b="1" kern="1200" dirty="0" smtClean="0">
              <a:solidFill>
                <a:schemeClr val="accent2">
                  <a:lumMod val="75000"/>
                </a:schemeClr>
              </a:solidFill>
            </a:rPr>
            <a:t> </a:t>
          </a:r>
          <a:r>
            <a:rPr lang="en-US" sz="1700" b="1" kern="1200" dirty="0" err="1" smtClean="0">
              <a:solidFill>
                <a:schemeClr val="accent2">
                  <a:lumMod val="75000"/>
                </a:schemeClr>
              </a:solidFill>
            </a:rPr>
            <a:t>ofertei</a:t>
          </a:r>
          <a:r>
            <a:rPr lang="en-US" sz="1700" b="1" kern="1200" dirty="0" smtClean="0">
              <a:solidFill>
                <a:schemeClr val="accent2">
                  <a:lumMod val="75000"/>
                </a:schemeClr>
              </a:solidFill>
            </a:rPr>
            <a:t> de </a:t>
          </a:r>
          <a:r>
            <a:rPr lang="en-US" sz="1700" b="1" kern="1200" dirty="0" err="1" smtClean="0">
              <a:solidFill>
                <a:schemeClr val="accent2">
                  <a:lumMod val="75000"/>
                </a:schemeClr>
              </a:solidFill>
            </a:rPr>
            <a:t>expertiză</a:t>
          </a:r>
          <a:r>
            <a:rPr lang="en-US" sz="1700" b="1" kern="1200" dirty="0" smtClean="0">
              <a:solidFill>
                <a:schemeClr val="accent2">
                  <a:lumMod val="75000"/>
                </a:schemeClr>
              </a:solidFill>
            </a:rPr>
            <a:t> </a:t>
          </a:r>
          <a:r>
            <a:rPr lang="en-US" sz="1700" b="1" kern="1200" dirty="0" err="1" smtClean="0">
              <a:solidFill>
                <a:schemeClr val="accent2">
                  <a:lumMod val="75000"/>
                </a:schemeClr>
              </a:solidFill>
            </a:rPr>
            <a:t>și</a:t>
          </a:r>
          <a:r>
            <a:rPr lang="en-US" sz="1700" b="1" kern="1200" dirty="0" smtClean="0">
              <a:solidFill>
                <a:schemeClr val="accent2">
                  <a:lumMod val="75000"/>
                </a:schemeClr>
              </a:solidFill>
            </a:rPr>
            <a:t> </a:t>
          </a:r>
          <a:r>
            <a:rPr lang="en-US" sz="1700" b="1" kern="1200" dirty="0" err="1" smtClean="0">
              <a:solidFill>
                <a:schemeClr val="accent2">
                  <a:lumMod val="75000"/>
                </a:schemeClr>
              </a:solidFill>
            </a:rPr>
            <a:t>rezultate</a:t>
          </a:r>
          <a:r>
            <a:rPr lang="en-US" sz="1700" b="1" kern="1200" dirty="0" smtClean="0">
              <a:solidFill>
                <a:schemeClr val="accent2">
                  <a:lumMod val="75000"/>
                </a:schemeClr>
              </a:solidFill>
            </a:rPr>
            <a:t> a OC</a:t>
          </a:r>
          <a:endParaRPr lang="en-US" sz="1700" b="1" kern="1200" dirty="0">
            <a:solidFill>
              <a:schemeClr val="accent2">
                <a:lumMod val="75000"/>
              </a:schemeClr>
            </a:solidFill>
          </a:endParaRPr>
        </a:p>
        <a:p>
          <a:pPr marL="228600" lvl="1" indent="0" algn="just" defTabSz="933450">
            <a:lnSpc>
              <a:spcPct val="90000"/>
            </a:lnSpc>
            <a:spcBef>
              <a:spcPct val="0"/>
            </a:spcBef>
            <a:spcAft>
              <a:spcPct val="20000"/>
            </a:spcAft>
            <a:buChar char="••"/>
          </a:pPr>
          <a:endParaRPr lang="en-US" sz="700" b="1" kern="1200" dirty="0">
            <a:solidFill>
              <a:schemeClr val="accent2">
                <a:lumMod val="75000"/>
              </a:schemeClr>
            </a:solidFill>
          </a:endParaRPr>
        </a:p>
        <a:p>
          <a:pPr marL="228600" lvl="1" indent="0" algn="just" defTabSz="933450">
            <a:lnSpc>
              <a:spcPct val="90000"/>
            </a:lnSpc>
            <a:spcBef>
              <a:spcPct val="0"/>
            </a:spcBef>
            <a:spcAft>
              <a:spcPct val="20000"/>
            </a:spcAft>
            <a:buChar char="••"/>
          </a:pPr>
          <a:r>
            <a:rPr lang="en-US" sz="1700" b="1" kern="1200" dirty="0" smtClean="0">
              <a:solidFill>
                <a:schemeClr val="accent2">
                  <a:lumMod val="75000"/>
                </a:schemeClr>
              </a:solidFill>
            </a:rPr>
            <a:t>A.2. </a:t>
          </a:r>
          <a:r>
            <a:rPr lang="en-US" sz="1700" b="1" kern="1200" dirty="0" err="1" smtClean="0">
              <a:solidFill>
                <a:schemeClr val="accent2">
                  <a:lumMod val="75000"/>
                </a:schemeClr>
              </a:solidFill>
            </a:rPr>
            <a:t>Asistență</a:t>
          </a:r>
          <a:r>
            <a:rPr lang="en-US" sz="1700" b="1" kern="1200" dirty="0" smtClean="0">
              <a:solidFill>
                <a:schemeClr val="accent2">
                  <a:lumMod val="75000"/>
                </a:schemeClr>
              </a:solidFill>
            </a:rPr>
            <a:t> </a:t>
          </a:r>
          <a:r>
            <a:rPr lang="en-US" sz="1700" b="1" kern="1200" dirty="0" err="1" smtClean="0">
              <a:solidFill>
                <a:schemeClr val="accent2">
                  <a:lumMod val="75000"/>
                </a:schemeClr>
              </a:solidFill>
            </a:rPr>
            <a:t>directa</a:t>
          </a:r>
          <a:r>
            <a:rPr lang="en-US" sz="1700" b="1" kern="1200" dirty="0" smtClean="0">
              <a:solidFill>
                <a:schemeClr val="accent2">
                  <a:lumMod val="75000"/>
                </a:schemeClr>
              </a:solidFill>
            </a:rPr>
            <a:t>, </a:t>
          </a:r>
          <a:r>
            <a:rPr lang="en-US" sz="1700" b="1" kern="1200" dirty="0" err="1" smtClean="0">
              <a:solidFill>
                <a:schemeClr val="accent2">
                  <a:lumMod val="75000"/>
                </a:schemeClr>
              </a:solidFill>
              <a:sym typeface="Wingdings" panose="05000000000000000000" pitchFamily="2" charset="2"/>
            </a:rPr>
            <a:t>pentru</a:t>
          </a:r>
          <a:r>
            <a:rPr lang="en-US" sz="1700" b="1" kern="1200" dirty="0" smtClean="0">
              <a:solidFill>
                <a:schemeClr val="accent2">
                  <a:lumMod val="75000"/>
                </a:schemeClr>
              </a:solidFill>
              <a:sym typeface="Wingdings" panose="05000000000000000000" pitchFamily="2" charset="2"/>
            </a:rPr>
            <a:t> </a:t>
          </a:r>
          <a:r>
            <a:rPr lang="en-US" sz="1700" b="1" kern="1200" dirty="0" err="1" smtClean="0">
              <a:solidFill>
                <a:schemeClr val="accent2">
                  <a:lumMod val="75000"/>
                </a:schemeClr>
              </a:solidFill>
              <a:sym typeface="Wingdings" panose="05000000000000000000" pitchFamily="2" charset="2"/>
            </a:rPr>
            <a:t>identificarea</a:t>
          </a:r>
          <a:r>
            <a:rPr lang="en-US" sz="1700" b="1" kern="1200" dirty="0" smtClean="0">
              <a:solidFill>
                <a:schemeClr val="accent2">
                  <a:lumMod val="75000"/>
                </a:schemeClr>
              </a:solidFill>
              <a:sym typeface="Wingdings" panose="05000000000000000000" pitchFamily="2" charset="2"/>
            </a:rPr>
            <a:t>:</a:t>
          </a:r>
          <a:endParaRPr lang="en-US" sz="1700" b="1" kern="1200" dirty="0">
            <a:solidFill>
              <a:schemeClr val="accent2">
                <a:lumMod val="75000"/>
              </a:schemeClr>
            </a:solidFill>
          </a:endParaRPr>
        </a:p>
        <a:p>
          <a:pPr marL="228600" lvl="1" indent="0" algn="just" defTabSz="933450">
            <a:lnSpc>
              <a:spcPct val="90000"/>
            </a:lnSpc>
            <a:spcBef>
              <a:spcPct val="0"/>
            </a:spcBef>
            <a:spcAft>
              <a:spcPct val="20000"/>
            </a:spcAft>
            <a:buChar char="••"/>
          </a:pPr>
          <a:r>
            <a:rPr lang="en-US" sz="1700" kern="1200" dirty="0" err="1" smtClean="0">
              <a:sym typeface="Wingdings" panose="05000000000000000000" pitchFamily="2" charset="2"/>
            </a:rPr>
            <a:t>elementelor</a:t>
          </a:r>
          <a:r>
            <a:rPr lang="en-US" sz="1700" kern="1200" dirty="0" smtClean="0">
              <a:sym typeface="Wingdings" panose="05000000000000000000" pitchFamily="2" charset="2"/>
            </a:rPr>
            <a:t> din </a:t>
          </a:r>
          <a:r>
            <a:rPr lang="en-US" sz="1700" kern="1200" dirty="0" err="1" smtClean="0">
              <a:sym typeface="Wingdings" panose="05000000000000000000" pitchFamily="2" charset="2"/>
            </a:rPr>
            <a:t>oferta</a:t>
          </a:r>
          <a:r>
            <a:rPr lang="en-US" sz="1700" kern="1200" dirty="0" smtClean="0">
              <a:sym typeface="Wingdings" panose="05000000000000000000" pitchFamily="2" charset="2"/>
            </a:rPr>
            <a:t> de </a:t>
          </a:r>
          <a:r>
            <a:rPr lang="en-US" sz="1700" kern="1200" dirty="0" err="1" smtClean="0">
              <a:sym typeface="Wingdings" panose="05000000000000000000" pitchFamily="2" charset="2"/>
            </a:rPr>
            <a:t>expertiza</a:t>
          </a:r>
          <a:r>
            <a:rPr lang="en-US" sz="1700" kern="1200" dirty="0" smtClean="0">
              <a:sym typeface="Wingdings" panose="05000000000000000000" pitchFamily="2" charset="2"/>
            </a:rPr>
            <a:t> a OC, care se </a:t>
          </a:r>
          <a:r>
            <a:rPr lang="en-US" sz="1700" kern="1200" dirty="0" err="1" smtClean="0">
              <a:sym typeface="Wingdings" panose="05000000000000000000" pitchFamily="2" charset="2"/>
            </a:rPr>
            <a:t>potrivesc</a:t>
          </a:r>
          <a:r>
            <a:rPr lang="en-US" sz="1700" kern="1200" dirty="0" smtClean="0">
              <a:sym typeface="Wingdings" panose="05000000000000000000" pitchFamily="2" charset="2"/>
            </a:rPr>
            <a:t> cu </a:t>
          </a:r>
          <a:r>
            <a:rPr lang="en-US" sz="1700" kern="1200" dirty="0" err="1" smtClean="0">
              <a:sym typeface="Wingdings" panose="05000000000000000000" pitchFamily="2" charset="2"/>
            </a:rPr>
            <a:t>nevoile</a:t>
          </a:r>
          <a:r>
            <a:rPr lang="en-US" sz="1700" kern="1200" dirty="0" smtClean="0">
              <a:sym typeface="Wingdings" panose="05000000000000000000" pitchFamily="2" charset="2"/>
            </a:rPr>
            <a:t> </a:t>
          </a:r>
          <a:r>
            <a:rPr lang="en-US" sz="1700" kern="1200" dirty="0" err="1" smtClean="0">
              <a:sym typeface="Wingdings" panose="05000000000000000000" pitchFamily="2" charset="2"/>
            </a:rPr>
            <a:t>si</a:t>
          </a:r>
          <a:r>
            <a:rPr lang="en-US" sz="1700" kern="1200" dirty="0" smtClean="0">
              <a:sym typeface="Wingdings" panose="05000000000000000000" pitchFamily="2" charset="2"/>
            </a:rPr>
            <a:t> </a:t>
          </a:r>
          <a:r>
            <a:rPr lang="en-US" sz="1700" kern="1200" dirty="0" err="1" smtClean="0">
              <a:sym typeface="Wingdings" panose="05000000000000000000" pitchFamily="2" charset="2"/>
            </a:rPr>
            <a:t>cerintele</a:t>
          </a:r>
          <a:r>
            <a:rPr lang="en-US" sz="1700" kern="1200" dirty="0" smtClean="0">
              <a:sym typeface="Wingdings" panose="05000000000000000000" pitchFamily="2" charset="2"/>
            </a:rPr>
            <a:t> </a:t>
          </a:r>
          <a:r>
            <a:rPr lang="en-US" sz="1700" kern="1200" dirty="0" err="1" smtClean="0">
              <a:sym typeface="Wingdings" panose="05000000000000000000" pitchFamily="2" charset="2"/>
            </a:rPr>
            <a:t>afacerii</a:t>
          </a:r>
          <a:endParaRPr lang="en-US" sz="1700" kern="1200" dirty="0"/>
        </a:p>
        <a:p>
          <a:pPr marL="228600" lvl="1" indent="0" algn="just" defTabSz="933450">
            <a:lnSpc>
              <a:spcPct val="90000"/>
            </a:lnSpc>
            <a:spcBef>
              <a:spcPct val="0"/>
            </a:spcBef>
            <a:spcAft>
              <a:spcPct val="20000"/>
            </a:spcAft>
            <a:buChar char="••"/>
          </a:pPr>
          <a:r>
            <a:rPr lang="en-US" sz="1700" kern="1200" dirty="0" err="1" smtClean="0"/>
            <a:t>posibilitatilor</a:t>
          </a:r>
          <a:r>
            <a:rPr lang="en-US" sz="1700" kern="1200" dirty="0" smtClean="0"/>
            <a:t> concrete de </a:t>
          </a:r>
          <a:r>
            <a:rPr lang="en-US" sz="1700" kern="1200" dirty="0" err="1" smtClean="0"/>
            <a:t>sprijin</a:t>
          </a:r>
          <a:endParaRPr lang="en-US" sz="1700" kern="1200" dirty="0"/>
        </a:p>
        <a:p>
          <a:pPr marL="228600" lvl="1" indent="0" algn="just" defTabSz="933450">
            <a:lnSpc>
              <a:spcPct val="90000"/>
            </a:lnSpc>
            <a:spcBef>
              <a:spcPct val="0"/>
            </a:spcBef>
            <a:spcAft>
              <a:spcPct val="20000"/>
            </a:spcAft>
            <a:buChar char="••"/>
          </a:pPr>
          <a:endParaRPr lang="en-US" sz="700" kern="1200" dirty="0"/>
        </a:p>
        <a:p>
          <a:pPr marL="0" marR="0" lvl="1" indent="0" algn="just" defTabSz="914400" eaLnBrk="1" fontAlgn="auto" latinLnBrk="0" hangingPunct="1">
            <a:lnSpc>
              <a:spcPct val="100000"/>
            </a:lnSpc>
            <a:spcBef>
              <a:spcPct val="0"/>
            </a:spcBef>
            <a:spcAft>
              <a:spcPts val="0"/>
            </a:spcAft>
            <a:buClrTx/>
            <a:buSzTx/>
            <a:buFontTx/>
            <a:buChar char="••"/>
            <a:tabLst/>
            <a:defRPr/>
          </a:pPr>
          <a:r>
            <a:rPr lang="en-US" sz="1700" b="1" kern="1200" dirty="0" smtClean="0">
              <a:solidFill>
                <a:schemeClr val="accent2">
                  <a:lumMod val="75000"/>
                </a:schemeClr>
              </a:solidFill>
            </a:rPr>
            <a:t>A.3. </a:t>
          </a:r>
          <a:r>
            <a:rPr lang="en-US" sz="1700" b="1" kern="1200" dirty="0" err="1" smtClean="0">
              <a:solidFill>
                <a:schemeClr val="accent2">
                  <a:lumMod val="75000"/>
                </a:schemeClr>
              </a:solidFill>
            </a:rPr>
            <a:t>Intalniri</a:t>
          </a:r>
          <a:r>
            <a:rPr lang="en-US" sz="1700" b="1" kern="1200" dirty="0" smtClean="0">
              <a:solidFill>
                <a:schemeClr val="accent2">
                  <a:lumMod val="75000"/>
                </a:schemeClr>
              </a:solidFill>
            </a:rPr>
            <a:t> </a:t>
          </a:r>
          <a:r>
            <a:rPr lang="en-US" sz="1700" b="0" kern="1200" dirty="0" smtClean="0">
              <a:solidFill>
                <a:schemeClr val="tx1"/>
              </a:solidFill>
            </a:rPr>
            <a:t>(pot fi </a:t>
          </a:r>
          <a:r>
            <a:rPr lang="en-US" sz="1700" b="0" kern="1200" dirty="0" err="1" smtClean="0">
              <a:solidFill>
                <a:schemeClr val="tx1"/>
              </a:solidFill>
            </a:rPr>
            <a:t>i</a:t>
          </a:r>
          <a:r>
            <a:rPr lang="en-US" sz="1700" kern="1200" dirty="0" err="1" smtClean="0"/>
            <a:t>nvitati</a:t>
          </a:r>
          <a:r>
            <a:rPr lang="en-US" sz="1700" kern="1200" dirty="0" smtClean="0"/>
            <a:t> </a:t>
          </a:r>
          <a:r>
            <a:rPr lang="en-US" sz="1700" kern="1200" dirty="0" err="1" smtClean="0"/>
            <a:t>si</a:t>
          </a:r>
          <a:r>
            <a:rPr lang="en-US" sz="1700" kern="1200" dirty="0" smtClean="0"/>
            <a:t> </a:t>
          </a:r>
          <a:r>
            <a:rPr lang="en-US" sz="1700" kern="1200" dirty="0" err="1" smtClean="0"/>
            <a:t>membri</a:t>
          </a:r>
          <a:r>
            <a:rPr lang="en-US" sz="1700" kern="1200" dirty="0" smtClean="0"/>
            <a:t> din </a:t>
          </a:r>
          <a:r>
            <a:rPr lang="en-US" sz="1700" kern="1200" dirty="0" err="1" smtClean="0"/>
            <a:t>echipele</a:t>
          </a:r>
          <a:r>
            <a:rPr lang="en-US" sz="1700" kern="1200" dirty="0" smtClean="0"/>
            <a:t> academic: </a:t>
          </a:r>
          <a:r>
            <a:rPr lang="en-US" sz="1700" kern="1200" dirty="0" err="1" smtClean="0"/>
            <a:t>profesori</a:t>
          </a:r>
          <a:r>
            <a:rPr lang="en-US" sz="1700" kern="1200" dirty="0" smtClean="0"/>
            <a:t>/</a:t>
          </a:r>
          <a:r>
            <a:rPr lang="en-US" sz="1700" kern="1200" dirty="0" err="1" smtClean="0"/>
            <a:t>cercetatori</a:t>
          </a:r>
          <a:r>
            <a:rPr lang="en-US" sz="1700" kern="1200" dirty="0" smtClean="0"/>
            <a:t>, care </a:t>
          </a:r>
          <a:r>
            <a:rPr lang="en-US" sz="1700" kern="1200" dirty="0" err="1" smtClean="0"/>
            <a:t>conduc</a:t>
          </a:r>
          <a:r>
            <a:rPr lang="en-US" sz="1700" kern="1200" dirty="0" smtClean="0"/>
            <a:t> </a:t>
          </a:r>
          <a:r>
            <a:rPr lang="en-US" sz="1700" kern="1200" dirty="0" err="1" smtClean="0"/>
            <a:t>activitati</a:t>
          </a:r>
          <a:r>
            <a:rPr lang="en-US" sz="1700" kern="1200" dirty="0" smtClean="0"/>
            <a:t> de </a:t>
          </a:r>
          <a:r>
            <a:rPr lang="en-US" sz="1700" kern="1200" dirty="0" err="1" smtClean="0"/>
            <a:t>cercetare</a:t>
          </a:r>
          <a:r>
            <a:rPr lang="en-US" sz="1700" kern="1200" dirty="0" smtClean="0"/>
            <a:t> in </a:t>
          </a:r>
          <a:r>
            <a:rPr lang="en-US" sz="1700" kern="1200" dirty="0" err="1" smtClean="0"/>
            <a:t>colaborare</a:t>
          </a:r>
          <a:r>
            <a:rPr lang="en-US" sz="1700" kern="1200" dirty="0" smtClean="0"/>
            <a:t> cu </a:t>
          </a:r>
          <a:r>
            <a:rPr lang="en-US" sz="1700" kern="1200" dirty="0" err="1" smtClean="0"/>
            <a:t>industria</a:t>
          </a:r>
          <a:r>
            <a:rPr lang="en-US" sz="1700" kern="1200" dirty="0" smtClean="0"/>
            <a:t>: </a:t>
          </a:r>
          <a:r>
            <a:rPr lang="en-US" sz="1700" kern="1200" dirty="0" err="1" smtClean="0"/>
            <a:t>asitenta</a:t>
          </a:r>
          <a:r>
            <a:rPr lang="en-US" sz="1700" kern="1200" dirty="0" smtClean="0"/>
            <a:t> </a:t>
          </a:r>
          <a:r>
            <a:rPr lang="en-US" sz="1700" kern="1200" dirty="0" err="1" smtClean="0"/>
            <a:t>tehnologica</a:t>
          </a:r>
          <a:r>
            <a:rPr lang="en-US" sz="1700" kern="1200" dirty="0" smtClean="0"/>
            <a:t>, </a:t>
          </a:r>
          <a:r>
            <a:rPr lang="en-US" sz="1700" kern="1200" dirty="0" err="1" smtClean="0"/>
            <a:t>consiliere</a:t>
          </a:r>
          <a:r>
            <a:rPr lang="en-US" sz="1700" kern="1200" dirty="0" smtClean="0"/>
            <a:t> </a:t>
          </a:r>
          <a:r>
            <a:rPr lang="en-US" sz="1700" kern="1200" dirty="0" err="1" smtClean="0"/>
            <a:t>privind</a:t>
          </a:r>
          <a:r>
            <a:rPr lang="en-US" sz="1700" kern="1200" dirty="0" smtClean="0"/>
            <a:t> </a:t>
          </a:r>
          <a:r>
            <a:rPr lang="en-US" sz="1700" kern="1200" dirty="0" err="1" smtClean="0"/>
            <a:t>managementul</a:t>
          </a:r>
          <a:r>
            <a:rPr lang="en-US" sz="1700" kern="1200" dirty="0" smtClean="0"/>
            <a:t>, </a:t>
          </a:r>
          <a:r>
            <a:rPr lang="en-US" sz="1700" kern="1200" dirty="0" err="1" smtClean="0"/>
            <a:t>dreptul</a:t>
          </a:r>
          <a:r>
            <a:rPr lang="en-US" sz="1700" kern="1200" dirty="0" smtClean="0"/>
            <a:t> de </a:t>
          </a:r>
          <a:r>
            <a:rPr lang="en-US" sz="1700" kern="1200" dirty="0" err="1" smtClean="0"/>
            <a:t>proprietate</a:t>
          </a:r>
          <a:r>
            <a:rPr lang="en-US" sz="1700" kern="1200" dirty="0" smtClean="0"/>
            <a:t> </a:t>
          </a:r>
          <a:r>
            <a:rPr lang="en-US" sz="1700" kern="1200" dirty="0" err="1" smtClean="0"/>
            <a:t>intelectuala</a:t>
          </a:r>
          <a:r>
            <a:rPr lang="en-US" sz="1700" kern="1200" dirty="0" smtClean="0"/>
            <a:t>, </a:t>
          </a:r>
          <a:r>
            <a:rPr lang="en-US" sz="1700" kern="1200" dirty="0" err="1" smtClean="0"/>
            <a:t>implemenatrea</a:t>
          </a:r>
          <a:r>
            <a:rPr lang="en-US" sz="1700" kern="1200" dirty="0" smtClean="0"/>
            <a:t> de standard, </a:t>
          </a:r>
          <a:r>
            <a:rPr lang="en-US" sz="1700" kern="1200" dirty="0" err="1" smtClean="0"/>
            <a:t>accesarea</a:t>
          </a:r>
          <a:r>
            <a:rPr lang="en-US" sz="1700" kern="1200" dirty="0" smtClean="0"/>
            <a:t> </a:t>
          </a:r>
          <a:r>
            <a:rPr lang="en-US" sz="1700" kern="1200" dirty="0" err="1" smtClean="0"/>
            <a:t>surselor</a:t>
          </a:r>
          <a:r>
            <a:rPr lang="en-US" sz="1700" kern="1200" dirty="0" smtClean="0"/>
            <a:t> de </a:t>
          </a:r>
          <a:r>
            <a:rPr lang="en-US" sz="1700" kern="1200" dirty="0" err="1" smtClean="0"/>
            <a:t>finantare</a:t>
          </a:r>
          <a:r>
            <a:rPr lang="en-US" sz="1700" kern="1200" dirty="0" smtClean="0"/>
            <a:t> </a:t>
          </a:r>
          <a:r>
            <a:rPr lang="en-US" sz="1700" kern="1200" dirty="0" err="1" smtClean="0"/>
            <a:t>nationale</a:t>
          </a:r>
          <a:r>
            <a:rPr lang="en-US" sz="1700" kern="1200" dirty="0" smtClean="0"/>
            <a:t> </a:t>
          </a:r>
          <a:r>
            <a:rPr lang="en-US" sz="1700" kern="1200" dirty="0" err="1" smtClean="0"/>
            <a:t>si</a:t>
          </a:r>
          <a:r>
            <a:rPr lang="en-US" sz="1700" kern="1200" dirty="0" smtClean="0"/>
            <a:t> </a:t>
          </a:r>
          <a:r>
            <a:rPr lang="en-US" sz="1700" kern="1200" dirty="0" err="1" smtClean="0"/>
            <a:t>europene</a:t>
          </a:r>
          <a:r>
            <a:rPr lang="en-US" sz="1700" kern="1200" dirty="0" smtClean="0"/>
            <a:t>)</a:t>
          </a:r>
        </a:p>
        <a:p>
          <a:pPr marL="228600" lvl="1" indent="0" algn="just" defTabSz="933450">
            <a:lnSpc>
              <a:spcPct val="90000"/>
            </a:lnSpc>
            <a:spcBef>
              <a:spcPct val="0"/>
            </a:spcBef>
            <a:spcAft>
              <a:spcPct val="20000"/>
            </a:spcAft>
            <a:buChar char="••"/>
          </a:pPr>
          <a:r>
            <a:rPr lang="en-US" sz="1700" b="0" kern="1200" dirty="0" err="1" smtClean="0">
              <a:solidFill>
                <a:schemeClr val="tx1"/>
              </a:solidFill>
            </a:rPr>
            <a:t>Intalniri</a:t>
          </a:r>
          <a:r>
            <a:rPr lang="en-US" sz="1700" b="0" kern="1200" dirty="0" smtClean="0">
              <a:solidFill>
                <a:schemeClr val="tx1"/>
              </a:solidFill>
            </a:rPr>
            <a:t> </a:t>
          </a:r>
          <a:r>
            <a:rPr lang="en-US" sz="1700" b="0" kern="1200" dirty="0" err="1" smtClean="0">
              <a:solidFill>
                <a:schemeClr val="tx1"/>
              </a:solidFill>
            </a:rPr>
            <a:t>individuale</a:t>
          </a:r>
          <a:r>
            <a:rPr lang="en-US" sz="1700" b="0" kern="1200" dirty="0" smtClean="0">
              <a:solidFill>
                <a:schemeClr val="tx1"/>
              </a:solidFill>
            </a:rPr>
            <a:t> </a:t>
          </a:r>
          <a:endParaRPr lang="en-US" sz="1700" b="1" kern="1200" dirty="0">
            <a:solidFill>
              <a:schemeClr val="accent2">
                <a:lumMod val="75000"/>
              </a:schemeClr>
            </a:solidFill>
          </a:endParaRPr>
        </a:p>
        <a:p>
          <a:pPr marL="228600" lvl="1" indent="0" algn="just" defTabSz="933450">
            <a:lnSpc>
              <a:spcPct val="90000"/>
            </a:lnSpc>
            <a:spcBef>
              <a:spcPct val="0"/>
            </a:spcBef>
            <a:spcAft>
              <a:spcPct val="20000"/>
            </a:spcAft>
            <a:buChar char="••"/>
          </a:pPr>
          <a:r>
            <a:rPr lang="en-US" sz="1700" b="0" kern="1200" dirty="0" err="1" smtClean="0">
              <a:solidFill>
                <a:schemeClr val="tx1"/>
              </a:solidFill>
            </a:rPr>
            <a:t>Evenimente</a:t>
          </a:r>
          <a:r>
            <a:rPr lang="en-US" sz="1700" b="0" kern="1200" dirty="0" smtClean="0">
              <a:solidFill>
                <a:schemeClr val="tx1"/>
              </a:solidFill>
            </a:rPr>
            <a:t> </a:t>
          </a:r>
          <a:r>
            <a:rPr lang="en-US" sz="1700" b="0" kern="1200" dirty="0" err="1" smtClean="0">
              <a:solidFill>
                <a:schemeClr val="tx1"/>
              </a:solidFill>
            </a:rPr>
            <a:t>tematice</a:t>
          </a:r>
          <a:r>
            <a:rPr lang="en-US" sz="1700" b="0" kern="1200" dirty="0" smtClean="0">
              <a:solidFill>
                <a:schemeClr val="tx1"/>
              </a:solidFill>
            </a:rPr>
            <a:t> regulate </a:t>
          </a:r>
          <a:r>
            <a:rPr lang="en-US" sz="1700" b="0" kern="1200" dirty="0" err="1" smtClean="0">
              <a:solidFill>
                <a:schemeClr val="tx1"/>
              </a:solidFill>
            </a:rPr>
            <a:t>pentru</a:t>
          </a:r>
          <a:r>
            <a:rPr lang="en-US" sz="1700" b="0" kern="1200" dirty="0" smtClean="0">
              <a:solidFill>
                <a:schemeClr val="tx1"/>
              </a:solidFill>
            </a:rPr>
            <a:t> a </a:t>
          </a:r>
          <a:r>
            <a:rPr lang="en-US" sz="1700" b="0" kern="1200" dirty="0" err="1" smtClean="0">
              <a:solidFill>
                <a:schemeClr val="tx1"/>
              </a:solidFill>
            </a:rPr>
            <a:t>furniza</a:t>
          </a:r>
          <a:r>
            <a:rPr lang="en-US" sz="1700" b="0" kern="1200" dirty="0" smtClean="0">
              <a:solidFill>
                <a:schemeClr val="tx1"/>
              </a:solidFill>
            </a:rPr>
            <a:t> </a:t>
          </a:r>
          <a:r>
            <a:rPr lang="en-US" sz="1700" b="0" kern="1200" dirty="0" err="1" smtClean="0">
              <a:solidFill>
                <a:schemeClr val="tx1"/>
              </a:solidFill>
            </a:rPr>
            <a:t>subiecte</a:t>
          </a:r>
          <a:r>
            <a:rPr lang="en-US" sz="1700" b="0" kern="1200" dirty="0" smtClean="0">
              <a:solidFill>
                <a:schemeClr val="tx1"/>
              </a:solidFill>
            </a:rPr>
            <a:t> de </a:t>
          </a:r>
          <a:r>
            <a:rPr lang="en-US" sz="1700" b="0" kern="1200" dirty="0" err="1" smtClean="0">
              <a:solidFill>
                <a:schemeClr val="tx1"/>
              </a:solidFill>
            </a:rPr>
            <a:t>inspiratie</a:t>
          </a:r>
          <a:r>
            <a:rPr lang="en-US" sz="1700" b="0" kern="1200" dirty="0" smtClean="0">
              <a:solidFill>
                <a:schemeClr val="tx1"/>
              </a:solidFill>
            </a:rPr>
            <a:t> </a:t>
          </a:r>
          <a:r>
            <a:rPr lang="en-US" sz="1700" b="0" kern="1200" dirty="0" err="1" smtClean="0">
              <a:solidFill>
                <a:schemeClr val="tx1"/>
              </a:solidFill>
            </a:rPr>
            <a:t>si</a:t>
          </a:r>
          <a:r>
            <a:rPr lang="en-US" sz="1700" b="0" kern="1200" dirty="0" smtClean="0">
              <a:solidFill>
                <a:schemeClr val="tx1"/>
              </a:solidFill>
            </a:rPr>
            <a:t> a da </a:t>
          </a:r>
          <a:r>
            <a:rPr lang="en-US" sz="1700" b="0" kern="1200" dirty="0" err="1" smtClean="0">
              <a:solidFill>
                <a:schemeClr val="tx1"/>
              </a:solidFill>
            </a:rPr>
            <a:t>idei</a:t>
          </a:r>
          <a:endParaRPr lang="en-US" sz="1700" b="0" kern="1200" dirty="0">
            <a:solidFill>
              <a:schemeClr val="tx1"/>
            </a:solidFill>
          </a:endParaRPr>
        </a:p>
        <a:p>
          <a:pPr marL="228600" lvl="1" indent="0" algn="just" defTabSz="933450">
            <a:lnSpc>
              <a:spcPct val="90000"/>
            </a:lnSpc>
            <a:spcBef>
              <a:spcPct val="0"/>
            </a:spcBef>
            <a:spcAft>
              <a:spcPct val="20000"/>
            </a:spcAft>
            <a:buChar char="••"/>
          </a:pPr>
          <a:endParaRPr lang="en-US" sz="700" b="0" kern="1200" dirty="0">
            <a:solidFill>
              <a:schemeClr val="tx1"/>
            </a:solidFill>
          </a:endParaRPr>
        </a:p>
        <a:p>
          <a:pPr marL="228600" lvl="1" indent="0" algn="just" defTabSz="933450">
            <a:lnSpc>
              <a:spcPct val="90000"/>
            </a:lnSpc>
            <a:spcBef>
              <a:spcPct val="0"/>
            </a:spcBef>
            <a:spcAft>
              <a:spcPct val="20000"/>
            </a:spcAft>
            <a:buChar char="••"/>
          </a:pPr>
          <a:r>
            <a:rPr lang="en-US" sz="1700" b="1" kern="1200" dirty="0" smtClean="0">
              <a:solidFill>
                <a:schemeClr val="accent2">
                  <a:lumMod val="75000"/>
                </a:schemeClr>
              </a:solidFill>
            </a:rPr>
            <a:t>A.4. </a:t>
          </a:r>
          <a:r>
            <a:rPr lang="en-US" sz="1700" b="1" kern="1200" dirty="0" err="1" smtClean="0">
              <a:solidFill>
                <a:schemeClr val="accent2">
                  <a:lumMod val="75000"/>
                </a:schemeClr>
              </a:solidFill>
            </a:rPr>
            <a:t>instruirea</a:t>
          </a:r>
          <a:r>
            <a:rPr lang="en-US" sz="1700" b="1" kern="1200" dirty="0" smtClean="0">
              <a:solidFill>
                <a:schemeClr val="accent2">
                  <a:lumMod val="75000"/>
                </a:schemeClr>
              </a:solidFill>
            </a:rPr>
            <a:t> </a:t>
          </a:r>
          <a:r>
            <a:rPr lang="en-US" sz="1700" b="1" kern="1200" dirty="0" err="1" smtClean="0">
              <a:solidFill>
                <a:schemeClr val="accent2">
                  <a:lumMod val="75000"/>
                </a:schemeClr>
              </a:solidFill>
            </a:rPr>
            <a:t>personalului</a:t>
          </a:r>
          <a:r>
            <a:rPr lang="en-US" sz="1700" b="1" kern="1200" dirty="0" smtClean="0">
              <a:solidFill>
                <a:schemeClr val="accent2">
                  <a:lumMod val="75000"/>
                </a:schemeClr>
              </a:solidFill>
            </a:rPr>
            <a:t> OC in </a:t>
          </a:r>
          <a:r>
            <a:rPr lang="en-US" sz="1700" b="1" kern="1200" dirty="0" err="1" smtClean="0">
              <a:solidFill>
                <a:schemeClr val="accent2">
                  <a:lumMod val="75000"/>
                </a:schemeClr>
              </a:solidFill>
            </a:rPr>
            <a:t>materie</a:t>
          </a:r>
          <a:r>
            <a:rPr lang="en-US" sz="1700" b="1" kern="1200" dirty="0" smtClean="0">
              <a:solidFill>
                <a:schemeClr val="accent2">
                  <a:lumMod val="75000"/>
                </a:schemeClr>
              </a:solidFill>
            </a:rPr>
            <a:t> de transfer de </a:t>
          </a:r>
          <a:r>
            <a:rPr lang="en-US" sz="1700" b="1" kern="1200" dirty="0" err="1" smtClean="0">
              <a:solidFill>
                <a:schemeClr val="accent2">
                  <a:lumMod val="75000"/>
                </a:schemeClr>
              </a:solidFill>
            </a:rPr>
            <a:t>cunostinte</a:t>
          </a:r>
          <a:endParaRPr lang="en-US" sz="1700" b="1" kern="1200" dirty="0">
            <a:solidFill>
              <a:schemeClr val="accent2">
                <a:lumMod val="75000"/>
              </a:schemeClr>
            </a:solidFill>
          </a:endParaRPr>
        </a:p>
        <a:p>
          <a:pPr marL="228600" lvl="1" indent="0" algn="just" defTabSz="933450">
            <a:lnSpc>
              <a:spcPct val="90000"/>
            </a:lnSpc>
            <a:spcBef>
              <a:spcPct val="0"/>
            </a:spcBef>
            <a:spcAft>
              <a:spcPct val="20000"/>
            </a:spcAft>
            <a:buChar char="••"/>
          </a:pPr>
          <a:r>
            <a:rPr lang="en-US" sz="1700" b="1" kern="1200" dirty="0" smtClean="0">
              <a:solidFill>
                <a:schemeClr val="accent2">
                  <a:lumMod val="75000"/>
                </a:schemeClr>
              </a:solidFill>
            </a:rPr>
            <a:t>A.5. </a:t>
          </a:r>
          <a:r>
            <a:rPr lang="en-US" sz="1700" b="1" kern="1200" dirty="0" err="1" smtClean="0">
              <a:solidFill>
                <a:schemeClr val="accent2">
                  <a:lumMod val="75000"/>
                </a:schemeClr>
              </a:solidFill>
            </a:rPr>
            <a:t>Identificarea</a:t>
          </a:r>
          <a:r>
            <a:rPr lang="en-US" sz="1700" b="1" kern="1200" dirty="0" smtClean="0">
              <a:solidFill>
                <a:schemeClr val="accent2">
                  <a:lumMod val="75000"/>
                </a:schemeClr>
              </a:solidFill>
            </a:rPr>
            <a:t> de </a:t>
          </a:r>
          <a:r>
            <a:rPr lang="en-US" sz="1700" b="1" kern="1200" dirty="0" err="1" smtClean="0">
              <a:solidFill>
                <a:schemeClr val="accent2">
                  <a:lumMod val="75000"/>
                </a:schemeClr>
              </a:solidFill>
            </a:rPr>
            <a:t>noi</a:t>
          </a:r>
          <a:r>
            <a:rPr lang="en-US" sz="1700" b="1" kern="1200" dirty="0" smtClean="0">
              <a:solidFill>
                <a:schemeClr val="accent2">
                  <a:lumMod val="75000"/>
                </a:schemeClr>
              </a:solidFill>
            </a:rPr>
            <a:t> potential </a:t>
          </a:r>
          <a:r>
            <a:rPr lang="en-US" sz="1700" b="1" kern="1200" dirty="0" err="1" smtClean="0">
              <a:solidFill>
                <a:schemeClr val="accent2">
                  <a:lumMod val="75000"/>
                </a:schemeClr>
              </a:solidFill>
            </a:rPr>
            <a:t>beneficiari</a:t>
          </a:r>
          <a:r>
            <a:rPr lang="en-US" sz="1700" b="1" kern="1200" dirty="0" smtClean="0">
              <a:solidFill>
                <a:schemeClr val="accent2">
                  <a:lumMod val="75000"/>
                </a:schemeClr>
              </a:solidFill>
            </a:rPr>
            <a:t>, </a:t>
          </a:r>
          <a:r>
            <a:rPr lang="en-US" sz="1700" b="1" kern="1200" dirty="0" err="1" smtClean="0">
              <a:solidFill>
                <a:schemeClr val="accent2">
                  <a:lumMod val="75000"/>
                </a:schemeClr>
              </a:solidFill>
            </a:rPr>
            <a:t>inclusiv</a:t>
          </a:r>
          <a:r>
            <a:rPr lang="en-US" sz="1700" b="1" kern="1200" dirty="0" smtClean="0">
              <a:solidFill>
                <a:schemeClr val="accent2">
                  <a:lumMod val="75000"/>
                </a:schemeClr>
              </a:solidFill>
            </a:rPr>
            <a:t> </a:t>
          </a:r>
          <a:r>
            <a:rPr lang="en-US" sz="1700" b="1" kern="1200" dirty="0" err="1" smtClean="0">
              <a:solidFill>
                <a:schemeClr val="accent2">
                  <a:lumMod val="75000"/>
                </a:schemeClr>
              </a:solidFill>
            </a:rPr>
            <a:t>prin</a:t>
          </a:r>
          <a:r>
            <a:rPr lang="en-US" sz="1700" b="1" kern="1200" dirty="0" smtClean="0">
              <a:solidFill>
                <a:schemeClr val="accent2">
                  <a:lumMod val="75000"/>
                </a:schemeClr>
              </a:solidFill>
            </a:rPr>
            <a:t> </a:t>
          </a:r>
          <a:r>
            <a:rPr lang="en-US" sz="1700" b="1" kern="1200" dirty="0" err="1" smtClean="0">
              <a:solidFill>
                <a:schemeClr val="accent2">
                  <a:lumMod val="75000"/>
                </a:schemeClr>
              </a:solidFill>
            </a:rPr>
            <a:t>solicitarea</a:t>
          </a:r>
          <a:r>
            <a:rPr lang="en-US" sz="1700" b="1" kern="1200" dirty="0" smtClean="0">
              <a:solidFill>
                <a:schemeClr val="accent2">
                  <a:lumMod val="75000"/>
                </a:schemeClr>
              </a:solidFill>
            </a:rPr>
            <a:t> </a:t>
          </a:r>
          <a:r>
            <a:rPr lang="en-US" sz="1700" b="1" kern="1200" dirty="0" err="1" smtClean="0">
              <a:solidFill>
                <a:schemeClr val="accent2">
                  <a:lumMod val="75000"/>
                </a:schemeClr>
              </a:solidFill>
            </a:rPr>
            <a:t>unor</a:t>
          </a:r>
          <a:r>
            <a:rPr lang="en-US" sz="1700" b="1" kern="1200" dirty="0" smtClean="0">
              <a:solidFill>
                <a:schemeClr val="accent2">
                  <a:lumMod val="75000"/>
                </a:schemeClr>
              </a:solidFill>
            </a:rPr>
            <a:t> </a:t>
          </a:r>
          <a:r>
            <a:rPr lang="en-US" sz="1700" b="1" kern="1200" dirty="0" err="1" smtClean="0">
              <a:solidFill>
                <a:schemeClr val="accent2">
                  <a:lumMod val="75000"/>
                </a:schemeClr>
              </a:solidFill>
            </a:rPr>
            <a:t>servicii</a:t>
          </a:r>
          <a:r>
            <a:rPr lang="en-US" sz="1700" b="1" kern="1200" dirty="0" smtClean="0">
              <a:solidFill>
                <a:schemeClr val="accent2">
                  <a:lumMod val="75000"/>
                </a:schemeClr>
              </a:solidFill>
            </a:rPr>
            <a:t> ale </a:t>
          </a:r>
          <a:r>
            <a:rPr lang="en-US" sz="1700" b="1" kern="1200" dirty="0" err="1" smtClean="0">
              <a:solidFill>
                <a:schemeClr val="accent2">
                  <a:lumMod val="75000"/>
                </a:schemeClr>
              </a:solidFill>
            </a:rPr>
            <a:t>unor</a:t>
          </a:r>
          <a:r>
            <a:rPr lang="en-US" sz="1700" b="1" kern="1200" dirty="0" smtClean="0">
              <a:solidFill>
                <a:schemeClr val="accent2">
                  <a:lumMod val="75000"/>
                </a:schemeClr>
              </a:solidFill>
            </a:rPr>
            <a:t> </a:t>
          </a:r>
          <a:r>
            <a:rPr lang="en-US" sz="1700" b="1" kern="1200" dirty="0" err="1" smtClean="0">
              <a:solidFill>
                <a:schemeClr val="accent2">
                  <a:lumMod val="75000"/>
                </a:schemeClr>
              </a:solidFill>
            </a:rPr>
            <a:t>centre</a:t>
          </a:r>
          <a:r>
            <a:rPr lang="en-US" sz="1700" b="1" kern="1200" dirty="0" smtClean="0">
              <a:solidFill>
                <a:schemeClr val="accent2">
                  <a:lumMod val="75000"/>
                </a:schemeClr>
              </a:solidFill>
            </a:rPr>
            <a:t> de transfer </a:t>
          </a:r>
          <a:r>
            <a:rPr lang="en-US" sz="1700" b="1" kern="1200" dirty="0" err="1" smtClean="0">
              <a:solidFill>
                <a:schemeClr val="accent2">
                  <a:lumMod val="75000"/>
                </a:schemeClr>
              </a:solidFill>
            </a:rPr>
            <a:t>tehnologic</a:t>
          </a:r>
          <a:endParaRPr lang="en-US" sz="1700" b="1" kern="1200" dirty="0">
            <a:solidFill>
              <a:schemeClr val="accent2">
                <a:lumMod val="75000"/>
              </a:schemeClr>
            </a:solidFill>
          </a:endParaRPr>
        </a:p>
      </dsp:txBody>
      <dsp:txXfrm>
        <a:off x="0" y="684662"/>
        <a:ext cx="8229600" cy="43445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93A7D-B1F2-4C56-AB8E-169AD43EF31E}">
      <dsp:nvSpPr>
        <dsp:cNvPr id="0" name=""/>
        <dsp:cNvSpPr/>
      </dsp:nvSpPr>
      <dsp:spPr>
        <a:xfrm flipH="1">
          <a:off x="3886181" y="0"/>
          <a:ext cx="457236" cy="569491"/>
        </a:xfrm>
        <a:prstGeom prst="roundRect">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b="1" kern="1200" dirty="0" smtClean="0"/>
            <a:t>B</a:t>
          </a:r>
          <a:endParaRPr lang="en-US" sz="2500" b="1" kern="1200" dirty="0"/>
        </a:p>
      </dsp:txBody>
      <dsp:txXfrm>
        <a:off x="3908501" y="22320"/>
        <a:ext cx="412596" cy="524851"/>
      </dsp:txXfrm>
    </dsp:sp>
    <dsp:sp modelId="{5AB5E8BF-3FD5-41B3-9DDA-7FC895F835C2}">
      <dsp:nvSpPr>
        <dsp:cNvPr id="0" name=""/>
        <dsp:cNvSpPr/>
      </dsp:nvSpPr>
      <dsp:spPr>
        <a:xfrm>
          <a:off x="0" y="582159"/>
          <a:ext cx="8229600" cy="4447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0" algn="just" defTabSz="933450">
            <a:lnSpc>
              <a:spcPct val="150000"/>
            </a:lnSpc>
            <a:spcBef>
              <a:spcPct val="0"/>
            </a:spcBef>
            <a:spcAft>
              <a:spcPct val="20000"/>
            </a:spcAft>
            <a:buChar char="••"/>
          </a:pPr>
          <a:r>
            <a:rPr lang="en-US" sz="2000" b="1" kern="1200" dirty="0" err="1" smtClean="0">
              <a:solidFill>
                <a:schemeClr val="tx1"/>
              </a:solidFill>
            </a:rPr>
            <a:t>Accesul</a:t>
          </a:r>
          <a:r>
            <a:rPr lang="en-US" sz="2000" b="1" kern="1200" dirty="0" smtClean="0">
              <a:solidFill>
                <a:schemeClr val="tx1"/>
              </a:solidFill>
            </a:rPr>
            <a:t> </a:t>
          </a:r>
          <a:r>
            <a:rPr lang="en-US" sz="2000" b="1" kern="1200" dirty="0" err="1" smtClean="0">
              <a:solidFill>
                <a:schemeClr val="tx1"/>
              </a:solidFill>
            </a:rPr>
            <a:t>intreprinderii</a:t>
          </a:r>
          <a:r>
            <a:rPr lang="en-US" sz="2000" b="1" kern="1200" dirty="0" smtClean="0">
              <a:solidFill>
                <a:schemeClr val="tx1"/>
              </a:solidFill>
            </a:rPr>
            <a:t> la </a:t>
          </a:r>
          <a:r>
            <a:rPr lang="en-US" sz="2000" b="1" kern="1200" dirty="0" err="1" smtClean="0">
              <a:solidFill>
                <a:schemeClr val="tx1"/>
              </a:solidFill>
            </a:rPr>
            <a:t>facilitatile</a:t>
          </a:r>
          <a:r>
            <a:rPr lang="en-US" sz="2000" b="1" kern="1200" dirty="0" smtClean="0">
              <a:solidFill>
                <a:schemeClr val="tx1"/>
              </a:solidFill>
            </a:rPr>
            <a:t>, </a:t>
          </a:r>
          <a:r>
            <a:rPr lang="en-US" sz="2000" b="1" kern="1200" dirty="0" err="1" smtClean="0">
              <a:solidFill>
                <a:schemeClr val="tx1"/>
              </a:solidFill>
            </a:rPr>
            <a:t>instalatiile</a:t>
          </a:r>
          <a:r>
            <a:rPr lang="en-US" sz="2000" b="1" kern="1200" dirty="0" smtClean="0">
              <a:solidFill>
                <a:schemeClr val="tx1"/>
              </a:solidFill>
            </a:rPr>
            <a:t> </a:t>
          </a:r>
          <a:r>
            <a:rPr lang="en-US" sz="2000" b="1" kern="1200" dirty="0" err="1" smtClean="0">
              <a:solidFill>
                <a:schemeClr val="tx1"/>
              </a:solidFill>
            </a:rPr>
            <a:t>si</a:t>
          </a:r>
          <a:r>
            <a:rPr lang="en-US" sz="2000" b="1" kern="1200" dirty="0" smtClean="0">
              <a:solidFill>
                <a:schemeClr val="tx1"/>
              </a:solidFill>
            </a:rPr>
            <a:t> </a:t>
          </a:r>
          <a:r>
            <a:rPr lang="en-US" sz="2000" b="1" kern="1200" dirty="0" err="1" smtClean="0">
              <a:solidFill>
                <a:schemeClr val="tx1"/>
              </a:solidFill>
            </a:rPr>
            <a:t>echipamentele</a:t>
          </a:r>
          <a:r>
            <a:rPr lang="en-US" sz="2000" b="1" kern="1200" dirty="0" smtClean="0">
              <a:solidFill>
                <a:schemeClr val="tx1"/>
              </a:solidFill>
            </a:rPr>
            <a:t> OC </a:t>
          </a:r>
          <a:r>
            <a:rPr lang="en-US" sz="2000" b="1" kern="1200" dirty="0" smtClean="0">
              <a:solidFill>
                <a:schemeClr val="tx1"/>
              </a:solidFill>
              <a:sym typeface="Wingdings" panose="05000000000000000000" pitchFamily="2" charset="2"/>
            </a:rPr>
            <a:t> </a:t>
          </a:r>
          <a:r>
            <a:rPr lang="en-US" sz="2000" b="1" kern="1200" dirty="0" err="1" smtClean="0">
              <a:solidFill>
                <a:schemeClr val="tx1"/>
              </a:solidFill>
              <a:sym typeface="Wingdings" panose="05000000000000000000" pitchFamily="2" charset="2"/>
            </a:rPr>
            <a:t>realizarea</a:t>
          </a:r>
          <a:r>
            <a:rPr lang="en-US" sz="2000" b="1" kern="1200" dirty="0" smtClean="0">
              <a:solidFill>
                <a:schemeClr val="tx1"/>
              </a:solidFill>
              <a:sym typeface="Wingdings" panose="05000000000000000000" pitchFamily="2" charset="2"/>
            </a:rPr>
            <a:t> de </a:t>
          </a:r>
          <a:r>
            <a:rPr lang="en-US" sz="2000" b="1" kern="1200" dirty="0" err="1" smtClean="0">
              <a:solidFill>
                <a:schemeClr val="tx1"/>
              </a:solidFill>
              <a:sym typeface="Wingdings" panose="05000000000000000000" pitchFamily="2" charset="2"/>
            </a:rPr>
            <a:t>analize</a:t>
          </a:r>
          <a:r>
            <a:rPr lang="en-US" sz="2000" b="1" kern="1200" dirty="0" smtClean="0">
              <a:solidFill>
                <a:schemeClr val="tx1"/>
              </a:solidFill>
              <a:sym typeface="Wingdings" panose="05000000000000000000" pitchFamily="2" charset="2"/>
            </a:rPr>
            <a:t>, teste </a:t>
          </a:r>
          <a:r>
            <a:rPr lang="en-US" sz="2000" b="1" kern="1200" dirty="0" err="1" smtClean="0">
              <a:solidFill>
                <a:schemeClr val="tx1"/>
              </a:solidFill>
              <a:sym typeface="Wingdings" panose="05000000000000000000" pitchFamily="2" charset="2"/>
            </a:rPr>
            <a:t>experimente</a:t>
          </a:r>
          <a:r>
            <a:rPr lang="en-US" sz="2000" b="1" kern="1200" dirty="0" smtClean="0">
              <a:solidFill>
                <a:schemeClr val="tx1"/>
              </a:solidFill>
              <a:sym typeface="Wingdings" panose="05000000000000000000" pitchFamily="2" charset="2"/>
            </a:rPr>
            <a:t>, </a:t>
          </a:r>
          <a:r>
            <a:rPr lang="en-US" sz="2000" b="1" kern="1200" dirty="0" err="1" smtClean="0">
              <a:solidFill>
                <a:schemeClr val="tx1"/>
              </a:solidFill>
              <a:sym typeface="Wingdings" panose="05000000000000000000" pitchFamily="2" charset="2"/>
            </a:rPr>
            <a:t>caracterizari</a:t>
          </a:r>
          <a:r>
            <a:rPr lang="en-US" sz="2000" b="1" kern="1200" dirty="0" smtClean="0">
              <a:solidFill>
                <a:schemeClr val="tx1"/>
              </a:solidFill>
              <a:sym typeface="Wingdings" panose="05000000000000000000" pitchFamily="2" charset="2"/>
            </a:rPr>
            <a:t>, </a:t>
          </a:r>
          <a:r>
            <a:rPr lang="en-US" sz="2000" b="1" kern="1200" dirty="0" err="1" smtClean="0">
              <a:solidFill>
                <a:schemeClr val="tx1"/>
              </a:solidFill>
              <a:sym typeface="Wingdings" panose="05000000000000000000" pitchFamily="2" charset="2"/>
            </a:rPr>
            <a:t>etichetarea</a:t>
          </a:r>
          <a:r>
            <a:rPr lang="en-US" sz="2000" b="1" kern="1200" dirty="0" smtClean="0">
              <a:solidFill>
                <a:schemeClr val="tx1"/>
              </a:solidFill>
              <a:sym typeface="Wingdings" panose="05000000000000000000" pitchFamily="2" charset="2"/>
            </a:rPr>
            <a:t> </a:t>
          </a:r>
          <a:r>
            <a:rPr lang="en-US" sz="2000" b="1" kern="1200" dirty="0" err="1" smtClean="0">
              <a:solidFill>
                <a:schemeClr val="tx1"/>
              </a:solidFill>
              <a:sym typeface="Wingdings" panose="05000000000000000000" pitchFamily="2" charset="2"/>
            </a:rPr>
            <a:t>calitatii</a:t>
          </a:r>
          <a:r>
            <a:rPr lang="en-US" sz="2000" b="1" kern="1200" dirty="0" smtClean="0">
              <a:solidFill>
                <a:schemeClr val="tx1"/>
              </a:solidFill>
              <a:sym typeface="Wingdings" panose="05000000000000000000" pitchFamily="2" charset="2"/>
            </a:rPr>
            <a:t> </a:t>
          </a:r>
          <a:r>
            <a:rPr lang="en-US" sz="2000" b="1" kern="1200" dirty="0" err="1" smtClean="0">
              <a:solidFill>
                <a:schemeClr val="tx1"/>
              </a:solidFill>
              <a:sym typeface="Wingdings" panose="05000000000000000000" pitchFamily="2" charset="2"/>
            </a:rPr>
            <a:t>si</a:t>
          </a:r>
          <a:r>
            <a:rPr lang="en-US" sz="2000" b="1" kern="1200" dirty="0" smtClean="0">
              <a:solidFill>
                <a:schemeClr val="tx1"/>
              </a:solidFill>
              <a:sym typeface="Wingdings" panose="05000000000000000000" pitchFamily="2" charset="2"/>
            </a:rPr>
            <a:t> </a:t>
          </a:r>
          <a:r>
            <a:rPr lang="en-US" sz="2000" b="1" kern="1200" dirty="0" err="1" smtClean="0">
              <a:solidFill>
                <a:schemeClr val="tx1"/>
              </a:solidFill>
              <a:sym typeface="Wingdings" panose="05000000000000000000" pitchFamily="2" charset="2"/>
            </a:rPr>
            <a:t>certificare</a:t>
          </a:r>
          <a:endParaRPr lang="en-US" sz="2000" b="1" kern="1200" dirty="0">
            <a:solidFill>
              <a:schemeClr val="tx1"/>
            </a:solidFill>
          </a:endParaRPr>
        </a:p>
        <a:p>
          <a:pPr marL="228600" lvl="1" indent="0" algn="just" defTabSz="933450">
            <a:lnSpc>
              <a:spcPct val="90000"/>
            </a:lnSpc>
            <a:spcBef>
              <a:spcPct val="0"/>
            </a:spcBef>
            <a:spcAft>
              <a:spcPct val="20000"/>
            </a:spcAft>
            <a:buChar char="••"/>
          </a:pPr>
          <a:endParaRPr lang="en-US" sz="2000" b="1" kern="1200" dirty="0">
            <a:solidFill>
              <a:schemeClr val="tx1"/>
            </a:solidFill>
          </a:endParaRPr>
        </a:p>
        <a:p>
          <a:pPr marL="228600" lvl="1" indent="0" algn="just" defTabSz="933450">
            <a:lnSpc>
              <a:spcPct val="90000"/>
            </a:lnSpc>
            <a:spcBef>
              <a:spcPct val="0"/>
            </a:spcBef>
            <a:spcAft>
              <a:spcPct val="20000"/>
            </a:spcAft>
            <a:buChar char="••"/>
          </a:pPr>
          <a:r>
            <a:rPr lang="en-US" sz="2000" b="1" kern="1200" dirty="0" smtClean="0">
              <a:solidFill>
                <a:schemeClr val="accent2">
                  <a:lumMod val="75000"/>
                </a:schemeClr>
              </a:solidFill>
            </a:rPr>
            <a:t>B.1. </a:t>
          </a:r>
          <a:r>
            <a:rPr lang="en-US" sz="2000" b="1" kern="1200" dirty="0" err="1" smtClean="0">
              <a:solidFill>
                <a:schemeClr val="accent2">
                  <a:lumMod val="75000"/>
                </a:schemeClr>
              </a:solidFill>
            </a:rPr>
            <a:t>Acces</a:t>
          </a:r>
          <a:r>
            <a:rPr lang="en-US" sz="2000" b="1" kern="1200" dirty="0" smtClean="0">
              <a:solidFill>
                <a:schemeClr val="accent2">
                  <a:lumMod val="75000"/>
                </a:schemeClr>
              </a:solidFill>
            </a:rPr>
            <a:t> la </a:t>
          </a:r>
          <a:r>
            <a:rPr lang="en-US" sz="2000" b="1" kern="1200" dirty="0" err="1" smtClean="0">
              <a:solidFill>
                <a:schemeClr val="accent2">
                  <a:lumMod val="75000"/>
                </a:schemeClr>
              </a:solidFill>
            </a:rPr>
            <a:t>infrastructura</a:t>
          </a:r>
          <a:r>
            <a:rPr lang="en-US" sz="2000" b="1" kern="1200" dirty="0" smtClean="0">
              <a:solidFill>
                <a:schemeClr val="accent2">
                  <a:lumMod val="75000"/>
                </a:schemeClr>
              </a:solidFill>
            </a:rPr>
            <a:t> / </a:t>
          </a:r>
          <a:r>
            <a:rPr lang="en-US" sz="2000" b="1" kern="1200" dirty="0" err="1" smtClean="0">
              <a:solidFill>
                <a:schemeClr val="accent2">
                  <a:lumMod val="75000"/>
                </a:schemeClr>
              </a:solidFill>
            </a:rPr>
            <a:t>laboratoare</a:t>
          </a:r>
          <a:r>
            <a:rPr lang="en-US" sz="2000" b="1" kern="1200" dirty="0" smtClean="0">
              <a:solidFill>
                <a:schemeClr val="accent2">
                  <a:lumMod val="75000"/>
                </a:schemeClr>
              </a:solidFill>
            </a:rPr>
            <a:t> / </a:t>
          </a:r>
          <a:r>
            <a:rPr lang="en-US" sz="2000" b="1" kern="1200" dirty="0" err="1" smtClean="0">
              <a:solidFill>
                <a:schemeClr val="accent2">
                  <a:lumMod val="75000"/>
                </a:schemeClr>
              </a:solidFill>
            </a:rPr>
            <a:t>echipamente</a:t>
          </a:r>
          <a:r>
            <a:rPr lang="en-US" sz="2000" b="1" kern="1200" dirty="0" smtClean="0">
              <a:solidFill>
                <a:schemeClr val="accent2">
                  <a:lumMod val="75000"/>
                </a:schemeClr>
              </a:solidFill>
            </a:rPr>
            <a:t> de CD, </a:t>
          </a:r>
          <a:r>
            <a:rPr lang="en-US" sz="2000" b="1" kern="1200" dirty="0" err="1" smtClean="0">
              <a:solidFill>
                <a:schemeClr val="accent2">
                  <a:lumMod val="75000"/>
                </a:schemeClr>
              </a:solidFill>
            </a:rPr>
            <a:t>inclusiv</a:t>
          </a:r>
          <a:r>
            <a:rPr lang="en-US" sz="2000" b="1" kern="1200" dirty="0" smtClean="0">
              <a:solidFill>
                <a:schemeClr val="accent2">
                  <a:lumMod val="75000"/>
                </a:schemeClr>
              </a:solidFill>
            </a:rPr>
            <a:t> </a:t>
          </a:r>
          <a:r>
            <a:rPr lang="en-US" sz="2000" b="1" kern="1200" dirty="0" err="1" smtClean="0">
              <a:solidFill>
                <a:schemeClr val="accent2">
                  <a:lumMod val="75000"/>
                </a:schemeClr>
              </a:solidFill>
            </a:rPr>
            <a:t>instruire</a:t>
          </a:r>
          <a:endParaRPr lang="en-US" sz="2000" b="1" kern="1200" dirty="0">
            <a:solidFill>
              <a:schemeClr val="accent2">
                <a:lumMod val="75000"/>
              </a:schemeClr>
            </a:solidFill>
          </a:endParaRPr>
        </a:p>
        <a:p>
          <a:pPr marL="228600" lvl="1" indent="0" algn="just" defTabSz="933450">
            <a:lnSpc>
              <a:spcPct val="90000"/>
            </a:lnSpc>
            <a:spcBef>
              <a:spcPct val="0"/>
            </a:spcBef>
            <a:spcAft>
              <a:spcPct val="20000"/>
            </a:spcAft>
            <a:buChar char="••"/>
          </a:pPr>
          <a:endParaRPr lang="en-US" sz="700" b="1" kern="1200" dirty="0">
            <a:solidFill>
              <a:schemeClr val="accent2">
                <a:lumMod val="75000"/>
              </a:schemeClr>
            </a:solidFill>
          </a:endParaRPr>
        </a:p>
        <a:p>
          <a:pPr marL="228600" lvl="1" indent="0" algn="just" defTabSz="933450">
            <a:lnSpc>
              <a:spcPct val="90000"/>
            </a:lnSpc>
            <a:spcBef>
              <a:spcPct val="0"/>
            </a:spcBef>
            <a:spcAft>
              <a:spcPct val="20000"/>
            </a:spcAft>
            <a:buChar char="••"/>
          </a:pPr>
          <a:r>
            <a:rPr lang="en-US" sz="2000" b="1" kern="1200" dirty="0" smtClean="0">
              <a:solidFill>
                <a:schemeClr val="accent2">
                  <a:lumMod val="75000"/>
                </a:schemeClr>
              </a:solidFill>
            </a:rPr>
            <a:t>B.2. </a:t>
          </a:r>
          <a:r>
            <a:rPr lang="en-US" sz="2000" b="1" kern="1200" dirty="0" err="1" smtClean="0">
              <a:solidFill>
                <a:schemeClr val="accent2">
                  <a:lumMod val="75000"/>
                </a:schemeClr>
              </a:solidFill>
            </a:rPr>
            <a:t>Accesare</a:t>
          </a:r>
          <a:r>
            <a:rPr lang="en-US" sz="2000" b="1" kern="1200" dirty="0" smtClean="0">
              <a:solidFill>
                <a:schemeClr val="accent2">
                  <a:lumMod val="75000"/>
                </a:schemeClr>
              </a:solidFill>
            </a:rPr>
            <a:t> </a:t>
          </a:r>
          <a:r>
            <a:rPr lang="en-US" sz="2000" b="1" kern="1200" dirty="0" err="1" smtClean="0">
              <a:solidFill>
                <a:schemeClr val="accent2">
                  <a:lumMod val="75000"/>
                </a:schemeClr>
              </a:solidFill>
            </a:rPr>
            <a:t>banci</a:t>
          </a:r>
          <a:r>
            <a:rPr lang="en-US" sz="2000" b="1" kern="1200" dirty="0" smtClean="0">
              <a:solidFill>
                <a:schemeClr val="accent2">
                  <a:lumMod val="75000"/>
                </a:schemeClr>
              </a:solidFill>
            </a:rPr>
            <a:t> de date </a:t>
          </a:r>
          <a:r>
            <a:rPr lang="en-US" sz="2000" b="1" kern="1200" dirty="0" err="1" smtClean="0">
              <a:solidFill>
                <a:schemeClr val="accent2">
                  <a:lumMod val="75000"/>
                </a:schemeClr>
              </a:solidFill>
            </a:rPr>
            <a:t>si</a:t>
          </a:r>
          <a:r>
            <a:rPr lang="en-US" sz="2000" b="1" kern="1200" dirty="0" smtClean="0">
              <a:solidFill>
                <a:schemeClr val="accent2">
                  <a:lumMod val="75000"/>
                </a:schemeClr>
              </a:solidFill>
            </a:rPr>
            <a:t> </a:t>
          </a:r>
          <a:r>
            <a:rPr lang="en-US" sz="2000" b="1" kern="1200" dirty="0" err="1" smtClean="0">
              <a:solidFill>
                <a:schemeClr val="accent2">
                  <a:lumMod val="75000"/>
                </a:schemeClr>
              </a:solidFill>
            </a:rPr>
            <a:t>biblioteci</a:t>
          </a:r>
          <a:r>
            <a:rPr lang="en-US" sz="2000" b="1" kern="1200" dirty="0" smtClean="0">
              <a:solidFill>
                <a:schemeClr val="accent2">
                  <a:lumMod val="75000"/>
                </a:schemeClr>
              </a:solidFill>
            </a:rPr>
            <a:t> </a:t>
          </a:r>
          <a:r>
            <a:rPr lang="en-US" sz="2000" b="1" kern="1200" dirty="0" err="1" smtClean="0">
              <a:solidFill>
                <a:schemeClr val="accent2">
                  <a:lumMod val="75000"/>
                </a:schemeClr>
              </a:solidFill>
            </a:rPr>
            <a:t>tehnico-stiintifice</a:t>
          </a:r>
          <a:endParaRPr lang="en-US" sz="2000" b="1" kern="1200" dirty="0">
            <a:solidFill>
              <a:schemeClr val="accent2">
                <a:lumMod val="75000"/>
              </a:schemeClr>
            </a:solidFill>
          </a:endParaRPr>
        </a:p>
        <a:p>
          <a:pPr marL="228600" lvl="1" indent="0" algn="just" defTabSz="933450">
            <a:lnSpc>
              <a:spcPct val="90000"/>
            </a:lnSpc>
            <a:spcBef>
              <a:spcPct val="0"/>
            </a:spcBef>
            <a:spcAft>
              <a:spcPct val="20000"/>
            </a:spcAft>
            <a:buChar char="••"/>
          </a:pPr>
          <a:endParaRPr lang="en-US" sz="700" b="1" kern="1200" dirty="0">
            <a:solidFill>
              <a:schemeClr val="accent2">
                <a:lumMod val="75000"/>
              </a:schemeClr>
            </a:solidFill>
          </a:endParaRPr>
        </a:p>
        <a:p>
          <a:pPr marL="228600" lvl="1" indent="0" algn="just" defTabSz="933450">
            <a:lnSpc>
              <a:spcPct val="90000"/>
            </a:lnSpc>
            <a:spcBef>
              <a:spcPct val="0"/>
            </a:spcBef>
            <a:spcAft>
              <a:spcPct val="20000"/>
            </a:spcAft>
            <a:buChar char="••"/>
          </a:pPr>
          <a:r>
            <a:rPr lang="en-US" sz="2000" b="1" kern="1200" dirty="0" smtClean="0">
              <a:solidFill>
                <a:schemeClr val="accent2">
                  <a:lumMod val="75000"/>
                </a:schemeClr>
              </a:solidFill>
            </a:rPr>
            <a:t>B.3. </a:t>
          </a:r>
          <a:r>
            <a:rPr lang="en-US" sz="2000" b="1" kern="1200" dirty="0" err="1" smtClean="0">
              <a:solidFill>
                <a:schemeClr val="accent2">
                  <a:lumMod val="75000"/>
                </a:schemeClr>
              </a:solidFill>
            </a:rPr>
            <a:t>Inchiriere</a:t>
          </a:r>
          <a:r>
            <a:rPr lang="en-US" sz="2000" b="1" kern="1200" dirty="0" smtClean="0">
              <a:solidFill>
                <a:schemeClr val="accent2">
                  <a:lumMod val="75000"/>
                </a:schemeClr>
              </a:solidFill>
            </a:rPr>
            <a:t> de </a:t>
          </a:r>
          <a:r>
            <a:rPr lang="en-US" sz="2000" b="1" kern="1200" dirty="0" err="1" smtClean="0">
              <a:solidFill>
                <a:schemeClr val="accent2">
                  <a:lumMod val="75000"/>
                </a:schemeClr>
              </a:solidFill>
            </a:rPr>
            <a:t>spatii</a:t>
          </a:r>
          <a:r>
            <a:rPr lang="en-US" sz="2000" b="1" kern="1200" dirty="0" smtClean="0">
              <a:solidFill>
                <a:schemeClr val="accent2">
                  <a:lumMod val="75000"/>
                </a:schemeClr>
              </a:solidFill>
            </a:rPr>
            <a:t> de </a:t>
          </a:r>
          <a:r>
            <a:rPr lang="en-US" sz="2000" b="1" kern="1200" dirty="0" err="1" smtClean="0">
              <a:solidFill>
                <a:schemeClr val="accent2">
                  <a:lumMod val="75000"/>
                </a:schemeClr>
              </a:solidFill>
            </a:rPr>
            <a:t>lucru</a:t>
          </a:r>
          <a:r>
            <a:rPr lang="en-US" sz="2000" b="1" kern="1200" dirty="0" smtClean="0">
              <a:solidFill>
                <a:schemeClr val="accent2">
                  <a:lumMod val="75000"/>
                </a:schemeClr>
              </a:solidFill>
            </a:rPr>
            <a:t> </a:t>
          </a:r>
          <a:r>
            <a:rPr lang="en-US" sz="2000" b="1" kern="1200" dirty="0" err="1" smtClean="0">
              <a:solidFill>
                <a:schemeClr val="accent2">
                  <a:lumMod val="75000"/>
                </a:schemeClr>
              </a:solidFill>
            </a:rPr>
            <a:t>pentru</a:t>
          </a:r>
          <a:r>
            <a:rPr lang="en-US" sz="2000" b="1" kern="1200" dirty="0" smtClean="0">
              <a:solidFill>
                <a:schemeClr val="accent2">
                  <a:lumMod val="75000"/>
                </a:schemeClr>
              </a:solidFill>
            </a:rPr>
            <a:t> </a:t>
          </a:r>
          <a:r>
            <a:rPr lang="en-US" sz="2000" b="1" kern="1200" dirty="0" err="1" smtClean="0">
              <a:solidFill>
                <a:schemeClr val="accent2">
                  <a:lumMod val="75000"/>
                </a:schemeClr>
              </a:solidFill>
            </a:rPr>
            <a:t>activitatile</a:t>
          </a:r>
          <a:r>
            <a:rPr lang="en-US" sz="2000" b="1" kern="1200" dirty="0" smtClean="0">
              <a:solidFill>
                <a:schemeClr val="accent2">
                  <a:lumMod val="75000"/>
                </a:schemeClr>
              </a:solidFill>
            </a:rPr>
            <a:t> </a:t>
          </a:r>
          <a:r>
            <a:rPr lang="en-US" sz="2000" b="1" kern="1200" dirty="0" err="1" smtClean="0">
              <a:solidFill>
                <a:schemeClr val="accent2">
                  <a:lumMod val="75000"/>
                </a:schemeClr>
              </a:solidFill>
            </a:rPr>
            <a:t>intreprinderii</a:t>
          </a:r>
          <a:endParaRPr lang="en-US" sz="2000" b="1" kern="1200" dirty="0">
            <a:solidFill>
              <a:schemeClr val="accent2">
                <a:lumMod val="75000"/>
              </a:schemeClr>
            </a:solidFill>
          </a:endParaRPr>
        </a:p>
      </dsp:txBody>
      <dsp:txXfrm>
        <a:off x="0" y="582159"/>
        <a:ext cx="8229600" cy="44470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93A7D-B1F2-4C56-AB8E-169AD43EF31E}">
      <dsp:nvSpPr>
        <dsp:cNvPr id="0" name=""/>
        <dsp:cNvSpPr/>
      </dsp:nvSpPr>
      <dsp:spPr>
        <a:xfrm flipH="1">
          <a:off x="3886181" y="0"/>
          <a:ext cx="457236" cy="597047"/>
        </a:xfrm>
        <a:prstGeom prst="roundRect">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b="1" kern="1200" dirty="0" smtClean="0"/>
            <a:t>C</a:t>
          </a:r>
          <a:endParaRPr lang="en-US" sz="2500" b="1" kern="1200" dirty="0"/>
        </a:p>
      </dsp:txBody>
      <dsp:txXfrm>
        <a:off x="3908501" y="22320"/>
        <a:ext cx="412596" cy="552407"/>
      </dsp:txXfrm>
    </dsp:sp>
    <dsp:sp modelId="{5AB5E8BF-3FD5-41B3-9DDA-7FC895F835C2}">
      <dsp:nvSpPr>
        <dsp:cNvPr id="0" name=""/>
        <dsp:cNvSpPr/>
      </dsp:nvSpPr>
      <dsp:spPr>
        <a:xfrm>
          <a:off x="0" y="889346"/>
          <a:ext cx="8229600" cy="4139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4130" rIns="135128" bIns="24130" numCol="1" spcCol="1270" anchor="t" anchorCtr="0">
          <a:noAutofit/>
        </a:bodyPr>
        <a:lstStyle/>
        <a:p>
          <a:pPr marL="228600" lvl="1" indent="0" algn="just" defTabSz="933450">
            <a:lnSpc>
              <a:spcPct val="150000"/>
            </a:lnSpc>
            <a:spcBef>
              <a:spcPct val="0"/>
            </a:spcBef>
            <a:spcAft>
              <a:spcPct val="20000"/>
            </a:spcAft>
            <a:buChar char="••"/>
          </a:pPr>
          <a:r>
            <a:rPr lang="en-US" sz="1900" b="1" kern="1200" dirty="0" err="1" smtClean="0">
              <a:solidFill>
                <a:schemeClr val="tx1"/>
              </a:solidFill>
            </a:rPr>
            <a:t>Activitati</a:t>
          </a:r>
          <a:r>
            <a:rPr lang="en-US" sz="1900" b="1" kern="1200" dirty="0" smtClean="0">
              <a:solidFill>
                <a:schemeClr val="tx1"/>
              </a:solidFill>
            </a:rPr>
            <a:t> de transfer de </a:t>
          </a:r>
          <a:r>
            <a:rPr lang="en-US" sz="1900" b="1" kern="1200" dirty="0" err="1" smtClean="0">
              <a:solidFill>
                <a:schemeClr val="tx1"/>
              </a:solidFill>
            </a:rPr>
            <a:t>abilitati</a:t>
          </a:r>
          <a:r>
            <a:rPr lang="en-US" sz="1900" b="1" kern="1200" dirty="0" smtClean="0">
              <a:solidFill>
                <a:schemeClr val="tx1"/>
              </a:solidFill>
            </a:rPr>
            <a:t>, </a:t>
          </a:r>
          <a:r>
            <a:rPr lang="en-US" sz="1900" b="1" kern="1200" dirty="0" err="1" smtClean="0">
              <a:solidFill>
                <a:schemeClr val="tx1"/>
              </a:solidFill>
            </a:rPr>
            <a:t>competente</a:t>
          </a:r>
          <a:r>
            <a:rPr lang="en-US" sz="1900" b="1" kern="1200" dirty="0" smtClean="0">
              <a:solidFill>
                <a:schemeClr val="tx1"/>
              </a:solidFill>
            </a:rPr>
            <a:t> de CD </a:t>
          </a:r>
          <a:r>
            <a:rPr lang="en-US" sz="1900" b="1" kern="1200" dirty="0" err="1" smtClean="0">
              <a:solidFill>
                <a:schemeClr val="tx1"/>
              </a:solidFill>
            </a:rPr>
            <a:t>si</a:t>
          </a:r>
          <a:r>
            <a:rPr lang="en-US" sz="1900" b="1" kern="1200" dirty="0" smtClean="0">
              <a:solidFill>
                <a:schemeClr val="tx1"/>
              </a:solidFill>
            </a:rPr>
            <a:t> </a:t>
          </a:r>
          <a:r>
            <a:rPr lang="en-US" sz="1900" b="1" kern="1200" dirty="0" err="1" smtClean="0">
              <a:solidFill>
                <a:schemeClr val="tx1"/>
              </a:solidFill>
            </a:rPr>
            <a:t>sprijinire</a:t>
          </a:r>
          <a:r>
            <a:rPr lang="en-US" sz="1900" b="1" kern="1200" dirty="0" smtClean="0">
              <a:solidFill>
                <a:schemeClr val="tx1"/>
              </a:solidFill>
            </a:rPr>
            <a:t> a </a:t>
          </a:r>
          <a:r>
            <a:rPr lang="en-US" sz="1900" b="1" kern="1200" dirty="0" err="1" smtClean="0">
              <a:solidFill>
                <a:schemeClr val="tx1"/>
              </a:solidFill>
            </a:rPr>
            <a:t>inovarii</a:t>
          </a:r>
          <a:r>
            <a:rPr lang="en-US" sz="1900" b="1" kern="1200" dirty="0" smtClean="0">
              <a:solidFill>
                <a:schemeClr val="tx1"/>
              </a:solidFill>
            </a:rPr>
            <a:t> </a:t>
          </a:r>
          <a:r>
            <a:rPr lang="en-US" sz="1900" b="1" kern="1200" dirty="0" err="1" smtClean="0">
              <a:solidFill>
                <a:schemeClr val="tx1"/>
              </a:solidFill>
            </a:rPr>
            <a:t>realizate</a:t>
          </a:r>
          <a:r>
            <a:rPr lang="en-US" sz="1900" b="1" kern="1200" dirty="0" smtClean="0">
              <a:solidFill>
                <a:schemeClr val="tx1"/>
              </a:solidFill>
            </a:rPr>
            <a:t> de OC </a:t>
          </a:r>
          <a:r>
            <a:rPr lang="en-US" sz="1900" b="1" kern="1200" dirty="0" err="1" smtClean="0">
              <a:solidFill>
                <a:schemeClr val="tx1"/>
              </a:solidFill>
            </a:rPr>
            <a:t>pentru</a:t>
          </a:r>
          <a:r>
            <a:rPr lang="en-US" sz="1900" b="1" kern="1200" dirty="0" smtClean="0">
              <a:solidFill>
                <a:schemeClr val="tx1"/>
              </a:solidFill>
            </a:rPr>
            <a:t> </a:t>
          </a:r>
          <a:r>
            <a:rPr lang="en-US" sz="1900" b="1" kern="1200" dirty="0" err="1" smtClean="0">
              <a:solidFill>
                <a:schemeClr val="tx1"/>
              </a:solidFill>
            </a:rPr>
            <a:t>intreprindere</a:t>
          </a:r>
          <a:endParaRPr lang="en-US" sz="1900" b="1" kern="1200" dirty="0">
            <a:solidFill>
              <a:schemeClr val="tx1"/>
            </a:solidFill>
          </a:endParaRPr>
        </a:p>
        <a:p>
          <a:pPr marL="228600" lvl="1" indent="0" algn="just" defTabSz="933450">
            <a:lnSpc>
              <a:spcPct val="90000"/>
            </a:lnSpc>
            <a:spcBef>
              <a:spcPct val="0"/>
            </a:spcBef>
            <a:spcAft>
              <a:spcPct val="20000"/>
            </a:spcAft>
            <a:buChar char="••"/>
          </a:pPr>
          <a:endParaRPr lang="en-US" sz="1700" b="1" kern="1200" dirty="0">
            <a:solidFill>
              <a:schemeClr val="tx1"/>
            </a:solidFill>
          </a:endParaRPr>
        </a:p>
        <a:p>
          <a:pPr marL="228600" lvl="1" indent="0" algn="just" defTabSz="933450">
            <a:lnSpc>
              <a:spcPct val="90000"/>
            </a:lnSpc>
            <a:spcBef>
              <a:spcPct val="0"/>
            </a:spcBef>
            <a:spcAft>
              <a:spcPct val="20000"/>
            </a:spcAft>
            <a:buChar char="••"/>
          </a:pPr>
          <a:r>
            <a:rPr lang="en-US" sz="1700" b="1" kern="1200" dirty="0" smtClean="0">
              <a:solidFill>
                <a:schemeClr val="accent2">
                  <a:lumMod val="75000"/>
                </a:schemeClr>
              </a:solidFill>
            </a:rPr>
            <a:t>C.1. </a:t>
          </a:r>
          <a:r>
            <a:rPr lang="en-US" sz="1700" b="1" kern="1200" dirty="0" err="1" smtClean="0">
              <a:solidFill>
                <a:schemeClr val="accent2">
                  <a:lumMod val="75000"/>
                </a:schemeClr>
              </a:solidFill>
            </a:rPr>
            <a:t>Activitati</a:t>
          </a:r>
          <a:r>
            <a:rPr lang="en-US" sz="1700" b="1" kern="1200" dirty="0" smtClean="0">
              <a:solidFill>
                <a:schemeClr val="accent2">
                  <a:lumMod val="75000"/>
                </a:schemeClr>
              </a:solidFill>
            </a:rPr>
            <a:t> de </a:t>
          </a:r>
          <a:r>
            <a:rPr lang="en-US" sz="1700" b="1" kern="1200" dirty="0" err="1" smtClean="0">
              <a:solidFill>
                <a:schemeClr val="accent2">
                  <a:lumMod val="75000"/>
                </a:schemeClr>
              </a:solidFill>
            </a:rPr>
            <a:t>cercetare</a:t>
          </a:r>
          <a:r>
            <a:rPr lang="en-US" sz="1700" b="1" kern="1200" dirty="0" smtClean="0">
              <a:solidFill>
                <a:schemeClr val="accent2">
                  <a:lumMod val="75000"/>
                </a:schemeClr>
              </a:solidFill>
            </a:rPr>
            <a:t> </a:t>
          </a:r>
          <a:r>
            <a:rPr lang="en-US" sz="1700" b="1" kern="1200" dirty="0" err="1" smtClean="0">
              <a:solidFill>
                <a:schemeClr val="accent2">
                  <a:lumMod val="75000"/>
                </a:schemeClr>
              </a:solidFill>
            </a:rPr>
            <a:t>industriala</a:t>
          </a:r>
          <a:r>
            <a:rPr lang="en-US" sz="1700" b="1" kern="1200" dirty="0" smtClean="0">
              <a:solidFill>
                <a:schemeClr val="accent2">
                  <a:lumMod val="75000"/>
                </a:schemeClr>
              </a:solidFill>
            </a:rPr>
            <a:t> </a:t>
          </a:r>
          <a:r>
            <a:rPr lang="en-US" sz="1700" b="1" kern="1200" dirty="0" err="1" smtClean="0">
              <a:solidFill>
                <a:schemeClr val="accent2">
                  <a:lumMod val="75000"/>
                </a:schemeClr>
              </a:solidFill>
            </a:rPr>
            <a:t>si</a:t>
          </a:r>
          <a:r>
            <a:rPr lang="en-US" sz="1700" b="1" kern="1200" dirty="0" smtClean="0">
              <a:solidFill>
                <a:schemeClr val="accent2">
                  <a:lumMod val="75000"/>
                </a:schemeClr>
              </a:solidFill>
            </a:rPr>
            <a:t>/</a:t>
          </a:r>
          <a:r>
            <a:rPr lang="en-US" sz="1700" b="1" kern="1200" dirty="0" err="1" smtClean="0">
              <a:solidFill>
                <a:schemeClr val="accent2">
                  <a:lumMod val="75000"/>
                </a:schemeClr>
              </a:solidFill>
            </a:rPr>
            <a:t>sau</a:t>
          </a:r>
          <a:r>
            <a:rPr lang="en-US" sz="1700" b="1" kern="1200" dirty="0" smtClean="0">
              <a:solidFill>
                <a:schemeClr val="accent2">
                  <a:lumMod val="75000"/>
                </a:schemeClr>
              </a:solidFill>
            </a:rPr>
            <a:t> </a:t>
          </a:r>
          <a:r>
            <a:rPr lang="en-US" sz="1700" b="1" kern="1200" dirty="0" err="1" smtClean="0">
              <a:solidFill>
                <a:schemeClr val="accent2">
                  <a:lumMod val="75000"/>
                </a:schemeClr>
              </a:solidFill>
            </a:rPr>
            <a:t>dezvoltare</a:t>
          </a:r>
          <a:r>
            <a:rPr lang="en-US" sz="1700" b="1" kern="1200" dirty="0" smtClean="0">
              <a:solidFill>
                <a:schemeClr val="accent2">
                  <a:lumMod val="75000"/>
                </a:schemeClr>
              </a:solidFill>
            </a:rPr>
            <a:t> </a:t>
          </a:r>
          <a:r>
            <a:rPr lang="en-US" sz="1700" b="1" kern="1200" dirty="0" err="1" smtClean="0">
              <a:solidFill>
                <a:schemeClr val="accent2">
                  <a:lumMod val="75000"/>
                </a:schemeClr>
              </a:solidFill>
            </a:rPr>
            <a:t>experimentala</a:t>
          </a:r>
          <a:r>
            <a:rPr lang="en-US" sz="1700" b="1" kern="1200" dirty="0" smtClean="0">
              <a:solidFill>
                <a:schemeClr val="accent2">
                  <a:lumMod val="75000"/>
                </a:schemeClr>
              </a:solidFill>
            </a:rPr>
            <a:t> CONTRACTUALE, </a:t>
          </a:r>
          <a:r>
            <a:rPr lang="en-US" sz="1700" b="1" kern="1200" dirty="0" err="1" smtClean="0">
              <a:solidFill>
                <a:schemeClr val="accent2">
                  <a:lumMod val="75000"/>
                </a:schemeClr>
              </a:solidFill>
            </a:rPr>
            <a:t>executate</a:t>
          </a:r>
          <a:r>
            <a:rPr lang="en-US" sz="1700" b="1" kern="1200" dirty="0" smtClean="0">
              <a:solidFill>
                <a:schemeClr val="accent2">
                  <a:lumMod val="75000"/>
                </a:schemeClr>
              </a:solidFill>
            </a:rPr>
            <a:t> PENTRU SI IN NUMELE INTREPRINDERII</a:t>
          </a:r>
          <a:endParaRPr lang="en-US" sz="1700" b="1" kern="1200" dirty="0">
            <a:solidFill>
              <a:schemeClr val="accent2">
                <a:lumMod val="75000"/>
              </a:schemeClr>
            </a:solidFill>
          </a:endParaRPr>
        </a:p>
        <a:p>
          <a:pPr marL="228600" lvl="1" indent="0" algn="just" defTabSz="933450">
            <a:lnSpc>
              <a:spcPct val="90000"/>
            </a:lnSpc>
            <a:spcBef>
              <a:spcPct val="0"/>
            </a:spcBef>
            <a:spcAft>
              <a:spcPct val="20000"/>
            </a:spcAft>
            <a:buChar char="••"/>
          </a:pPr>
          <a:endParaRPr lang="en-US" sz="700" b="1" kern="1200" dirty="0">
            <a:solidFill>
              <a:schemeClr val="accent2">
                <a:lumMod val="75000"/>
              </a:schemeClr>
            </a:solidFill>
          </a:endParaRPr>
        </a:p>
        <a:p>
          <a:pPr marL="228600" lvl="1" indent="0" algn="just" defTabSz="933450">
            <a:lnSpc>
              <a:spcPct val="90000"/>
            </a:lnSpc>
            <a:spcBef>
              <a:spcPct val="0"/>
            </a:spcBef>
            <a:spcAft>
              <a:spcPct val="20000"/>
            </a:spcAft>
            <a:buChar char="••"/>
          </a:pPr>
          <a:r>
            <a:rPr lang="en-US" sz="1700" b="1" kern="1200" dirty="0" smtClean="0">
              <a:solidFill>
                <a:schemeClr val="accent2">
                  <a:lumMod val="75000"/>
                </a:schemeClr>
              </a:solidFill>
            </a:rPr>
            <a:t>C.2. </a:t>
          </a:r>
          <a:r>
            <a:rPr lang="en-US" sz="1700" b="1" kern="1200" dirty="0" err="1" smtClean="0">
              <a:solidFill>
                <a:schemeClr val="accent2">
                  <a:lumMod val="75000"/>
                </a:schemeClr>
              </a:solidFill>
            </a:rPr>
            <a:t>Detasare</a:t>
          </a:r>
          <a:r>
            <a:rPr lang="en-US" sz="1700" b="1" kern="1200" dirty="0" smtClean="0">
              <a:solidFill>
                <a:schemeClr val="accent2">
                  <a:lumMod val="75000"/>
                </a:schemeClr>
              </a:solidFill>
            </a:rPr>
            <a:t> de personal cu </a:t>
          </a:r>
          <a:r>
            <a:rPr lang="en-US" sz="1700" b="1" kern="1200" dirty="0" err="1" smtClean="0">
              <a:solidFill>
                <a:schemeClr val="accent2">
                  <a:lumMod val="75000"/>
                </a:schemeClr>
              </a:solidFill>
            </a:rPr>
            <a:t>inalta</a:t>
          </a:r>
          <a:r>
            <a:rPr lang="en-US" sz="1700" b="1" kern="1200" dirty="0" smtClean="0">
              <a:solidFill>
                <a:schemeClr val="accent2">
                  <a:lumMod val="75000"/>
                </a:schemeClr>
              </a:solidFill>
            </a:rPr>
            <a:t> </a:t>
          </a:r>
          <a:r>
            <a:rPr lang="en-US" sz="1700" b="1" kern="1200" dirty="0" err="1" smtClean="0">
              <a:solidFill>
                <a:schemeClr val="accent2">
                  <a:lumMod val="75000"/>
                </a:schemeClr>
              </a:solidFill>
            </a:rPr>
            <a:t>calificare</a:t>
          </a:r>
          <a:r>
            <a:rPr lang="en-US" sz="1700" b="1" kern="1200" dirty="0" smtClean="0">
              <a:solidFill>
                <a:schemeClr val="accent2">
                  <a:lumMod val="75000"/>
                </a:schemeClr>
              </a:solidFill>
            </a:rPr>
            <a:t>, care </a:t>
          </a:r>
          <a:r>
            <a:rPr lang="en-US" sz="1700" b="1" kern="1200" dirty="0" err="1" smtClean="0">
              <a:solidFill>
                <a:schemeClr val="accent2">
                  <a:lumMod val="75000"/>
                </a:schemeClr>
              </a:solidFill>
            </a:rPr>
            <a:t>efectueaza</a:t>
          </a:r>
          <a:r>
            <a:rPr lang="en-US" sz="1700" b="1" kern="1200" dirty="0" smtClean="0">
              <a:solidFill>
                <a:schemeClr val="accent2">
                  <a:lumMod val="75000"/>
                </a:schemeClr>
              </a:solidFill>
            </a:rPr>
            <a:t> </a:t>
          </a:r>
          <a:r>
            <a:rPr lang="en-US" sz="1700" b="1" kern="1200" dirty="0" err="1" smtClean="0">
              <a:solidFill>
                <a:schemeClr val="accent2">
                  <a:lumMod val="75000"/>
                </a:schemeClr>
              </a:solidFill>
            </a:rPr>
            <a:t>activitati</a:t>
          </a:r>
          <a:r>
            <a:rPr lang="en-US" sz="1700" b="1" kern="1200" dirty="0" smtClean="0">
              <a:solidFill>
                <a:schemeClr val="accent2">
                  <a:lumMod val="75000"/>
                </a:schemeClr>
              </a:solidFill>
            </a:rPr>
            <a:t> de CDI, </a:t>
          </a:r>
          <a:r>
            <a:rPr lang="en-US" sz="1700" b="1" kern="1200" dirty="0" err="1" smtClean="0">
              <a:solidFill>
                <a:schemeClr val="accent2">
                  <a:lumMod val="75000"/>
                </a:schemeClr>
              </a:solidFill>
            </a:rPr>
            <a:t>intr</a:t>
          </a:r>
          <a:r>
            <a:rPr lang="en-US" sz="1700" b="1" kern="1200" dirty="0" smtClean="0">
              <a:solidFill>
                <a:schemeClr val="accent2">
                  <a:lumMod val="75000"/>
                </a:schemeClr>
              </a:solidFill>
            </a:rPr>
            <a:t>-o </a:t>
          </a:r>
          <a:r>
            <a:rPr lang="en-US" sz="1700" b="1" kern="1200" dirty="0" err="1" smtClean="0">
              <a:solidFill>
                <a:schemeClr val="accent2">
                  <a:lumMod val="75000"/>
                </a:schemeClr>
              </a:solidFill>
            </a:rPr>
            <a:t>functie</a:t>
          </a:r>
          <a:r>
            <a:rPr lang="en-US" sz="1700" b="1" kern="1200" dirty="0" smtClean="0">
              <a:solidFill>
                <a:schemeClr val="accent2">
                  <a:lumMod val="75000"/>
                </a:schemeClr>
              </a:solidFill>
            </a:rPr>
            <a:t> </a:t>
          </a:r>
          <a:r>
            <a:rPr lang="en-US" sz="1700" b="1" kern="1200" dirty="0" err="1" smtClean="0">
              <a:solidFill>
                <a:schemeClr val="accent2">
                  <a:lumMod val="75000"/>
                </a:schemeClr>
              </a:solidFill>
            </a:rPr>
            <a:t>nou-creata</a:t>
          </a:r>
          <a:r>
            <a:rPr lang="en-US" sz="1700" b="1" kern="1200" dirty="0" smtClean="0">
              <a:solidFill>
                <a:schemeClr val="accent2">
                  <a:lumMod val="75000"/>
                </a:schemeClr>
              </a:solidFill>
            </a:rPr>
            <a:t> in </a:t>
          </a:r>
          <a:r>
            <a:rPr lang="en-US" sz="1700" b="1" kern="1200" dirty="0" err="1" smtClean="0">
              <a:solidFill>
                <a:schemeClr val="accent2">
                  <a:lumMod val="75000"/>
                </a:schemeClr>
              </a:solidFill>
            </a:rPr>
            <a:t>cadrul</a:t>
          </a:r>
          <a:r>
            <a:rPr lang="en-US" sz="1700" b="1" kern="1200" dirty="0" smtClean="0">
              <a:solidFill>
                <a:schemeClr val="accent2">
                  <a:lumMod val="75000"/>
                </a:schemeClr>
              </a:solidFill>
            </a:rPr>
            <a:t> </a:t>
          </a:r>
          <a:r>
            <a:rPr lang="en-US" sz="1700" b="1" kern="1200" dirty="0" err="1" smtClean="0">
              <a:solidFill>
                <a:schemeClr val="accent2">
                  <a:lumMod val="75000"/>
                </a:schemeClr>
              </a:solidFill>
            </a:rPr>
            <a:t>intreprinderii</a:t>
          </a:r>
          <a:r>
            <a:rPr lang="en-US" sz="1700" b="1" kern="1200" dirty="0" smtClean="0">
              <a:solidFill>
                <a:schemeClr val="accent2">
                  <a:lumMod val="75000"/>
                </a:schemeClr>
              </a:solidFill>
            </a:rPr>
            <a:t>, </a:t>
          </a:r>
          <a:r>
            <a:rPr lang="en-US" sz="1700" b="1" kern="1200" dirty="0" err="1" smtClean="0">
              <a:solidFill>
                <a:schemeClr val="accent2">
                  <a:lumMod val="75000"/>
                </a:schemeClr>
              </a:solidFill>
            </a:rPr>
            <a:t>fara</a:t>
          </a:r>
          <a:r>
            <a:rPr lang="en-US" sz="1700" b="1" kern="1200" dirty="0" smtClean="0">
              <a:solidFill>
                <a:schemeClr val="accent2">
                  <a:lumMod val="75000"/>
                </a:schemeClr>
              </a:solidFill>
            </a:rPr>
            <a:t> </a:t>
          </a:r>
          <a:r>
            <a:rPr lang="en-US" sz="1700" b="1" kern="1200" dirty="0" err="1" smtClean="0">
              <a:solidFill>
                <a:schemeClr val="accent2">
                  <a:lumMod val="75000"/>
                </a:schemeClr>
              </a:solidFill>
            </a:rPr>
            <a:t>sa</a:t>
          </a:r>
          <a:r>
            <a:rPr lang="en-US" sz="1700" b="1" kern="1200" dirty="0" smtClean="0">
              <a:solidFill>
                <a:schemeClr val="accent2">
                  <a:lumMod val="75000"/>
                </a:schemeClr>
              </a:solidFill>
            </a:rPr>
            <a:t> </a:t>
          </a:r>
          <a:r>
            <a:rPr lang="en-US" sz="1700" b="1" kern="1200" dirty="0" err="1" smtClean="0">
              <a:solidFill>
                <a:schemeClr val="accent2">
                  <a:lumMod val="75000"/>
                </a:schemeClr>
              </a:solidFill>
            </a:rPr>
            <a:t>inlocuiasca</a:t>
          </a:r>
          <a:r>
            <a:rPr lang="en-US" sz="1700" b="1" kern="1200" dirty="0" smtClean="0">
              <a:solidFill>
                <a:schemeClr val="accent2">
                  <a:lumMod val="75000"/>
                </a:schemeClr>
              </a:solidFill>
            </a:rPr>
            <a:t> </a:t>
          </a:r>
          <a:r>
            <a:rPr lang="en-US" sz="1700" b="1" kern="1200" dirty="0" err="1" smtClean="0">
              <a:solidFill>
                <a:schemeClr val="accent2">
                  <a:lumMod val="75000"/>
                </a:schemeClr>
              </a:solidFill>
            </a:rPr>
            <a:t>alti</a:t>
          </a:r>
          <a:r>
            <a:rPr lang="en-US" sz="1700" b="1" kern="1200" dirty="0" smtClean="0">
              <a:solidFill>
                <a:schemeClr val="accent2">
                  <a:lumMod val="75000"/>
                </a:schemeClr>
              </a:solidFill>
            </a:rPr>
            <a:t> </a:t>
          </a:r>
          <a:r>
            <a:rPr lang="en-US" sz="1700" b="1" kern="1200" dirty="0" err="1" smtClean="0">
              <a:solidFill>
                <a:schemeClr val="accent2">
                  <a:lumMod val="75000"/>
                </a:schemeClr>
              </a:solidFill>
            </a:rPr>
            <a:t>mebri</a:t>
          </a:r>
          <a:r>
            <a:rPr lang="en-US" sz="1700" b="1" kern="1200" dirty="0" smtClean="0">
              <a:solidFill>
                <a:schemeClr val="accent2">
                  <a:lumMod val="75000"/>
                </a:schemeClr>
              </a:solidFill>
            </a:rPr>
            <a:t> </a:t>
          </a:r>
          <a:r>
            <a:rPr lang="en-US" sz="1700" b="1" kern="1200" dirty="0" err="1" smtClean="0">
              <a:solidFill>
                <a:schemeClr val="accent2">
                  <a:lumMod val="75000"/>
                </a:schemeClr>
              </a:solidFill>
            </a:rPr>
            <a:t>ai</a:t>
          </a:r>
          <a:r>
            <a:rPr lang="en-US" sz="1700" b="1" kern="1200" dirty="0" smtClean="0">
              <a:solidFill>
                <a:schemeClr val="accent2">
                  <a:lumMod val="75000"/>
                </a:schemeClr>
              </a:solidFill>
            </a:rPr>
            <a:t> </a:t>
          </a:r>
          <a:r>
            <a:rPr lang="en-US" sz="1700" b="1" kern="1200" dirty="0" err="1" smtClean="0">
              <a:solidFill>
                <a:schemeClr val="accent2">
                  <a:lumMod val="75000"/>
                </a:schemeClr>
              </a:solidFill>
            </a:rPr>
            <a:t>personalului</a:t>
          </a:r>
          <a:endParaRPr lang="en-US" sz="1700" b="1" kern="1200" dirty="0">
            <a:solidFill>
              <a:schemeClr val="accent2">
                <a:lumMod val="75000"/>
              </a:schemeClr>
            </a:solidFill>
          </a:endParaRPr>
        </a:p>
        <a:p>
          <a:pPr marL="228600" lvl="1" indent="0" algn="just" defTabSz="933450">
            <a:lnSpc>
              <a:spcPct val="90000"/>
            </a:lnSpc>
            <a:spcBef>
              <a:spcPct val="0"/>
            </a:spcBef>
            <a:spcAft>
              <a:spcPct val="20000"/>
            </a:spcAft>
            <a:buChar char="••"/>
          </a:pPr>
          <a:endParaRPr lang="en-US" sz="700" b="0" kern="1200" dirty="0">
            <a:solidFill>
              <a:schemeClr val="tx1"/>
            </a:solidFill>
          </a:endParaRPr>
        </a:p>
        <a:p>
          <a:pPr marL="228600" lvl="1" indent="0" algn="just" defTabSz="933450">
            <a:lnSpc>
              <a:spcPct val="90000"/>
            </a:lnSpc>
            <a:spcBef>
              <a:spcPct val="0"/>
            </a:spcBef>
            <a:spcAft>
              <a:spcPct val="20000"/>
            </a:spcAft>
            <a:buChar char="••"/>
          </a:pPr>
          <a:r>
            <a:rPr lang="en-US" sz="1700" b="1" kern="1200" dirty="0" smtClean="0">
              <a:solidFill>
                <a:schemeClr val="accent2">
                  <a:lumMod val="75000"/>
                </a:schemeClr>
              </a:solidFill>
            </a:rPr>
            <a:t>C.3.  </a:t>
          </a:r>
          <a:r>
            <a:rPr lang="en-US" sz="1700" b="1" kern="1200" dirty="0" err="1" smtClean="0">
              <a:solidFill>
                <a:schemeClr val="accent2">
                  <a:lumMod val="75000"/>
                </a:schemeClr>
              </a:solidFill>
            </a:rPr>
            <a:t>Cercetari</a:t>
          </a:r>
          <a:r>
            <a:rPr lang="en-US" sz="1700" b="1" kern="1200" dirty="0" smtClean="0">
              <a:solidFill>
                <a:schemeClr val="accent2">
                  <a:lumMod val="75000"/>
                </a:schemeClr>
              </a:solidFill>
            </a:rPr>
            <a:t> de </a:t>
          </a:r>
          <a:r>
            <a:rPr lang="en-US" sz="1700" b="1" kern="1200" dirty="0" err="1" smtClean="0">
              <a:solidFill>
                <a:schemeClr val="accent2">
                  <a:lumMod val="75000"/>
                </a:schemeClr>
              </a:solidFill>
            </a:rPr>
            <a:t>piata</a:t>
          </a:r>
          <a:endParaRPr lang="en-US" sz="1700" b="1" kern="1200" dirty="0">
            <a:solidFill>
              <a:schemeClr val="accent2">
                <a:lumMod val="75000"/>
              </a:schemeClr>
            </a:solidFill>
          </a:endParaRPr>
        </a:p>
        <a:p>
          <a:pPr marL="228600" lvl="1" indent="0" algn="just" defTabSz="933450">
            <a:lnSpc>
              <a:spcPct val="90000"/>
            </a:lnSpc>
            <a:spcBef>
              <a:spcPct val="0"/>
            </a:spcBef>
            <a:spcAft>
              <a:spcPct val="20000"/>
            </a:spcAft>
            <a:buChar char="••"/>
          </a:pPr>
          <a:endParaRPr lang="en-US" sz="700" b="1" kern="1200" dirty="0">
            <a:solidFill>
              <a:schemeClr val="accent2">
                <a:lumMod val="75000"/>
              </a:schemeClr>
            </a:solidFill>
          </a:endParaRPr>
        </a:p>
        <a:p>
          <a:pPr marL="228600" lvl="1" indent="0" algn="just" defTabSz="933450">
            <a:lnSpc>
              <a:spcPct val="90000"/>
            </a:lnSpc>
            <a:spcBef>
              <a:spcPct val="0"/>
            </a:spcBef>
            <a:spcAft>
              <a:spcPct val="20000"/>
            </a:spcAft>
            <a:buChar char="••"/>
          </a:pPr>
          <a:r>
            <a:rPr lang="en-US" sz="1700" b="1" kern="1200" dirty="0" smtClean="0">
              <a:solidFill>
                <a:schemeClr val="accent2">
                  <a:lumMod val="75000"/>
                </a:schemeClr>
              </a:solidFill>
            </a:rPr>
            <a:t>C.4.  </a:t>
          </a:r>
          <a:r>
            <a:rPr lang="en-US" sz="1700" b="1" kern="1200" dirty="0" err="1" smtClean="0">
              <a:solidFill>
                <a:schemeClr val="accent2">
                  <a:lumMod val="75000"/>
                </a:schemeClr>
              </a:solidFill>
            </a:rPr>
            <a:t>Servicii</a:t>
          </a:r>
          <a:r>
            <a:rPr lang="en-US" sz="1700" b="1" kern="1200" dirty="0" smtClean="0">
              <a:solidFill>
                <a:schemeClr val="accent2">
                  <a:lumMod val="75000"/>
                </a:schemeClr>
              </a:solidFill>
            </a:rPr>
            <a:t> de </a:t>
          </a:r>
          <a:r>
            <a:rPr lang="en-US" sz="1700" b="1" kern="1200" dirty="0" err="1" smtClean="0">
              <a:solidFill>
                <a:schemeClr val="accent2">
                  <a:lumMod val="75000"/>
                </a:schemeClr>
              </a:solidFill>
            </a:rPr>
            <a:t>etichetare</a:t>
          </a:r>
          <a:r>
            <a:rPr lang="en-US" sz="1700" b="1" kern="1200" dirty="0" smtClean="0">
              <a:solidFill>
                <a:schemeClr val="accent2">
                  <a:lumMod val="75000"/>
                </a:schemeClr>
              </a:solidFill>
            </a:rPr>
            <a:t> de </a:t>
          </a:r>
          <a:r>
            <a:rPr lang="en-US" sz="1700" b="1" kern="1200" dirty="0" err="1" smtClean="0">
              <a:solidFill>
                <a:schemeClr val="accent2">
                  <a:lumMod val="75000"/>
                </a:schemeClr>
              </a:solidFill>
            </a:rPr>
            <a:t>calitate</a:t>
          </a:r>
          <a:r>
            <a:rPr lang="en-US" sz="1700" b="1" kern="1200" dirty="0" smtClean="0">
              <a:solidFill>
                <a:schemeClr val="accent2">
                  <a:lumMod val="75000"/>
                </a:schemeClr>
              </a:solidFill>
            </a:rPr>
            <a:t>, </a:t>
          </a:r>
          <a:r>
            <a:rPr lang="en-US" sz="1700" b="1" kern="1200" dirty="0" err="1" smtClean="0">
              <a:solidFill>
                <a:schemeClr val="accent2">
                  <a:lumMod val="75000"/>
                </a:schemeClr>
              </a:solidFill>
            </a:rPr>
            <a:t>testarea</a:t>
          </a:r>
          <a:r>
            <a:rPr lang="en-US" sz="1700" b="1" kern="1200" dirty="0" smtClean="0">
              <a:solidFill>
                <a:schemeClr val="accent2">
                  <a:lumMod val="75000"/>
                </a:schemeClr>
              </a:solidFill>
            </a:rPr>
            <a:t> </a:t>
          </a:r>
          <a:r>
            <a:rPr lang="en-US" sz="1700" b="1" kern="1200" dirty="0" err="1" smtClean="0">
              <a:solidFill>
                <a:schemeClr val="accent2">
                  <a:lumMod val="75000"/>
                </a:schemeClr>
              </a:solidFill>
            </a:rPr>
            <a:t>si</a:t>
          </a:r>
          <a:r>
            <a:rPr lang="en-US" sz="1700" b="1" kern="1200" dirty="0" smtClean="0">
              <a:solidFill>
                <a:schemeClr val="accent2">
                  <a:lumMod val="75000"/>
                </a:schemeClr>
              </a:solidFill>
            </a:rPr>
            <a:t> </a:t>
          </a:r>
          <a:r>
            <a:rPr lang="en-US" sz="1700" b="1" kern="1200" dirty="0" err="1" smtClean="0">
              <a:solidFill>
                <a:schemeClr val="accent2">
                  <a:lumMod val="75000"/>
                </a:schemeClr>
              </a:solidFill>
            </a:rPr>
            <a:t>certificarea</a:t>
          </a:r>
          <a:r>
            <a:rPr lang="en-US" sz="1700" b="1" kern="1200" dirty="0" smtClean="0">
              <a:solidFill>
                <a:schemeClr val="accent2">
                  <a:lumMod val="75000"/>
                </a:schemeClr>
              </a:solidFill>
            </a:rPr>
            <a:t> </a:t>
          </a:r>
          <a:r>
            <a:rPr lang="en-US" sz="1700" b="1" kern="1200" dirty="0" err="1" smtClean="0">
              <a:solidFill>
                <a:schemeClr val="accent2">
                  <a:lumMod val="75000"/>
                </a:schemeClr>
              </a:solidFill>
            </a:rPr>
            <a:t>calitatii</a:t>
          </a:r>
          <a:endParaRPr lang="en-US" sz="1700" b="1" kern="1200" dirty="0">
            <a:solidFill>
              <a:schemeClr val="accent2">
                <a:lumMod val="75000"/>
              </a:schemeClr>
            </a:solidFill>
          </a:endParaRPr>
        </a:p>
      </dsp:txBody>
      <dsp:txXfrm>
        <a:off x="0" y="889346"/>
        <a:ext cx="8229600" cy="41398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93A7D-B1F2-4C56-AB8E-169AD43EF31E}">
      <dsp:nvSpPr>
        <dsp:cNvPr id="0" name=""/>
        <dsp:cNvSpPr/>
      </dsp:nvSpPr>
      <dsp:spPr>
        <a:xfrm flipH="1">
          <a:off x="3886181" y="0"/>
          <a:ext cx="457236" cy="597047"/>
        </a:xfrm>
        <a:prstGeom prst="roundRect">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b="1" kern="1200" dirty="0" smtClean="0"/>
            <a:t>D</a:t>
          </a:r>
          <a:endParaRPr lang="en-US" sz="2500" b="1" kern="1200" dirty="0"/>
        </a:p>
      </dsp:txBody>
      <dsp:txXfrm>
        <a:off x="3908501" y="22320"/>
        <a:ext cx="412596" cy="552407"/>
      </dsp:txXfrm>
    </dsp:sp>
    <dsp:sp modelId="{5AB5E8BF-3FD5-41B3-9DDA-7FC895F835C2}">
      <dsp:nvSpPr>
        <dsp:cNvPr id="0" name=""/>
        <dsp:cNvSpPr/>
      </dsp:nvSpPr>
      <dsp:spPr>
        <a:xfrm>
          <a:off x="0" y="1156023"/>
          <a:ext cx="8229600" cy="3654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1590" rIns="120904" bIns="21590" numCol="1" spcCol="1270" anchor="t" anchorCtr="0">
          <a:noAutofit/>
        </a:bodyPr>
        <a:lstStyle/>
        <a:p>
          <a:pPr marL="228600" lvl="1" indent="0" algn="just" defTabSz="933450">
            <a:lnSpc>
              <a:spcPct val="150000"/>
            </a:lnSpc>
            <a:spcBef>
              <a:spcPct val="0"/>
            </a:spcBef>
            <a:spcAft>
              <a:spcPct val="20000"/>
            </a:spcAft>
            <a:buChar char="••"/>
          </a:pPr>
          <a:endParaRPr lang="en-US" sz="1700" b="1" kern="1200" dirty="0">
            <a:solidFill>
              <a:schemeClr val="tx1"/>
            </a:solidFill>
          </a:endParaRPr>
        </a:p>
        <a:p>
          <a:pPr marL="228600" marR="0" lvl="1" indent="0" algn="just" defTabSz="933450" eaLnBrk="1" fontAlgn="auto" latinLnBrk="0" hangingPunct="1">
            <a:lnSpc>
              <a:spcPct val="90000"/>
            </a:lnSpc>
            <a:spcBef>
              <a:spcPct val="0"/>
            </a:spcBef>
            <a:spcAft>
              <a:spcPct val="20000"/>
            </a:spcAft>
            <a:buClrTx/>
            <a:buSzTx/>
            <a:buFontTx/>
            <a:buChar char="••"/>
            <a:tabLst/>
            <a:defRPr/>
          </a:pPr>
          <a:r>
            <a:rPr lang="en-US" sz="1700" b="1" kern="1200" dirty="0" err="1" smtClean="0">
              <a:solidFill>
                <a:schemeClr val="tx1"/>
              </a:solidFill>
            </a:rPr>
            <a:t>Activitati</a:t>
          </a:r>
          <a:r>
            <a:rPr lang="en-US" sz="1700" b="1" kern="1200" dirty="0" smtClean="0">
              <a:solidFill>
                <a:schemeClr val="tx1"/>
              </a:solidFill>
            </a:rPr>
            <a:t> de </a:t>
          </a:r>
          <a:r>
            <a:rPr lang="en-US" sz="1700" b="1" kern="1200" dirty="0" err="1" smtClean="0">
              <a:solidFill>
                <a:schemeClr val="tx1"/>
              </a:solidFill>
            </a:rPr>
            <a:t>Cercetare</a:t>
          </a:r>
          <a:r>
            <a:rPr lang="en-US" sz="1700" b="1" kern="1200" dirty="0" smtClean="0">
              <a:solidFill>
                <a:schemeClr val="tx1"/>
              </a:solidFill>
            </a:rPr>
            <a:t> </a:t>
          </a:r>
          <a:r>
            <a:rPr lang="en-US" sz="1700" b="1" kern="1200" dirty="0" err="1" smtClean="0">
              <a:solidFill>
                <a:schemeClr val="tx1"/>
              </a:solidFill>
            </a:rPr>
            <a:t>industriala</a:t>
          </a:r>
          <a:r>
            <a:rPr lang="en-US" sz="1700" b="1" kern="1200" dirty="0" smtClean="0">
              <a:solidFill>
                <a:schemeClr val="tx1"/>
              </a:solidFill>
            </a:rPr>
            <a:t> </a:t>
          </a:r>
          <a:r>
            <a:rPr lang="en-US" sz="1700" b="1" kern="1200" dirty="0" err="1" smtClean="0">
              <a:solidFill>
                <a:schemeClr val="tx1"/>
              </a:solidFill>
            </a:rPr>
            <a:t>si</a:t>
          </a:r>
          <a:r>
            <a:rPr lang="en-US" sz="1700" b="1" kern="1200" dirty="0" smtClean="0">
              <a:solidFill>
                <a:schemeClr val="tx1"/>
              </a:solidFill>
            </a:rPr>
            <a:t>/</a:t>
          </a:r>
          <a:r>
            <a:rPr lang="en-US" sz="1700" b="1" kern="1200" dirty="0" err="1" smtClean="0">
              <a:solidFill>
                <a:schemeClr val="tx1"/>
              </a:solidFill>
            </a:rPr>
            <a:t>sau</a:t>
          </a:r>
          <a:r>
            <a:rPr lang="en-US" sz="1700" b="1" kern="1200" dirty="0" smtClean="0">
              <a:solidFill>
                <a:schemeClr val="tx1"/>
              </a:solidFill>
            </a:rPr>
            <a:t> </a:t>
          </a:r>
          <a:r>
            <a:rPr lang="en-US" sz="1700" b="1" kern="1200" dirty="0" err="1" smtClean="0">
              <a:solidFill>
                <a:schemeClr val="tx1"/>
              </a:solidFill>
            </a:rPr>
            <a:t>Dezvoltare</a:t>
          </a:r>
          <a:r>
            <a:rPr lang="en-US" sz="1700" b="1" kern="1200" dirty="0" smtClean="0">
              <a:solidFill>
                <a:schemeClr val="tx1"/>
              </a:solidFill>
            </a:rPr>
            <a:t> </a:t>
          </a:r>
          <a:r>
            <a:rPr lang="en-US" sz="1700" b="1" kern="1200" dirty="0" err="1" smtClean="0">
              <a:solidFill>
                <a:schemeClr val="tx1"/>
              </a:solidFill>
            </a:rPr>
            <a:t>experimentala</a:t>
          </a:r>
          <a:r>
            <a:rPr lang="en-US" sz="1700" b="1" kern="1200" dirty="0" smtClean="0">
              <a:solidFill>
                <a:schemeClr val="tx1"/>
              </a:solidFill>
            </a:rPr>
            <a:t> </a:t>
          </a:r>
          <a:r>
            <a:rPr lang="en-US" sz="1700" b="1" kern="1200" dirty="0" err="1" smtClean="0">
              <a:solidFill>
                <a:schemeClr val="tx1"/>
              </a:solidFill>
            </a:rPr>
            <a:t>realizate</a:t>
          </a:r>
          <a:r>
            <a:rPr lang="en-US" sz="1700" b="1" kern="1200" dirty="0" smtClean="0">
              <a:solidFill>
                <a:schemeClr val="tx1"/>
              </a:solidFill>
            </a:rPr>
            <a:t> in </a:t>
          </a:r>
          <a:r>
            <a:rPr lang="en-US" sz="1700" b="1" kern="1200" dirty="0" err="1" smtClean="0">
              <a:solidFill>
                <a:schemeClr val="tx1"/>
              </a:solidFill>
            </a:rPr>
            <a:t>colaborare</a:t>
          </a:r>
          <a:r>
            <a:rPr lang="en-US" sz="1700" b="1" kern="1200" dirty="0" smtClean="0">
              <a:solidFill>
                <a:schemeClr val="tx1"/>
              </a:solidFill>
            </a:rPr>
            <a:t> </a:t>
          </a:r>
          <a:r>
            <a:rPr lang="en-US" sz="1700" b="1" u="sng" kern="1200" dirty="0" err="1" smtClean="0">
              <a:solidFill>
                <a:schemeClr val="tx1"/>
              </a:solidFill>
            </a:rPr>
            <a:t>efectiva</a:t>
          </a:r>
          <a:r>
            <a:rPr lang="en-US" sz="1700" b="1" kern="1200" dirty="0" smtClean="0">
              <a:solidFill>
                <a:schemeClr val="tx1"/>
              </a:solidFill>
            </a:rPr>
            <a:t> cu o </a:t>
          </a:r>
          <a:r>
            <a:rPr lang="en-US" sz="1700" b="1" kern="1200" dirty="0" err="1" smtClean="0">
              <a:solidFill>
                <a:schemeClr val="tx1"/>
              </a:solidFill>
            </a:rPr>
            <a:t>intreprindere</a:t>
          </a:r>
          <a:endParaRPr lang="en-US" sz="1700" b="1" kern="1200" dirty="0" smtClean="0">
            <a:solidFill>
              <a:schemeClr val="tx1"/>
            </a:solidFill>
          </a:endParaRPr>
        </a:p>
        <a:p>
          <a:pPr marL="228600" lvl="1" indent="0" algn="just" defTabSz="933450">
            <a:lnSpc>
              <a:spcPct val="90000"/>
            </a:lnSpc>
            <a:spcBef>
              <a:spcPct val="0"/>
            </a:spcBef>
            <a:spcAft>
              <a:spcPct val="20000"/>
            </a:spcAft>
            <a:buChar char="••"/>
          </a:pPr>
          <a:endParaRPr lang="en-US" sz="1700" b="1" kern="1200" dirty="0">
            <a:solidFill>
              <a:schemeClr val="accent2">
                <a:lumMod val="75000"/>
              </a:schemeClr>
            </a:solidFill>
          </a:endParaRPr>
        </a:p>
        <a:p>
          <a:pPr marL="228600" lvl="1" indent="0" algn="just" defTabSz="933450">
            <a:lnSpc>
              <a:spcPct val="90000"/>
            </a:lnSpc>
            <a:spcBef>
              <a:spcPct val="0"/>
            </a:spcBef>
            <a:spcAft>
              <a:spcPct val="20000"/>
            </a:spcAft>
            <a:buChar char="••"/>
          </a:pPr>
          <a:r>
            <a:rPr lang="en-US" sz="1700" b="1" kern="1200" dirty="0" err="1" smtClean="0">
              <a:solidFill>
                <a:schemeClr val="accent2">
                  <a:lumMod val="75000"/>
                </a:schemeClr>
              </a:solidFill>
            </a:rPr>
            <a:t>Partenerii</a:t>
          </a:r>
          <a:r>
            <a:rPr lang="en-US" sz="1700" b="1" kern="1200" dirty="0" smtClean="0">
              <a:solidFill>
                <a:schemeClr val="accent2">
                  <a:lumMod val="75000"/>
                </a:schemeClr>
              </a:solidFill>
            </a:rPr>
            <a:t> au in </a:t>
          </a:r>
          <a:r>
            <a:rPr lang="en-US" sz="1700" b="1" kern="1200" dirty="0" err="1" smtClean="0">
              <a:solidFill>
                <a:schemeClr val="accent2">
                  <a:lumMod val="75000"/>
                </a:schemeClr>
              </a:solidFill>
            </a:rPr>
            <a:t>comun</a:t>
          </a:r>
          <a:r>
            <a:rPr lang="en-US" sz="1700" b="1" kern="1200" dirty="0" smtClean="0">
              <a:solidFill>
                <a:schemeClr val="accent2">
                  <a:lumMod val="75000"/>
                </a:schemeClr>
              </a:solidFill>
            </a:rPr>
            <a:t> / impart:</a:t>
          </a:r>
          <a:endParaRPr lang="en-US" sz="1700" b="1" kern="1200" dirty="0">
            <a:solidFill>
              <a:schemeClr val="accent2">
                <a:lumMod val="75000"/>
              </a:schemeClr>
            </a:solidFill>
          </a:endParaRPr>
        </a:p>
        <a:p>
          <a:pPr marL="228600" lvl="1" indent="0" algn="just" defTabSz="933450">
            <a:lnSpc>
              <a:spcPct val="90000"/>
            </a:lnSpc>
            <a:spcBef>
              <a:spcPct val="0"/>
            </a:spcBef>
            <a:spcAft>
              <a:spcPct val="20000"/>
            </a:spcAft>
            <a:buChar char="••"/>
          </a:pPr>
          <a:r>
            <a:rPr lang="en-US" sz="1700" b="1" kern="1200" dirty="0" smtClean="0">
              <a:solidFill>
                <a:schemeClr val="accent2">
                  <a:lumMod val="75000"/>
                </a:schemeClr>
              </a:solidFill>
            </a:rPr>
            <a:t>- </a:t>
          </a:r>
          <a:r>
            <a:rPr lang="en-US" sz="1700" b="1" kern="1200" dirty="0" err="1" smtClean="0">
              <a:solidFill>
                <a:schemeClr val="accent2">
                  <a:lumMod val="75000"/>
                </a:schemeClr>
              </a:solidFill>
            </a:rPr>
            <a:t>Domeniul</a:t>
          </a:r>
          <a:r>
            <a:rPr lang="en-US" sz="1700" b="1" kern="1200" dirty="0" smtClean="0">
              <a:solidFill>
                <a:schemeClr val="accent2">
                  <a:lumMod val="75000"/>
                </a:schemeClr>
              </a:solidFill>
            </a:rPr>
            <a:t> de </a:t>
          </a:r>
          <a:r>
            <a:rPr lang="en-US" sz="1700" b="1" kern="1200" dirty="0" err="1" smtClean="0">
              <a:solidFill>
                <a:schemeClr val="accent2">
                  <a:lumMod val="75000"/>
                </a:schemeClr>
              </a:solidFill>
            </a:rPr>
            <a:t>aplicare</a:t>
          </a:r>
          <a:endParaRPr lang="en-US" sz="1700" b="1" kern="1200" dirty="0">
            <a:solidFill>
              <a:schemeClr val="accent2">
                <a:lumMod val="75000"/>
              </a:schemeClr>
            </a:solidFill>
          </a:endParaRPr>
        </a:p>
        <a:p>
          <a:pPr marL="228600" lvl="1" indent="0" algn="just" defTabSz="933450">
            <a:lnSpc>
              <a:spcPct val="90000"/>
            </a:lnSpc>
            <a:spcBef>
              <a:spcPct val="0"/>
            </a:spcBef>
            <a:spcAft>
              <a:spcPct val="20000"/>
            </a:spcAft>
            <a:buChar char="••"/>
          </a:pPr>
          <a:r>
            <a:rPr lang="en-US" sz="1700" b="1" kern="1200" dirty="0" smtClean="0">
              <a:solidFill>
                <a:schemeClr val="accent2">
                  <a:lumMod val="75000"/>
                </a:schemeClr>
              </a:solidFill>
            </a:rPr>
            <a:t>- </a:t>
          </a:r>
          <a:r>
            <a:rPr lang="en-US" sz="1700" b="1" kern="1200" dirty="0" err="1" smtClean="0">
              <a:solidFill>
                <a:schemeClr val="accent2">
                  <a:lumMod val="75000"/>
                </a:schemeClr>
              </a:solidFill>
            </a:rPr>
            <a:t>Conceperea</a:t>
          </a:r>
          <a:r>
            <a:rPr lang="en-US" sz="1700" b="1" kern="1200" dirty="0" smtClean="0">
              <a:solidFill>
                <a:schemeClr val="accent2">
                  <a:lumMod val="75000"/>
                </a:schemeClr>
              </a:solidFill>
            </a:rPr>
            <a:t> </a:t>
          </a:r>
          <a:r>
            <a:rPr lang="en-US" sz="1700" b="1" kern="1200" dirty="0" err="1" smtClean="0">
              <a:solidFill>
                <a:schemeClr val="accent2">
                  <a:lumMod val="75000"/>
                </a:schemeClr>
              </a:solidFill>
            </a:rPr>
            <a:t>si</a:t>
          </a:r>
          <a:r>
            <a:rPr lang="en-US" sz="1700" b="1" kern="1200" dirty="0" smtClean="0">
              <a:solidFill>
                <a:schemeClr val="accent2">
                  <a:lumMod val="75000"/>
                </a:schemeClr>
              </a:solidFill>
            </a:rPr>
            <a:t> </a:t>
          </a:r>
          <a:r>
            <a:rPr lang="en-US" sz="1700" b="1" kern="1200" dirty="0" err="1" smtClean="0">
              <a:solidFill>
                <a:schemeClr val="accent2">
                  <a:lumMod val="75000"/>
                </a:schemeClr>
              </a:solidFill>
            </a:rPr>
            <a:t>realizarea</a:t>
          </a:r>
          <a:r>
            <a:rPr lang="en-US" sz="1700" b="1" kern="1200" dirty="0" smtClean="0">
              <a:solidFill>
                <a:schemeClr val="accent2">
                  <a:lumMod val="75000"/>
                </a:schemeClr>
              </a:solidFill>
            </a:rPr>
            <a:t> </a:t>
          </a:r>
          <a:r>
            <a:rPr lang="en-US" sz="1700" b="1" kern="1200" dirty="0" err="1" smtClean="0">
              <a:solidFill>
                <a:schemeClr val="accent2">
                  <a:lumMod val="75000"/>
                </a:schemeClr>
              </a:solidFill>
            </a:rPr>
            <a:t>activitatilor</a:t>
          </a:r>
          <a:endParaRPr lang="en-US" sz="1700" b="1" kern="1200" dirty="0">
            <a:solidFill>
              <a:schemeClr val="accent2">
                <a:lumMod val="75000"/>
              </a:schemeClr>
            </a:solidFill>
          </a:endParaRPr>
        </a:p>
        <a:p>
          <a:pPr marL="228600" lvl="1" indent="0" algn="just" defTabSz="933450">
            <a:lnSpc>
              <a:spcPct val="90000"/>
            </a:lnSpc>
            <a:spcBef>
              <a:spcPct val="0"/>
            </a:spcBef>
            <a:spcAft>
              <a:spcPct val="20000"/>
            </a:spcAft>
            <a:buChar char="••"/>
          </a:pPr>
          <a:r>
            <a:rPr lang="en-US" sz="1700" b="1" kern="1200" dirty="0" smtClean="0">
              <a:solidFill>
                <a:schemeClr val="accent2">
                  <a:lumMod val="75000"/>
                </a:schemeClr>
              </a:solidFill>
            </a:rPr>
            <a:t>- </a:t>
          </a:r>
          <a:r>
            <a:rPr lang="en-US" sz="1700" b="1" kern="1200" dirty="0" err="1" smtClean="0">
              <a:solidFill>
                <a:schemeClr val="accent2">
                  <a:lumMod val="75000"/>
                </a:schemeClr>
              </a:solidFill>
            </a:rPr>
            <a:t>Riscurile</a:t>
          </a:r>
          <a:r>
            <a:rPr lang="en-US" sz="1700" b="1" kern="1200" dirty="0" smtClean="0">
              <a:solidFill>
                <a:schemeClr val="accent2">
                  <a:lumMod val="75000"/>
                </a:schemeClr>
              </a:solidFill>
            </a:rPr>
            <a:t>: </a:t>
          </a:r>
          <a:r>
            <a:rPr lang="en-US" sz="1700" b="1" kern="1200" dirty="0" err="1" smtClean="0">
              <a:solidFill>
                <a:schemeClr val="accent2">
                  <a:lumMod val="75000"/>
                </a:schemeClr>
              </a:solidFill>
            </a:rPr>
            <a:t>financiare</a:t>
          </a:r>
          <a:r>
            <a:rPr lang="en-US" sz="1700" b="1" kern="1200" dirty="0" smtClean="0">
              <a:solidFill>
                <a:schemeClr val="accent2">
                  <a:lumMod val="75000"/>
                </a:schemeClr>
              </a:solidFill>
            </a:rPr>
            <a:t>, </a:t>
          </a:r>
          <a:r>
            <a:rPr lang="en-US" sz="1700" b="1" kern="1200" dirty="0" err="1" smtClean="0">
              <a:solidFill>
                <a:schemeClr val="accent2">
                  <a:lumMod val="75000"/>
                </a:schemeClr>
              </a:solidFill>
            </a:rPr>
            <a:t>tehnologice</a:t>
          </a:r>
          <a:r>
            <a:rPr lang="en-US" sz="1700" b="1" kern="1200" dirty="0" smtClean="0">
              <a:solidFill>
                <a:schemeClr val="accent2">
                  <a:lumMod val="75000"/>
                </a:schemeClr>
              </a:solidFill>
            </a:rPr>
            <a:t>, </a:t>
          </a:r>
          <a:r>
            <a:rPr lang="en-US" sz="1700" b="1" kern="1200" dirty="0" err="1" smtClean="0">
              <a:solidFill>
                <a:schemeClr val="accent2">
                  <a:lumMod val="75000"/>
                </a:schemeClr>
              </a:solidFill>
            </a:rPr>
            <a:t>stiintifice</a:t>
          </a:r>
          <a:r>
            <a:rPr lang="en-US" sz="1700" b="1" kern="1200" dirty="0" smtClean="0">
              <a:solidFill>
                <a:schemeClr val="accent2">
                  <a:lumMod val="75000"/>
                </a:schemeClr>
              </a:solidFill>
            </a:rPr>
            <a:t> </a:t>
          </a:r>
          <a:r>
            <a:rPr lang="en-US" sz="1700" b="1" kern="1200" dirty="0" err="1" smtClean="0">
              <a:solidFill>
                <a:schemeClr val="accent2">
                  <a:lumMod val="75000"/>
                </a:schemeClr>
              </a:solidFill>
            </a:rPr>
            <a:t>si</a:t>
          </a:r>
          <a:r>
            <a:rPr lang="en-US" sz="1700" b="1" kern="1200" dirty="0" smtClean="0">
              <a:solidFill>
                <a:schemeClr val="accent2">
                  <a:lumMod val="75000"/>
                </a:schemeClr>
              </a:solidFill>
            </a:rPr>
            <a:t> de </a:t>
          </a:r>
          <a:r>
            <a:rPr lang="en-US" sz="1700" b="1" kern="1200" dirty="0" err="1" smtClean="0">
              <a:solidFill>
                <a:schemeClr val="accent2">
                  <a:lumMod val="75000"/>
                </a:schemeClr>
              </a:solidFill>
            </a:rPr>
            <a:t>alta</a:t>
          </a:r>
          <a:r>
            <a:rPr lang="en-US" sz="1700" b="1" kern="1200" dirty="0" smtClean="0">
              <a:solidFill>
                <a:schemeClr val="accent2">
                  <a:lumMod val="75000"/>
                </a:schemeClr>
              </a:solidFill>
            </a:rPr>
            <a:t> </a:t>
          </a:r>
          <a:r>
            <a:rPr lang="en-US" sz="1700" b="1" kern="1200" dirty="0" err="1" smtClean="0">
              <a:solidFill>
                <a:schemeClr val="accent2">
                  <a:lumMod val="75000"/>
                </a:schemeClr>
              </a:solidFill>
            </a:rPr>
            <a:t>natura</a:t>
          </a:r>
          <a:endParaRPr lang="en-US" sz="1700" b="1" kern="1200" dirty="0">
            <a:solidFill>
              <a:schemeClr val="accent2">
                <a:lumMod val="75000"/>
              </a:schemeClr>
            </a:solidFill>
          </a:endParaRPr>
        </a:p>
        <a:p>
          <a:pPr marL="228600" lvl="1" indent="0" algn="just" defTabSz="933450">
            <a:lnSpc>
              <a:spcPct val="90000"/>
            </a:lnSpc>
            <a:spcBef>
              <a:spcPct val="0"/>
            </a:spcBef>
            <a:spcAft>
              <a:spcPct val="20000"/>
            </a:spcAft>
            <a:buChar char="••"/>
          </a:pPr>
          <a:r>
            <a:rPr lang="en-US" sz="1700" b="1" kern="1200" dirty="0" smtClean="0">
              <a:solidFill>
                <a:schemeClr val="accent2">
                  <a:lumMod val="75000"/>
                </a:schemeClr>
              </a:solidFill>
            </a:rPr>
            <a:t>- </a:t>
          </a:r>
          <a:r>
            <a:rPr lang="en-US" sz="1700" b="1" kern="1200" dirty="0" err="1" smtClean="0">
              <a:solidFill>
                <a:schemeClr val="accent2">
                  <a:lumMod val="75000"/>
                </a:schemeClr>
              </a:solidFill>
            </a:rPr>
            <a:t>Rezultatele</a:t>
          </a:r>
          <a:r>
            <a:rPr lang="en-US" sz="1700" b="1" kern="1200" dirty="0" smtClean="0">
              <a:solidFill>
                <a:schemeClr val="accent2">
                  <a:lumMod val="75000"/>
                </a:schemeClr>
              </a:solidFill>
            </a:rPr>
            <a:t> / </a:t>
          </a:r>
          <a:r>
            <a:rPr lang="en-US" sz="1700" b="1" kern="1200" dirty="0" err="1" smtClean="0">
              <a:solidFill>
                <a:schemeClr val="accent2">
                  <a:lumMod val="75000"/>
                </a:schemeClr>
              </a:solidFill>
            </a:rPr>
            <a:t>diseminarea</a:t>
          </a:r>
          <a:endParaRPr lang="en-US" sz="1700" b="1" kern="1200" dirty="0">
            <a:solidFill>
              <a:schemeClr val="accent2">
                <a:lumMod val="75000"/>
              </a:schemeClr>
            </a:solidFill>
          </a:endParaRPr>
        </a:p>
        <a:p>
          <a:pPr marL="228600" lvl="1" indent="0" algn="just" defTabSz="933450">
            <a:lnSpc>
              <a:spcPct val="90000"/>
            </a:lnSpc>
            <a:spcBef>
              <a:spcPct val="0"/>
            </a:spcBef>
            <a:spcAft>
              <a:spcPct val="20000"/>
            </a:spcAft>
            <a:buChar char="••"/>
          </a:pPr>
          <a:endParaRPr lang="en-US" sz="1700" b="1" kern="1200" dirty="0">
            <a:solidFill>
              <a:schemeClr val="accent2">
                <a:lumMod val="75000"/>
              </a:schemeClr>
            </a:solidFill>
          </a:endParaRPr>
        </a:p>
        <a:p>
          <a:pPr marL="228600" lvl="1" indent="0" algn="just" defTabSz="933450">
            <a:lnSpc>
              <a:spcPct val="90000"/>
            </a:lnSpc>
            <a:spcBef>
              <a:spcPct val="0"/>
            </a:spcBef>
            <a:spcAft>
              <a:spcPct val="20000"/>
            </a:spcAft>
            <a:buChar char="••"/>
          </a:pPr>
          <a:r>
            <a:rPr lang="en-US" sz="1700" b="1" kern="1200" dirty="0" err="1" smtClean="0">
              <a:solidFill>
                <a:schemeClr val="tx1"/>
              </a:solidFill>
            </a:rPr>
            <a:t>Termenii</a:t>
          </a:r>
          <a:r>
            <a:rPr lang="en-US" sz="1700" b="1" kern="1200" dirty="0" smtClean="0">
              <a:solidFill>
                <a:schemeClr val="tx1"/>
              </a:solidFill>
            </a:rPr>
            <a:t> </a:t>
          </a:r>
          <a:r>
            <a:rPr lang="en-US" sz="1700" b="1" kern="1200" dirty="0" err="1" smtClean="0">
              <a:solidFill>
                <a:schemeClr val="tx1"/>
              </a:solidFill>
            </a:rPr>
            <a:t>si</a:t>
          </a:r>
          <a:r>
            <a:rPr lang="en-US" sz="1700" b="1" kern="1200" dirty="0" smtClean="0">
              <a:solidFill>
                <a:schemeClr val="tx1"/>
              </a:solidFill>
            </a:rPr>
            <a:t> </a:t>
          </a:r>
          <a:r>
            <a:rPr lang="en-US" sz="1700" b="1" kern="1200" dirty="0" err="1" smtClean="0">
              <a:solidFill>
                <a:schemeClr val="tx1"/>
              </a:solidFill>
            </a:rPr>
            <a:t>conditiile</a:t>
          </a:r>
          <a:r>
            <a:rPr lang="en-US" sz="1700" b="1" kern="1200" dirty="0" smtClean="0">
              <a:solidFill>
                <a:schemeClr val="tx1"/>
              </a:solidFill>
            </a:rPr>
            <a:t> de </a:t>
          </a:r>
          <a:r>
            <a:rPr lang="en-US" sz="1700" b="1" kern="1200" dirty="0" err="1" smtClean="0">
              <a:solidFill>
                <a:schemeClr val="tx1"/>
              </a:solidFill>
            </a:rPr>
            <a:t>colaborare</a:t>
          </a:r>
          <a:r>
            <a:rPr lang="en-US" sz="1700" b="1" kern="1200" dirty="0" smtClean="0">
              <a:solidFill>
                <a:schemeClr val="tx1"/>
              </a:solidFill>
            </a:rPr>
            <a:t> </a:t>
          </a:r>
          <a:r>
            <a:rPr lang="en-US" sz="1700" b="1" kern="1200" dirty="0" err="1" smtClean="0">
              <a:solidFill>
                <a:schemeClr val="tx1"/>
              </a:solidFill>
            </a:rPr>
            <a:t>trebuie</a:t>
          </a:r>
          <a:r>
            <a:rPr lang="en-US" sz="1700" b="1" kern="1200" dirty="0" smtClean="0">
              <a:solidFill>
                <a:schemeClr val="tx1"/>
              </a:solidFill>
            </a:rPr>
            <a:t> </a:t>
          </a:r>
          <a:r>
            <a:rPr lang="en-US" sz="1700" b="1" kern="1200" dirty="0" err="1" smtClean="0">
              <a:solidFill>
                <a:schemeClr val="tx1"/>
              </a:solidFill>
            </a:rPr>
            <a:t>sa</a:t>
          </a:r>
          <a:r>
            <a:rPr lang="en-US" sz="1700" b="1" kern="1200" dirty="0" smtClean="0">
              <a:solidFill>
                <a:schemeClr val="tx1"/>
              </a:solidFill>
            </a:rPr>
            <a:t> fie </a:t>
          </a:r>
          <a:r>
            <a:rPr lang="en-US" sz="1700" b="1" kern="1200" dirty="0" err="1" smtClean="0">
              <a:solidFill>
                <a:schemeClr val="tx1"/>
              </a:solidFill>
            </a:rPr>
            <a:t>stabilite</a:t>
          </a:r>
          <a:r>
            <a:rPr lang="en-US" sz="1700" b="1" kern="1200" dirty="0" smtClean="0">
              <a:solidFill>
                <a:schemeClr val="tx1"/>
              </a:solidFill>
            </a:rPr>
            <a:t> </a:t>
          </a:r>
          <a:r>
            <a:rPr lang="en-US" sz="1700" b="1" kern="1200" dirty="0" err="1" smtClean="0">
              <a:solidFill>
                <a:schemeClr val="tx1"/>
              </a:solidFill>
            </a:rPr>
            <a:t>inainte</a:t>
          </a:r>
          <a:r>
            <a:rPr lang="en-US" sz="1700" b="1" kern="1200" dirty="0" smtClean="0">
              <a:solidFill>
                <a:schemeClr val="tx1"/>
              </a:solidFill>
            </a:rPr>
            <a:t> de </a:t>
          </a:r>
          <a:r>
            <a:rPr lang="en-US" sz="1700" b="1" kern="1200" dirty="0" err="1" smtClean="0">
              <a:solidFill>
                <a:schemeClr val="tx1"/>
              </a:solidFill>
            </a:rPr>
            <a:t>inceperea</a:t>
          </a:r>
          <a:r>
            <a:rPr lang="en-US" sz="1700" b="1" kern="1200" dirty="0" smtClean="0">
              <a:solidFill>
                <a:schemeClr val="tx1"/>
              </a:solidFill>
            </a:rPr>
            <a:t> </a:t>
          </a:r>
          <a:r>
            <a:rPr lang="en-US" sz="1700" b="1" kern="1200" dirty="0" err="1" smtClean="0">
              <a:solidFill>
                <a:schemeClr val="tx1"/>
              </a:solidFill>
            </a:rPr>
            <a:t>activitatilor</a:t>
          </a:r>
          <a:r>
            <a:rPr lang="en-US" sz="1700" b="1" kern="1200" dirty="0" smtClean="0">
              <a:solidFill>
                <a:schemeClr val="tx1"/>
              </a:solidFill>
            </a:rPr>
            <a:t> (“</a:t>
          </a:r>
          <a:r>
            <a:rPr lang="en-US" sz="1700" b="1" u="sng" kern="1200" dirty="0" smtClean="0">
              <a:solidFill>
                <a:schemeClr val="tx1"/>
              </a:solidFill>
            </a:rPr>
            <a:t>Acord de </a:t>
          </a:r>
          <a:r>
            <a:rPr lang="en-US" sz="1700" b="1" u="sng" kern="1200" dirty="0" err="1" smtClean="0">
              <a:solidFill>
                <a:schemeClr val="tx1"/>
              </a:solidFill>
            </a:rPr>
            <a:t>colaborare</a:t>
          </a:r>
          <a:r>
            <a:rPr lang="en-US" sz="1700" b="1" kern="1200" dirty="0" smtClean="0">
              <a:solidFill>
                <a:schemeClr val="tx1"/>
              </a:solidFill>
            </a:rPr>
            <a:t>”)</a:t>
          </a:r>
          <a:endParaRPr lang="en-US" sz="1700" b="1" kern="1200" dirty="0">
            <a:solidFill>
              <a:schemeClr val="tx1"/>
            </a:solidFill>
          </a:endParaRPr>
        </a:p>
      </dsp:txBody>
      <dsp:txXfrm>
        <a:off x="0" y="1156023"/>
        <a:ext cx="8229600" cy="36549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93A7D-B1F2-4C56-AB8E-169AD43EF31E}">
      <dsp:nvSpPr>
        <dsp:cNvPr id="0" name=""/>
        <dsp:cNvSpPr/>
      </dsp:nvSpPr>
      <dsp:spPr>
        <a:xfrm flipH="1">
          <a:off x="3886181" y="343198"/>
          <a:ext cx="457236" cy="597047"/>
        </a:xfrm>
        <a:prstGeom prst="roundRect">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b="1" kern="1200" dirty="0" smtClean="0"/>
            <a:t>E</a:t>
          </a:r>
          <a:endParaRPr lang="en-US" sz="2500" b="1" kern="1200" dirty="0"/>
        </a:p>
      </dsp:txBody>
      <dsp:txXfrm>
        <a:off x="3908501" y="365518"/>
        <a:ext cx="412596" cy="552407"/>
      </dsp:txXfrm>
    </dsp:sp>
    <dsp:sp modelId="{5AB5E8BF-3FD5-41B3-9DDA-7FC895F835C2}">
      <dsp:nvSpPr>
        <dsp:cNvPr id="0" name=""/>
        <dsp:cNvSpPr/>
      </dsp:nvSpPr>
      <dsp:spPr>
        <a:xfrm>
          <a:off x="0" y="1600219"/>
          <a:ext cx="8229600" cy="1434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0" algn="just" defTabSz="933450">
            <a:lnSpc>
              <a:spcPct val="150000"/>
            </a:lnSpc>
            <a:spcBef>
              <a:spcPct val="0"/>
            </a:spcBef>
            <a:spcAft>
              <a:spcPct val="20000"/>
            </a:spcAft>
            <a:buChar char="••"/>
          </a:pPr>
          <a:r>
            <a:rPr lang="en-US" sz="2000" b="1" kern="1200" dirty="0" err="1" smtClean="0">
              <a:solidFill>
                <a:schemeClr val="accent2">
                  <a:lumMod val="75000"/>
                </a:schemeClr>
              </a:solidFill>
            </a:rPr>
            <a:t>Activitati</a:t>
          </a:r>
          <a:r>
            <a:rPr lang="en-US" sz="2000" b="1" kern="1200" dirty="0" smtClean="0">
              <a:solidFill>
                <a:schemeClr val="accent2">
                  <a:lumMod val="75000"/>
                </a:schemeClr>
              </a:solidFill>
            </a:rPr>
            <a:t> de management de </a:t>
          </a:r>
          <a:r>
            <a:rPr lang="en-US" sz="2000" b="1" kern="1200" dirty="0" err="1" smtClean="0">
              <a:solidFill>
                <a:schemeClr val="accent2">
                  <a:lumMod val="75000"/>
                </a:schemeClr>
              </a:solidFill>
            </a:rPr>
            <a:t>proiect</a:t>
          </a:r>
          <a:r>
            <a:rPr lang="en-US" sz="2000" b="1" kern="1200" dirty="0" smtClean="0">
              <a:solidFill>
                <a:schemeClr val="accent2">
                  <a:lumMod val="75000"/>
                </a:schemeClr>
              </a:solidFill>
            </a:rPr>
            <a:t> (</a:t>
          </a:r>
          <a:r>
            <a:rPr lang="en-US" sz="2000" b="1" kern="1200" dirty="0" err="1" smtClean="0">
              <a:solidFill>
                <a:schemeClr val="accent2">
                  <a:lumMod val="75000"/>
                </a:schemeClr>
              </a:solidFill>
            </a:rPr>
            <a:t>inclusiv</a:t>
          </a:r>
          <a:r>
            <a:rPr lang="en-US" sz="2000" b="1" kern="1200" dirty="0" smtClean="0">
              <a:solidFill>
                <a:schemeClr val="accent2">
                  <a:lumMod val="75000"/>
                </a:schemeClr>
              </a:solidFill>
            </a:rPr>
            <a:t> de </a:t>
          </a:r>
          <a:r>
            <a:rPr lang="en-US" sz="2000" b="1" kern="1200" dirty="0" err="1" smtClean="0">
              <a:solidFill>
                <a:schemeClr val="accent2">
                  <a:lumMod val="75000"/>
                </a:schemeClr>
              </a:solidFill>
            </a:rPr>
            <a:t>informare</a:t>
          </a:r>
          <a:r>
            <a:rPr lang="en-US" sz="2000" b="1" kern="1200" dirty="0" smtClean="0">
              <a:solidFill>
                <a:schemeClr val="accent2">
                  <a:lumMod val="75000"/>
                </a:schemeClr>
              </a:solidFill>
            </a:rPr>
            <a:t> </a:t>
          </a:r>
          <a:r>
            <a:rPr lang="en-US" sz="2000" b="1" kern="1200" dirty="0" err="1" smtClean="0">
              <a:solidFill>
                <a:schemeClr val="accent2">
                  <a:lumMod val="75000"/>
                </a:schemeClr>
              </a:solidFill>
            </a:rPr>
            <a:t>si</a:t>
          </a:r>
          <a:r>
            <a:rPr lang="en-US" sz="2000" b="1" kern="1200" dirty="0" smtClean="0">
              <a:solidFill>
                <a:schemeClr val="accent2">
                  <a:lumMod val="75000"/>
                </a:schemeClr>
              </a:solidFill>
            </a:rPr>
            <a:t> </a:t>
          </a:r>
          <a:r>
            <a:rPr lang="en-US" sz="2000" b="1" kern="1200" dirty="0" err="1" smtClean="0">
              <a:solidFill>
                <a:schemeClr val="accent2">
                  <a:lumMod val="75000"/>
                </a:schemeClr>
              </a:solidFill>
            </a:rPr>
            <a:t>publicitate</a:t>
          </a:r>
          <a:r>
            <a:rPr lang="en-US" sz="2000" b="1" kern="1200" dirty="0" smtClean="0">
              <a:solidFill>
                <a:schemeClr val="accent2">
                  <a:lumMod val="75000"/>
                </a:schemeClr>
              </a:solidFill>
            </a:rPr>
            <a:t>)</a:t>
          </a:r>
          <a:endParaRPr lang="en-US" sz="2000" b="1" kern="1200" dirty="0">
            <a:solidFill>
              <a:schemeClr val="accent2">
                <a:lumMod val="75000"/>
              </a:schemeClr>
            </a:solidFill>
          </a:endParaRPr>
        </a:p>
      </dsp:txBody>
      <dsp:txXfrm>
        <a:off x="0" y="1600219"/>
        <a:ext cx="8229600" cy="143452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B94C73-F81D-41CD-BDA6-D9BE62A08642}">
      <dsp:nvSpPr>
        <dsp:cNvPr id="0" name=""/>
        <dsp:cNvSpPr/>
      </dsp:nvSpPr>
      <dsp:spPr>
        <a:xfrm>
          <a:off x="1372671" y="891060"/>
          <a:ext cx="2570745" cy="1714687"/>
        </a:xfrm>
        <a:prstGeom prst="rect">
          <a:avLst/>
        </a:prstGeom>
        <a:solidFill>
          <a:schemeClr val="accent4">
            <a:lumMod val="40000"/>
            <a:lumOff val="60000"/>
          </a:schemeClr>
        </a:solidFill>
        <a:ln w="25400" cap="flat" cmpd="sng" algn="ctr">
          <a:solidFill>
            <a:srgbClr val="00206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56464" rIns="156464" bIns="156464" numCol="1" spcCol="1270" anchor="ctr" anchorCtr="0">
          <a:noAutofit/>
        </a:bodyPr>
        <a:lstStyle/>
        <a:p>
          <a:pPr lvl="0" algn="l" defTabSz="977900">
            <a:lnSpc>
              <a:spcPct val="90000"/>
            </a:lnSpc>
            <a:spcBef>
              <a:spcPct val="0"/>
            </a:spcBef>
            <a:spcAft>
              <a:spcPct val="35000"/>
            </a:spcAft>
          </a:pPr>
          <a:r>
            <a:rPr lang="en-US" sz="2200" kern="1200" dirty="0" err="1" smtClean="0"/>
            <a:t>Activitati</a:t>
          </a:r>
          <a:r>
            <a:rPr lang="en-US" sz="2200" kern="1200" dirty="0" smtClean="0"/>
            <a:t> tip A</a:t>
          </a:r>
          <a:endParaRPr lang="en-US" sz="2200" kern="1200" dirty="0"/>
        </a:p>
      </dsp:txBody>
      <dsp:txXfrm>
        <a:off x="1783990" y="891060"/>
        <a:ext cx="2159426" cy="1714687"/>
      </dsp:txXfrm>
    </dsp:sp>
    <dsp:sp modelId="{E574F6E3-5E3E-468D-8E68-87163F84840B}">
      <dsp:nvSpPr>
        <dsp:cNvPr id="0" name=""/>
        <dsp:cNvSpPr/>
      </dsp:nvSpPr>
      <dsp:spPr>
        <a:xfrm>
          <a:off x="1372671" y="2605747"/>
          <a:ext cx="2570745" cy="1714687"/>
        </a:xfrm>
        <a:prstGeom prst="rect">
          <a:avLst/>
        </a:prstGeom>
        <a:solidFill>
          <a:schemeClr val="accent1">
            <a:alpha val="90000"/>
            <a:tint val="40000"/>
            <a:hueOff val="0"/>
            <a:satOff val="0"/>
            <a:lumOff val="0"/>
            <a:alphaOff val="0"/>
          </a:schemeClr>
        </a:solidFill>
        <a:ln w="25400" cap="flat" cmpd="sng" algn="ctr">
          <a:solidFill>
            <a:srgbClr val="00206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just" defTabSz="800100">
            <a:lnSpc>
              <a:spcPct val="90000"/>
            </a:lnSpc>
            <a:spcBef>
              <a:spcPct val="0"/>
            </a:spcBef>
            <a:spcAft>
              <a:spcPct val="35000"/>
            </a:spcAft>
          </a:pPr>
          <a:r>
            <a:rPr lang="en-US" sz="1800" kern="1200" dirty="0" smtClean="0"/>
            <a:t>- </a:t>
          </a:r>
          <a:r>
            <a:rPr lang="en-US" sz="1800" kern="1200" dirty="0" err="1" smtClean="0"/>
            <a:t>Incheierea</a:t>
          </a:r>
          <a:r>
            <a:rPr lang="en-US" sz="1800" kern="1200" dirty="0" smtClean="0"/>
            <a:t> de </a:t>
          </a:r>
          <a:r>
            <a:rPr lang="en-US" sz="1800" kern="1200" dirty="0" err="1" smtClean="0"/>
            <a:t>contracte</a:t>
          </a:r>
          <a:r>
            <a:rPr lang="en-US" sz="1800" kern="1200" dirty="0" smtClean="0"/>
            <a:t> de </a:t>
          </a:r>
          <a:r>
            <a:rPr lang="en-US" sz="1800" kern="1200" dirty="0" err="1" smtClean="0"/>
            <a:t>colaborare</a:t>
          </a:r>
          <a:r>
            <a:rPr lang="en-US" sz="1800" kern="1200" dirty="0" smtClean="0"/>
            <a:t> (in </a:t>
          </a:r>
          <a:r>
            <a:rPr lang="en-US" sz="1800" kern="1200" dirty="0" err="1" smtClean="0"/>
            <a:t>orice</a:t>
          </a:r>
          <a:r>
            <a:rPr lang="en-US" sz="1800" kern="1200" dirty="0" smtClean="0"/>
            <a:t> moment </a:t>
          </a:r>
          <a:r>
            <a:rPr lang="en-US" sz="1800" kern="1200" dirty="0" err="1" smtClean="0"/>
            <a:t>pe</a:t>
          </a:r>
          <a:r>
            <a:rPr lang="en-US" sz="1800" kern="1200" dirty="0" smtClean="0"/>
            <a:t> </a:t>
          </a:r>
          <a:r>
            <a:rPr lang="en-US" sz="1800" kern="1200" dirty="0" err="1" smtClean="0"/>
            <a:t>perioada</a:t>
          </a:r>
          <a:r>
            <a:rPr lang="en-US" sz="1800" kern="1200" dirty="0" smtClean="0"/>
            <a:t> de </a:t>
          </a:r>
          <a:r>
            <a:rPr lang="en-US" sz="1800" kern="1200" dirty="0" err="1" smtClean="0"/>
            <a:t>implementare</a:t>
          </a:r>
          <a:r>
            <a:rPr lang="en-US" sz="1800" kern="1200" dirty="0" smtClean="0"/>
            <a:t>)</a:t>
          </a:r>
          <a:endParaRPr lang="en-US" sz="1800" kern="1200" dirty="0"/>
        </a:p>
      </dsp:txBody>
      <dsp:txXfrm>
        <a:off x="1783990" y="2605747"/>
        <a:ext cx="2159426" cy="1714687"/>
      </dsp:txXfrm>
    </dsp:sp>
    <dsp:sp modelId="{C486096D-E75B-4FA3-B545-08911A7B48BD}">
      <dsp:nvSpPr>
        <dsp:cNvPr id="0" name=""/>
        <dsp:cNvSpPr/>
      </dsp:nvSpPr>
      <dsp:spPr>
        <a:xfrm>
          <a:off x="1607" y="205528"/>
          <a:ext cx="1713830" cy="17138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US" sz="1300" kern="1200" dirty="0" err="1" smtClean="0"/>
            <a:t>Faza</a:t>
          </a:r>
          <a:r>
            <a:rPr lang="en-US" sz="1300" kern="1200" dirty="0" smtClean="0"/>
            <a:t> de </a:t>
          </a:r>
          <a:r>
            <a:rPr lang="en-US" sz="1300" kern="1200" dirty="0" err="1" smtClean="0"/>
            <a:t>pregatire</a:t>
          </a:r>
          <a:endParaRPr lang="en-US" sz="1300" kern="1200" dirty="0" smtClean="0"/>
        </a:p>
        <a:p>
          <a:pPr lvl="0" algn="ctr" defTabSz="577850">
            <a:lnSpc>
              <a:spcPct val="90000"/>
            </a:lnSpc>
            <a:spcBef>
              <a:spcPct val="0"/>
            </a:spcBef>
            <a:spcAft>
              <a:spcPct val="35000"/>
            </a:spcAft>
          </a:pPr>
          <a:r>
            <a:rPr lang="en-US" sz="1300" kern="1200" dirty="0" smtClean="0"/>
            <a:t>Nu </a:t>
          </a:r>
          <a:r>
            <a:rPr lang="en-US" sz="1300" kern="1200" dirty="0" err="1" smtClean="0"/>
            <a:t>mai</a:t>
          </a:r>
          <a:r>
            <a:rPr lang="en-US" sz="1300" kern="1200" dirty="0" smtClean="0"/>
            <a:t> </a:t>
          </a:r>
          <a:r>
            <a:rPr lang="en-US" sz="1300" kern="1200" dirty="0" err="1" smtClean="0"/>
            <a:t>mult</a:t>
          </a:r>
          <a:r>
            <a:rPr lang="en-US" sz="1300" kern="1200" dirty="0" smtClean="0"/>
            <a:t> de </a:t>
          </a:r>
          <a:r>
            <a:rPr lang="en-US" sz="1300" kern="1200" dirty="0" err="1" smtClean="0"/>
            <a:t>jumatate</a:t>
          </a:r>
          <a:r>
            <a:rPr lang="en-US" sz="1300" kern="1200" dirty="0" smtClean="0"/>
            <a:t> din </a:t>
          </a:r>
          <a:r>
            <a:rPr lang="en-US" sz="1300" kern="1200" dirty="0" err="1" smtClean="0"/>
            <a:t>perioada</a:t>
          </a:r>
          <a:r>
            <a:rPr lang="en-US" sz="1300" kern="1200" dirty="0" smtClean="0"/>
            <a:t> de </a:t>
          </a:r>
          <a:r>
            <a:rPr lang="en-US" sz="1300" kern="1200" dirty="0" err="1" smtClean="0"/>
            <a:t>implementare</a:t>
          </a:r>
          <a:endParaRPr lang="en-US" sz="1300" kern="1200" dirty="0"/>
        </a:p>
      </dsp:txBody>
      <dsp:txXfrm>
        <a:off x="252592" y="456513"/>
        <a:ext cx="1211860" cy="1211860"/>
      </dsp:txXfrm>
    </dsp:sp>
    <dsp:sp modelId="{EC860ECF-2870-49FF-BFD7-71AD14582EEF}">
      <dsp:nvSpPr>
        <dsp:cNvPr id="0" name=""/>
        <dsp:cNvSpPr/>
      </dsp:nvSpPr>
      <dsp:spPr>
        <a:xfrm>
          <a:off x="5485907" y="891060"/>
          <a:ext cx="2570745" cy="1714687"/>
        </a:xfrm>
        <a:prstGeom prst="rect">
          <a:avLst/>
        </a:prstGeom>
        <a:solidFill>
          <a:schemeClr val="accent4">
            <a:lumMod val="40000"/>
            <a:lumOff val="60000"/>
          </a:schemeClr>
        </a:solidFill>
        <a:ln w="25400" cap="flat" cmpd="sng" algn="ctr">
          <a:solidFill>
            <a:srgbClr val="00206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56464" rIns="156464" bIns="156464" numCol="1" spcCol="1270" anchor="ctr" anchorCtr="0">
          <a:noAutofit/>
        </a:bodyPr>
        <a:lstStyle/>
        <a:p>
          <a:pPr lvl="0" algn="l" defTabSz="977900">
            <a:lnSpc>
              <a:spcPct val="90000"/>
            </a:lnSpc>
            <a:spcBef>
              <a:spcPct val="0"/>
            </a:spcBef>
            <a:spcAft>
              <a:spcPct val="35000"/>
            </a:spcAft>
          </a:pPr>
          <a:r>
            <a:rPr lang="en-US" sz="2200" kern="1200" dirty="0" err="1" smtClean="0"/>
            <a:t>Activitati</a:t>
          </a:r>
          <a:r>
            <a:rPr lang="en-US" sz="2200" kern="1200" dirty="0" smtClean="0"/>
            <a:t> de tip B, C </a:t>
          </a:r>
          <a:r>
            <a:rPr lang="en-US" sz="2200" kern="1200" dirty="0" err="1" smtClean="0"/>
            <a:t>si</a:t>
          </a:r>
          <a:r>
            <a:rPr lang="en-US" sz="2200" kern="1200" dirty="0" smtClean="0"/>
            <a:t> D</a:t>
          </a:r>
        </a:p>
        <a:p>
          <a:pPr lvl="0" algn="just" defTabSz="977900">
            <a:lnSpc>
              <a:spcPct val="90000"/>
            </a:lnSpc>
            <a:spcBef>
              <a:spcPct val="0"/>
            </a:spcBef>
            <a:spcAft>
              <a:spcPct val="35000"/>
            </a:spcAft>
          </a:pPr>
          <a:r>
            <a:rPr lang="en-US" sz="1900" kern="1200" dirty="0" smtClean="0"/>
            <a:t>Min. 80% din </a:t>
          </a:r>
          <a:r>
            <a:rPr lang="en-US" sz="1900" kern="1200" dirty="0" err="1" smtClean="0"/>
            <a:t>valoarea</a:t>
          </a:r>
          <a:r>
            <a:rPr lang="en-US" sz="1900" kern="1200" dirty="0" smtClean="0"/>
            <a:t> </a:t>
          </a:r>
          <a:r>
            <a:rPr lang="en-US" sz="1900" kern="1200" dirty="0" err="1" smtClean="0"/>
            <a:t>eligibila</a:t>
          </a:r>
          <a:r>
            <a:rPr lang="en-US" sz="1900" kern="1200" dirty="0" smtClean="0"/>
            <a:t> a </a:t>
          </a:r>
          <a:r>
            <a:rPr lang="en-US" sz="1900" kern="1200" dirty="0" err="1" smtClean="0"/>
            <a:t>proiectului</a:t>
          </a:r>
          <a:endParaRPr lang="en-US" sz="1900" kern="1200" dirty="0"/>
        </a:p>
      </dsp:txBody>
      <dsp:txXfrm>
        <a:off x="5897226" y="891060"/>
        <a:ext cx="2159426" cy="1714687"/>
      </dsp:txXfrm>
    </dsp:sp>
    <dsp:sp modelId="{62A4F649-B4A0-45B2-BAB9-3069A6EB32FF}">
      <dsp:nvSpPr>
        <dsp:cNvPr id="0" name=""/>
        <dsp:cNvSpPr/>
      </dsp:nvSpPr>
      <dsp:spPr>
        <a:xfrm>
          <a:off x="5485907" y="2605747"/>
          <a:ext cx="2570745" cy="1714687"/>
        </a:xfrm>
        <a:prstGeom prst="rect">
          <a:avLst/>
        </a:prstGeom>
        <a:solidFill>
          <a:schemeClr val="accent1">
            <a:alpha val="90000"/>
            <a:tint val="40000"/>
            <a:hueOff val="0"/>
            <a:satOff val="0"/>
            <a:lumOff val="0"/>
            <a:alphaOff val="0"/>
          </a:schemeClr>
        </a:solidFill>
        <a:ln w="25400" cap="flat" cmpd="sng" algn="ctr">
          <a:solidFill>
            <a:srgbClr val="00206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just" defTabSz="800100">
            <a:lnSpc>
              <a:spcPct val="90000"/>
            </a:lnSpc>
            <a:spcBef>
              <a:spcPct val="0"/>
            </a:spcBef>
            <a:spcAft>
              <a:spcPct val="35000"/>
            </a:spcAft>
          </a:pPr>
          <a:r>
            <a:rPr lang="en-US" sz="1800" kern="1200" dirty="0" smtClean="0"/>
            <a:t>- </a:t>
          </a:r>
          <a:r>
            <a:rPr lang="en-US" sz="1800" kern="1200" dirty="0" err="1" smtClean="0"/>
            <a:t>Parteneriat</a:t>
          </a:r>
          <a:r>
            <a:rPr lang="en-US" sz="1800" kern="1200" dirty="0" smtClean="0"/>
            <a:t> de </a:t>
          </a:r>
          <a:r>
            <a:rPr lang="en-US" sz="1800" kern="1200" dirty="0" err="1" smtClean="0"/>
            <a:t>colaborare</a:t>
          </a:r>
          <a:r>
            <a:rPr lang="en-US" sz="1800" kern="1200" dirty="0" smtClean="0"/>
            <a:t> - contract</a:t>
          </a:r>
          <a:endParaRPr lang="en-US" sz="1800" kern="1200" dirty="0"/>
        </a:p>
      </dsp:txBody>
      <dsp:txXfrm>
        <a:off x="5897226" y="2605747"/>
        <a:ext cx="2159426" cy="1714687"/>
      </dsp:txXfrm>
    </dsp:sp>
    <dsp:sp modelId="{763E31AC-394E-4C99-B373-4B4A9E1FC146}">
      <dsp:nvSpPr>
        <dsp:cNvPr id="0" name=""/>
        <dsp:cNvSpPr/>
      </dsp:nvSpPr>
      <dsp:spPr>
        <a:xfrm>
          <a:off x="4114793" y="205528"/>
          <a:ext cx="1713830" cy="17138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US" sz="1300" kern="1200" dirty="0" err="1" smtClean="0"/>
            <a:t>Implementarea</a:t>
          </a:r>
          <a:r>
            <a:rPr lang="en-US" sz="1300" kern="1200" dirty="0" smtClean="0"/>
            <a:t> </a:t>
          </a:r>
          <a:r>
            <a:rPr lang="en-US" sz="1300" kern="1200" dirty="0" err="1" smtClean="0"/>
            <a:t>contractelor</a:t>
          </a:r>
          <a:r>
            <a:rPr lang="en-US" sz="1300" kern="1200" dirty="0" smtClean="0"/>
            <a:t> de </a:t>
          </a:r>
          <a:r>
            <a:rPr lang="en-US" sz="1300" kern="1200" dirty="0" err="1" smtClean="0"/>
            <a:t>colaborare</a:t>
          </a:r>
          <a:endParaRPr lang="en-US" sz="1300" kern="1200" dirty="0" smtClean="0"/>
        </a:p>
      </dsp:txBody>
      <dsp:txXfrm>
        <a:off x="4365778" y="456513"/>
        <a:ext cx="1211860" cy="1211860"/>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ubstituent dată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ECCB74-45A7-4B2F-910F-80E2D059F8AF}" type="datetimeFigureOut">
              <a:rPr lang="en-US" smtClean="0"/>
              <a:t>11/23/2015</a:t>
            </a:fld>
            <a:endParaRPr lang="en-US"/>
          </a:p>
        </p:txBody>
      </p:sp>
      <p:sp>
        <p:nvSpPr>
          <p:cNvPr id="4" name="Substituent imagine diapozitiv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ubstituent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6" name="Substituent subso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ubstituent număr diapozitiv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CA020F-B026-4C76-90BC-9EF03A65B512}" type="slidenum">
              <a:rPr lang="en-US" smtClean="0"/>
              <a:t>‹#›</a:t>
            </a:fld>
            <a:endParaRPr lang="en-US"/>
          </a:p>
        </p:txBody>
      </p:sp>
    </p:spTree>
    <p:extLst>
      <p:ext uri="{BB962C8B-B14F-4D97-AF65-F5344CB8AC3E}">
        <p14:creationId xmlns:p14="http://schemas.microsoft.com/office/powerpoint/2010/main" val="3569837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Comprese</a:t>
            </a:r>
            <a:r>
              <a:rPr lang="en-US" dirty="0" smtClean="0"/>
              <a:t> … </a:t>
            </a:r>
            <a:r>
              <a:rPr lang="en-US" dirty="0" err="1" smtClean="0"/>
              <a:t>Optimizarea</a:t>
            </a:r>
            <a:r>
              <a:rPr lang="en-US" baseline="0" dirty="0" smtClean="0"/>
              <a:t> </a:t>
            </a:r>
            <a:r>
              <a:rPr lang="en-US" baseline="0" dirty="0" err="1" smtClean="0"/>
              <a:t>sterilizarii</a:t>
            </a:r>
            <a:r>
              <a:rPr lang="en-US" baseline="0" dirty="0" smtClean="0"/>
              <a:t>: </a:t>
            </a:r>
            <a:r>
              <a:rPr lang="en-US" baseline="0" dirty="0" err="1" smtClean="0"/>
              <a:t>calificarea</a:t>
            </a:r>
            <a:r>
              <a:rPr lang="en-US" baseline="0" dirty="0" smtClean="0"/>
              <a:t> </a:t>
            </a:r>
            <a:r>
              <a:rPr lang="en-US" baseline="0" dirty="0" err="1" smtClean="0"/>
              <a:t>procesului</a:t>
            </a:r>
            <a:r>
              <a:rPr lang="en-US" baseline="0" dirty="0" smtClean="0"/>
              <a:t>, </a:t>
            </a:r>
            <a:r>
              <a:rPr lang="en-US" baseline="0" dirty="0" err="1" smtClean="0"/>
              <a:t>validarea</a:t>
            </a:r>
            <a:r>
              <a:rPr lang="en-US" baseline="0" dirty="0" smtClean="0"/>
              <a:t>, </a:t>
            </a:r>
            <a:r>
              <a:rPr lang="en-US" baseline="0" dirty="0" err="1" smtClean="0"/>
              <a:t>auditul</a:t>
            </a:r>
            <a:r>
              <a:rPr lang="en-US" baseline="0" dirty="0" smtClean="0"/>
              <a:t> </a:t>
            </a:r>
            <a:r>
              <a:rPr lang="en-US" baseline="0" dirty="0" err="1" smtClean="0"/>
              <a:t>dozei</a:t>
            </a:r>
            <a:endParaRPr lang="ro-RO" dirty="0"/>
          </a:p>
        </p:txBody>
      </p:sp>
      <p:sp>
        <p:nvSpPr>
          <p:cNvPr id="4" name="Slide Number Placeholder 3"/>
          <p:cNvSpPr>
            <a:spLocks noGrp="1"/>
          </p:cNvSpPr>
          <p:nvPr>
            <p:ph type="sldNum" sz="quarter" idx="10"/>
          </p:nvPr>
        </p:nvSpPr>
        <p:spPr/>
        <p:txBody>
          <a:bodyPr/>
          <a:lstStyle/>
          <a:p>
            <a:fld id="{1D914A8C-10B4-4819-94C2-830EBC3C28CF}" type="slidenum">
              <a:rPr lang="ro-RO" smtClean="0">
                <a:solidFill>
                  <a:prstClr val="black"/>
                </a:solidFill>
              </a:rPr>
              <a:pPr/>
              <a:t>33</a:t>
            </a:fld>
            <a:endParaRPr lang="ro-RO">
              <a:solidFill>
                <a:prstClr val="black"/>
              </a:solidFill>
            </a:endParaRPr>
          </a:p>
        </p:txBody>
      </p:sp>
    </p:spTree>
    <p:extLst>
      <p:ext uri="{BB962C8B-B14F-4D97-AF65-F5344CB8AC3E}">
        <p14:creationId xmlns:p14="http://schemas.microsoft.com/office/powerpoint/2010/main" val="2197965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 nu in </a:t>
            </a:r>
            <a:r>
              <a:rPr lang="en-US" dirty="0" err="1" smtClean="0"/>
              <a:t>ultimul</a:t>
            </a:r>
            <a:r>
              <a:rPr lang="en-US" dirty="0" smtClean="0"/>
              <a:t> rand: </a:t>
            </a:r>
            <a:r>
              <a:rPr lang="en-US" dirty="0" err="1" smtClean="0"/>
              <a:t>vaccinuri</a:t>
            </a:r>
            <a:r>
              <a:rPr lang="en-US" dirty="0" smtClean="0"/>
              <a:t> inactivate </a:t>
            </a:r>
            <a:r>
              <a:rPr lang="en-US" dirty="0" err="1" smtClean="0"/>
              <a:t>prin</a:t>
            </a:r>
            <a:r>
              <a:rPr lang="en-US" dirty="0" smtClean="0"/>
              <a:t> </a:t>
            </a:r>
            <a:r>
              <a:rPr lang="en-US" dirty="0" err="1" smtClean="0"/>
              <a:t>iradiere</a:t>
            </a:r>
            <a:endParaRPr lang="ro-RO" dirty="0"/>
          </a:p>
        </p:txBody>
      </p:sp>
      <p:sp>
        <p:nvSpPr>
          <p:cNvPr id="4" name="Slide Number Placeholder 3"/>
          <p:cNvSpPr>
            <a:spLocks noGrp="1"/>
          </p:cNvSpPr>
          <p:nvPr>
            <p:ph type="sldNum" sz="quarter" idx="10"/>
          </p:nvPr>
        </p:nvSpPr>
        <p:spPr/>
        <p:txBody>
          <a:bodyPr/>
          <a:lstStyle/>
          <a:p>
            <a:fld id="{1D914A8C-10B4-4819-94C2-830EBC3C28CF}" type="slidenum">
              <a:rPr lang="ro-RO" smtClean="0">
                <a:solidFill>
                  <a:prstClr val="black"/>
                </a:solidFill>
              </a:rPr>
              <a:pPr/>
              <a:t>42</a:t>
            </a:fld>
            <a:endParaRPr lang="ro-RO">
              <a:solidFill>
                <a:prstClr val="black"/>
              </a:solidFill>
            </a:endParaRPr>
          </a:p>
        </p:txBody>
      </p:sp>
    </p:spTree>
    <p:extLst>
      <p:ext uri="{BB962C8B-B14F-4D97-AF65-F5344CB8AC3E}">
        <p14:creationId xmlns:p14="http://schemas.microsoft.com/office/powerpoint/2010/main" val="2201683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 nu in </a:t>
            </a:r>
            <a:r>
              <a:rPr lang="en-US" dirty="0" err="1" smtClean="0"/>
              <a:t>ultimul</a:t>
            </a:r>
            <a:r>
              <a:rPr lang="en-US" dirty="0" smtClean="0"/>
              <a:t> rand: </a:t>
            </a:r>
            <a:r>
              <a:rPr lang="en-US" dirty="0" err="1" smtClean="0"/>
              <a:t>vaccinuri</a:t>
            </a:r>
            <a:r>
              <a:rPr lang="en-US" dirty="0" smtClean="0"/>
              <a:t> inactivate </a:t>
            </a:r>
            <a:r>
              <a:rPr lang="en-US" dirty="0" err="1" smtClean="0"/>
              <a:t>prin</a:t>
            </a:r>
            <a:r>
              <a:rPr lang="en-US" dirty="0" smtClean="0"/>
              <a:t> </a:t>
            </a:r>
            <a:r>
              <a:rPr lang="en-US" dirty="0" err="1" smtClean="0"/>
              <a:t>iradiere</a:t>
            </a:r>
            <a:endParaRPr lang="ro-RO" dirty="0"/>
          </a:p>
        </p:txBody>
      </p:sp>
      <p:sp>
        <p:nvSpPr>
          <p:cNvPr id="4" name="Slide Number Placeholder 3"/>
          <p:cNvSpPr>
            <a:spLocks noGrp="1"/>
          </p:cNvSpPr>
          <p:nvPr>
            <p:ph type="sldNum" sz="quarter" idx="10"/>
          </p:nvPr>
        </p:nvSpPr>
        <p:spPr/>
        <p:txBody>
          <a:bodyPr/>
          <a:lstStyle/>
          <a:p>
            <a:fld id="{1D914A8C-10B4-4819-94C2-830EBC3C28CF}" type="slidenum">
              <a:rPr lang="ro-RO" smtClean="0">
                <a:solidFill>
                  <a:prstClr val="black"/>
                </a:solidFill>
              </a:rPr>
              <a:pPr/>
              <a:t>43</a:t>
            </a:fld>
            <a:endParaRPr lang="ro-RO">
              <a:solidFill>
                <a:prstClr val="black"/>
              </a:solidFill>
            </a:endParaRPr>
          </a:p>
        </p:txBody>
      </p:sp>
    </p:spTree>
    <p:extLst>
      <p:ext uri="{BB962C8B-B14F-4D97-AF65-F5344CB8AC3E}">
        <p14:creationId xmlns:p14="http://schemas.microsoft.com/office/powerpoint/2010/main" val="3871940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 nu in </a:t>
            </a:r>
            <a:r>
              <a:rPr lang="en-US" dirty="0" err="1" smtClean="0"/>
              <a:t>ultimul</a:t>
            </a:r>
            <a:r>
              <a:rPr lang="en-US" dirty="0" smtClean="0"/>
              <a:t> rand: </a:t>
            </a:r>
            <a:r>
              <a:rPr lang="en-US" dirty="0" err="1" smtClean="0"/>
              <a:t>vaccinuri</a:t>
            </a:r>
            <a:r>
              <a:rPr lang="en-US" dirty="0" smtClean="0"/>
              <a:t> inactivate </a:t>
            </a:r>
            <a:r>
              <a:rPr lang="en-US" dirty="0" err="1" smtClean="0"/>
              <a:t>prin</a:t>
            </a:r>
            <a:r>
              <a:rPr lang="en-US" dirty="0" smtClean="0"/>
              <a:t> </a:t>
            </a:r>
            <a:r>
              <a:rPr lang="en-US" dirty="0" err="1" smtClean="0"/>
              <a:t>iradiere</a:t>
            </a:r>
            <a:endParaRPr lang="ro-RO" dirty="0"/>
          </a:p>
        </p:txBody>
      </p:sp>
      <p:sp>
        <p:nvSpPr>
          <p:cNvPr id="4" name="Slide Number Placeholder 3"/>
          <p:cNvSpPr>
            <a:spLocks noGrp="1"/>
          </p:cNvSpPr>
          <p:nvPr>
            <p:ph type="sldNum" sz="quarter" idx="10"/>
          </p:nvPr>
        </p:nvSpPr>
        <p:spPr/>
        <p:txBody>
          <a:bodyPr/>
          <a:lstStyle/>
          <a:p>
            <a:fld id="{1D914A8C-10B4-4819-94C2-830EBC3C28CF}" type="slidenum">
              <a:rPr lang="ro-RO" smtClean="0">
                <a:solidFill>
                  <a:prstClr val="black"/>
                </a:solidFill>
              </a:rPr>
              <a:pPr/>
              <a:t>44</a:t>
            </a:fld>
            <a:endParaRPr lang="ro-RO">
              <a:solidFill>
                <a:prstClr val="black"/>
              </a:solidFill>
            </a:endParaRPr>
          </a:p>
        </p:txBody>
      </p:sp>
    </p:spTree>
    <p:extLst>
      <p:ext uri="{BB962C8B-B14F-4D97-AF65-F5344CB8AC3E}">
        <p14:creationId xmlns:p14="http://schemas.microsoft.com/office/powerpoint/2010/main" val="1507404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 nu in </a:t>
            </a:r>
            <a:r>
              <a:rPr lang="en-US" dirty="0" err="1" smtClean="0"/>
              <a:t>ultimul</a:t>
            </a:r>
            <a:r>
              <a:rPr lang="en-US" dirty="0" smtClean="0"/>
              <a:t> rand: </a:t>
            </a:r>
            <a:r>
              <a:rPr lang="en-US" dirty="0" err="1" smtClean="0"/>
              <a:t>vaccinuri</a:t>
            </a:r>
            <a:r>
              <a:rPr lang="en-US" dirty="0" smtClean="0"/>
              <a:t> inactivate </a:t>
            </a:r>
            <a:r>
              <a:rPr lang="en-US" dirty="0" err="1" smtClean="0"/>
              <a:t>prin</a:t>
            </a:r>
            <a:r>
              <a:rPr lang="en-US" dirty="0" smtClean="0"/>
              <a:t> </a:t>
            </a:r>
            <a:r>
              <a:rPr lang="en-US" dirty="0" err="1" smtClean="0"/>
              <a:t>iradiere</a:t>
            </a:r>
            <a:endParaRPr lang="ro-RO" dirty="0"/>
          </a:p>
        </p:txBody>
      </p:sp>
      <p:sp>
        <p:nvSpPr>
          <p:cNvPr id="4" name="Slide Number Placeholder 3"/>
          <p:cNvSpPr>
            <a:spLocks noGrp="1"/>
          </p:cNvSpPr>
          <p:nvPr>
            <p:ph type="sldNum" sz="quarter" idx="10"/>
          </p:nvPr>
        </p:nvSpPr>
        <p:spPr/>
        <p:txBody>
          <a:bodyPr/>
          <a:lstStyle/>
          <a:p>
            <a:fld id="{1D914A8C-10B4-4819-94C2-830EBC3C28CF}" type="slidenum">
              <a:rPr lang="ro-RO" smtClean="0">
                <a:solidFill>
                  <a:prstClr val="black"/>
                </a:solidFill>
              </a:rPr>
              <a:pPr/>
              <a:t>45</a:t>
            </a:fld>
            <a:endParaRPr lang="ro-RO">
              <a:solidFill>
                <a:prstClr val="black"/>
              </a:solidFill>
            </a:endParaRPr>
          </a:p>
        </p:txBody>
      </p:sp>
    </p:spTree>
    <p:extLst>
      <p:ext uri="{BB962C8B-B14F-4D97-AF65-F5344CB8AC3E}">
        <p14:creationId xmlns:p14="http://schemas.microsoft.com/office/powerpoint/2010/main" val="123905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Biocompatibilitate</a:t>
            </a:r>
            <a:r>
              <a:rPr lang="en-US" dirty="0" smtClean="0"/>
              <a:t>, </a:t>
            </a:r>
            <a:r>
              <a:rPr lang="en-US" dirty="0" err="1" smtClean="0"/>
              <a:t>optimizarea</a:t>
            </a:r>
            <a:r>
              <a:rPr lang="en-US" dirty="0" smtClean="0"/>
              <a:t> </a:t>
            </a:r>
            <a:r>
              <a:rPr lang="en-US" dirty="0" err="1" smtClean="0"/>
              <a:t>procesului</a:t>
            </a:r>
            <a:r>
              <a:rPr lang="en-US" dirty="0" smtClean="0"/>
              <a:t> de </a:t>
            </a:r>
            <a:r>
              <a:rPr lang="en-US" dirty="0" err="1" smtClean="0"/>
              <a:t>sterilizare</a:t>
            </a:r>
            <a:r>
              <a:rPr lang="en-US" dirty="0" smtClean="0"/>
              <a:t>, </a:t>
            </a:r>
            <a:r>
              <a:rPr lang="en-US" dirty="0" err="1" smtClean="0"/>
              <a:t>dezvoltarea</a:t>
            </a:r>
            <a:r>
              <a:rPr lang="en-US" dirty="0" smtClean="0"/>
              <a:t> de </a:t>
            </a:r>
            <a:r>
              <a:rPr lang="en-US" dirty="0" err="1" smtClean="0"/>
              <a:t>noi</a:t>
            </a:r>
            <a:r>
              <a:rPr lang="en-US" dirty="0" smtClean="0"/>
              <a:t> </a:t>
            </a:r>
            <a:r>
              <a:rPr lang="en-US" dirty="0" err="1" smtClean="0"/>
              <a:t>produse</a:t>
            </a:r>
            <a:r>
              <a:rPr lang="en-US" dirty="0" smtClean="0"/>
              <a:t> (diagnostic in vitro – </a:t>
            </a:r>
            <a:r>
              <a:rPr lang="en-US" i="1" dirty="0" smtClean="0"/>
              <a:t>ready to use</a:t>
            </a:r>
            <a:r>
              <a:rPr lang="en-US" dirty="0" smtClean="0"/>
              <a:t>)</a:t>
            </a:r>
            <a:endParaRPr lang="ro-RO" dirty="0"/>
          </a:p>
        </p:txBody>
      </p:sp>
      <p:sp>
        <p:nvSpPr>
          <p:cNvPr id="4" name="Slide Number Placeholder 3"/>
          <p:cNvSpPr>
            <a:spLocks noGrp="1"/>
          </p:cNvSpPr>
          <p:nvPr>
            <p:ph type="sldNum" sz="quarter" idx="10"/>
          </p:nvPr>
        </p:nvSpPr>
        <p:spPr/>
        <p:txBody>
          <a:bodyPr/>
          <a:lstStyle/>
          <a:p>
            <a:fld id="{1D914A8C-10B4-4819-94C2-830EBC3C28CF}" type="slidenum">
              <a:rPr lang="ro-RO" smtClean="0">
                <a:solidFill>
                  <a:prstClr val="black"/>
                </a:solidFill>
              </a:rPr>
              <a:pPr/>
              <a:t>34</a:t>
            </a:fld>
            <a:endParaRPr lang="ro-RO">
              <a:solidFill>
                <a:prstClr val="black"/>
              </a:solidFill>
            </a:endParaRPr>
          </a:p>
        </p:txBody>
      </p:sp>
    </p:spTree>
    <p:extLst>
      <p:ext uri="{BB962C8B-B14F-4D97-AF65-F5344CB8AC3E}">
        <p14:creationId xmlns:p14="http://schemas.microsoft.com/office/powerpoint/2010/main" val="1048361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Biocompatibilitate</a:t>
            </a:r>
            <a:r>
              <a:rPr lang="en-US" dirty="0" smtClean="0"/>
              <a:t>, </a:t>
            </a:r>
            <a:r>
              <a:rPr lang="en-US" dirty="0" err="1" smtClean="0"/>
              <a:t>optimizarea</a:t>
            </a:r>
            <a:r>
              <a:rPr lang="en-US" dirty="0" smtClean="0"/>
              <a:t> </a:t>
            </a:r>
            <a:r>
              <a:rPr lang="en-US" dirty="0" err="1" smtClean="0"/>
              <a:t>procesului</a:t>
            </a:r>
            <a:r>
              <a:rPr lang="en-US" dirty="0" smtClean="0"/>
              <a:t> de </a:t>
            </a:r>
            <a:r>
              <a:rPr lang="en-US" dirty="0" err="1" smtClean="0"/>
              <a:t>sterilizare</a:t>
            </a:r>
            <a:r>
              <a:rPr lang="en-US" dirty="0" smtClean="0"/>
              <a:t>, </a:t>
            </a:r>
            <a:r>
              <a:rPr lang="en-US" dirty="0" err="1" smtClean="0"/>
              <a:t>dezvoltarea</a:t>
            </a:r>
            <a:r>
              <a:rPr lang="en-US" dirty="0" smtClean="0"/>
              <a:t> de </a:t>
            </a:r>
            <a:r>
              <a:rPr lang="en-US" dirty="0" err="1" smtClean="0"/>
              <a:t>noi</a:t>
            </a:r>
            <a:r>
              <a:rPr lang="en-US" dirty="0" smtClean="0"/>
              <a:t> </a:t>
            </a:r>
            <a:r>
              <a:rPr lang="en-US" dirty="0" err="1" smtClean="0"/>
              <a:t>produse</a:t>
            </a:r>
            <a:r>
              <a:rPr lang="en-US" dirty="0" smtClean="0"/>
              <a:t> (diagnostic in vitro – </a:t>
            </a:r>
            <a:r>
              <a:rPr lang="en-US" i="1" dirty="0" smtClean="0"/>
              <a:t>ready to use</a:t>
            </a:r>
            <a:r>
              <a:rPr lang="en-US" dirty="0" smtClean="0"/>
              <a:t>)</a:t>
            </a:r>
            <a:endParaRPr lang="ro-RO" dirty="0"/>
          </a:p>
        </p:txBody>
      </p:sp>
      <p:sp>
        <p:nvSpPr>
          <p:cNvPr id="4" name="Slide Number Placeholder 3"/>
          <p:cNvSpPr>
            <a:spLocks noGrp="1"/>
          </p:cNvSpPr>
          <p:nvPr>
            <p:ph type="sldNum" sz="quarter" idx="10"/>
          </p:nvPr>
        </p:nvSpPr>
        <p:spPr/>
        <p:txBody>
          <a:bodyPr/>
          <a:lstStyle/>
          <a:p>
            <a:fld id="{1D914A8C-10B4-4819-94C2-830EBC3C28CF}" type="slidenum">
              <a:rPr lang="ro-RO" smtClean="0">
                <a:solidFill>
                  <a:prstClr val="black"/>
                </a:solidFill>
              </a:rPr>
              <a:pPr/>
              <a:t>35</a:t>
            </a:fld>
            <a:endParaRPr lang="ro-RO">
              <a:solidFill>
                <a:prstClr val="black"/>
              </a:solidFill>
            </a:endParaRPr>
          </a:p>
        </p:txBody>
      </p:sp>
    </p:spTree>
    <p:extLst>
      <p:ext uri="{BB962C8B-B14F-4D97-AF65-F5344CB8AC3E}">
        <p14:creationId xmlns:p14="http://schemas.microsoft.com/office/powerpoint/2010/main" val="2883502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Suturi</a:t>
            </a:r>
            <a:r>
              <a:rPr lang="en-US" dirty="0" smtClean="0"/>
              <a:t> </a:t>
            </a:r>
            <a:r>
              <a:rPr lang="en-US" dirty="0" err="1" smtClean="0"/>
              <a:t>si</a:t>
            </a:r>
            <a:r>
              <a:rPr lang="en-US" dirty="0" smtClean="0"/>
              <a:t> </a:t>
            </a:r>
            <a:r>
              <a:rPr lang="en-US" dirty="0" err="1" smtClean="0"/>
              <a:t>plase</a:t>
            </a:r>
            <a:r>
              <a:rPr lang="en-US" dirty="0" smtClean="0"/>
              <a:t> </a:t>
            </a:r>
            <a:r>
              <a:rPr lang="en-US" dirty="0" err="1" smtClean="0"/>
              <a:t>chirurgicale</a:t>
            </a:r>
            <a:r>
              <a:rPr lang="en-US" dirty="0" smtClean="0"/>
              <a:t>: </a:t>
            </a:r>
            <a:r>
              <a:rPr lang="en-US" dirty="0" err="1" smtClean="0"/>
              <a:t>studii</a:t>
            </a:r>
            <a:r>
              <a:rPr lang="en-US" dirty="0" smtClean="0"/>
              <a:t> comparative </a:t>
            </a:r>
            <a:r>
              <a:rPr lang="en-US" dirty="0" err="1" smtClean="0"/>
              <a:t>sterilizare</a:t>
            </a:r>
            <a:r>
              <a:rPr lang="en-US" dirty="0" smtClean="0"/>
              <a:t> ETO vs. </a:t>
            </a:r>
            <a:r>
              <a:rPr lang="en-US" dirty="0" err="1" smtClean="0"/>
              <a:t>sterilizare</a:t>
            </a:r>
            <a:r>
              <a:rPr lang="en-US" dirty="0" smtClean="0"/>
              <a:t> gamma</a:t>
            </a:r>
            <a:endParaRPr lang="ro-RO" dirty="0"/>
          </a:p>
        </p:txBody>
      </p:sp>
      <p:sp>
        <p:nvSpPr>
          <p:cNvPr id="4" name="Slide Number Placeholder 3"/>
          <p:cNvSpPr>
            <a:spLocks noGrp="1"/>
          </p:cNvSpPr>
          <p:nvPr>
            <p:ph type="sldNum" sz="quarter" idx="10"/>
          </p:nvPr>
        </p:nvSpPr>
        <p:spPr/>
        <p:txBody>
          <a:bodyPr/>
          <a:lstStyle/>
          <a:p>
            <a:fld id="{1D914A8C-10B4-4819-94C2-830EBC3C28CF}" type="slidenum">
              <a:rPr lang="ro-RO" smtClean="0">
                <a:solidFill>
                  <a:prstClr val="black"/>
                </a:solidFill>
              </a:rPr>
              <a:pPr/>
              <a:t>36</a:t>
            </a:fld>
            <a:endParaRPr lang="ro-RO">
              <a:solidFill>
                <a:prstClr val="black"/>
              </a:solidFill>
            </a:endParaRPr>
          </a:p>
        </p:txBody>
      </p:sp>
    </p:spTree>
    <p:extLst>
      <p:ext uri="{BB962C8B-B14F-4D97-AF65-F5344CB8AC3E}">
        <p14:creationId xmlns:p14="http://schemas.microsoft.com/office/powerpoint/2010/main" val="2520512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Implanturi</a:t>
            </a:r>
            <a:r>
              <a:rPr lang="en-US" dirty="0" smtClean="0"/>
              <a:t> </a:t>
            </a:r>
            <a:r>
              <a:rPr lang="en-US" dirty="0" err="1" smtClean="0"/>
              <a:t>dentare</a:t>
            </a:r>
            <a:r>
              <a:rPr lang="en-US" baseline="0" dirty="0" smtClean="0"/>
              <a:t> … </a:t>
            </a:r>
            <a:r>
              <a:rPr lang="en-US" baseline="0" dirty="0" err="1" smtClean="0"/>
              <a:t>contracte</a:t>
            </a:r>
            <a:r>
              <a:rPr lang="en-US" baseline="0" dirty="0" smtClean="0"/>
              <a:t> </a:t>
            </a:r>
            <a:r>
              <a:rPr lang="en-US" baseline="0" dirty="0" err="1" smtClean="0"/>
              <a:t>directe</a:t>
            </a:r>
            <a:r>
              <a:rPr lang="en-US" baseline="0" dirty="0" smtClean="0"/>
              <a:t> </a:t>
            </a:r>
            <a:r>
              <a:rPr lang="en-US" baseline="0" dirty="0" err="1" smtClean="0"/>
              <a:t>si</a:t>
            </a:r>
            <a:r>
              <a:rPr lang="en-US" baseline="0" dirty="0" smtClean="0"/>
              <a:t> de </a:t>
            </a:r>
            <a:r>
              <a:rPr lang="en-US" baseline="0" dirty="0" err="1" smtClean="0"/>
              <a:t>cercecetare</a:t>
            </a:r>
            <a:r>
              <a:rPr lang="en-US" baseline="0" dirty="0" smtClean="0"/>
              <a:t> in </a:t>
            </a:r>
            <a:r>
              <a:rPr lang="en-US" baseline="0" dirty="0" err="1" smtClean="0"/>
              <a:t>colaborare</a:t>
            </a:r>
            <a:endParaRPr lang="ro-RO" dirty="0"/>
          </a:p>
        </p:txBody>
      </p:sp>
      <p:sp>
        <p:nvSpPr>
          <p:cNvPr id="4" name="Slide Number Placeholder 3"/>
          <p:cNvSpPr>
            <a:spLocks noGrp="1"/>
          </p:cNvSpPr>
          <p:nvPr>
            <p:ph type="sldNum" sz="quarter" idx="10"/>
          </p:nvPr>
        </p:nvSpPr>
        <p:spPr/>
        <p:txBody>
          <a:bodyPr/>
          <a:lstStyle/>
          <a:p>
            <a:fld id="{1D914A8C-10B4-4819-94C2-830EBC3C28CF}" type="slidenum">
              <a:rPr lang="ro-RO" smtClean="0">
                <a:solidFill>
                  <a:prstClr val="black"/>
                </a:solidFill>
              </a:rPr>
              <a:pPr/>
              <a:t>37</a:t>
            </a:fld>
            <a:endParaRPr lang="ro-RO">
              <a:solidFill>
                <a:prstClr val="black"/>
              </a:solidFill>
            </a:endParaRPr>
          </a:p>
        </p:txBody>
      </p:sp>
    </p:spTree>
    <p:extLst>
      <p:ext uri="{BB962C8B-B14F-4D97-AF65-F5344CB8AC3E}">
        <p14:creationId xmlns:p14="http://schemas.microsoft.com/office/powerpoint/2010/main" val="3351948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Dispozitive</a:t>
            </a:r>
            <a:r>
              <a:rPr lang="en-US" dirty="0" smtClean="0"/>
              <a:t> bio-</a:t>
            </a:r>
            <a:r>
              <a:rPr lang="en-US" dirty="0" err="1" smtClean="0"/>
              <a:t>medicale</a:t>
            </a:r>
            <a:r>
              <a:rPr lang="en-US" dirty="0" smtClean="0"/>
              <a:t>: </a:t>
            </a:r>
            <a:r>
              <a:rPr lang="en-US" dirty="0" err="1" smtClean="0"/>
              <a:t>pe</a:t>
            </a:r>
            <a:r>
              <a:rPr lang="en-US" dirty="0" smtClean="0"/>
              <a:t> </a:t>
            </a:r>
            <a:r>
              <a:rPr lang="en-US" dirty="0" err="1" smtClean="0"/>
              <a:t>baza</a:t>
            </a:r>
            <a:r>
              <a:rPr lang="en-US" dirty="0" smtClean="0"/>
              <a:t> de </a:t>
            </a:r>
            <a:r>
              <a:rPr lang="en-US" dirty="0" err="1" smtClean="0"/>
              <a:t>colagen</a:t>
            </a:r>
            <a:r>
              <a:rPr lang="en-US" dirty="0" smtClean="0"/>
              <a:t> </a:t>
            </a:r>
            <a:r>
              <a:rPr lang="en-US" dirty="0" err="1" smtClean="0"/>
              <a:t>sau</a:t>
            </a:r>
            <a:r>
              <a:rPr lang="en-US" dirty="0" smtClean="0"/>
              <a:t> </a:t>
            </a:r>
            <a:r>
              <a:rPr lang="en-US" dirty="0" err="1" smtClean="0"/>
              <a:t>alte</a:t>
            </a:r>
            <a:r>
              <a:rPr lang="en-US" dirty="0" smtClean="0"/>
              <a:t> </a:t>
            </a:r>
            <a:r>
              <a:rPr lang="en-US" dirty="0" err="1" smtClean="0"/>
              <a:t>ingrediente</a:t>
            </a:r>
            <a:r>
              <a:rPr lang="en-US" dirty="0" smtClean="0"/>
              <a:t> </a:t>
            </a:r>
            <a:r>
              <a:rPr lang="en-US" dirty="0" err="1" smtClean="0"/>
              <a:t>naturale</a:t>
            </a:r>
            <a:endParaRPr lang="ro-RO" dirty="0"/>
          </a:p>
        </p:txBody>
      </p:sp>
      <p:sp>
        <p:nvSpPr>
          <p:cNvPr id="4" name="Slide Number Placeholder 3"/>
          <p:cNvSpPr>
            <a:spLocks noGrp="1"/>
          </p:cNvSpPr>
          <p:nvPr>
            <p:ph type="sldNum" sz="quarter" idx="10"/>
          </p:nvPr>
        </p:nvSpPr>
        <p:spPr/>
        <p:txBody>
          <a:bodyPr/>
          <a:lstStyle/>
          <a:p>
            <a:fld id="{1D914A8C-10B4-4819-94C2-830EBC3C28CF}" type="slidenum">
              <a:rPr lang="ro-RO" smtClean="0">
                <a:solidFill>
                  <a:prstClr val="black"/>
                </a:solidFill>
              </a:rPr>
              <a:pPr/>
              <a:t>38</a:t>
            </a:fld>
            <a:endParaRPr lang="ro-RO">
              <a:solidFill>
                <a:prstClr val="black"/>
              </a:solidFill>
            </a:endParaRPr>
          </a:p>
        </p:txBody>
      </p:sp>
    </p:spTree>
    <p:extLst>
      <p:ext uri="{BB962C8B-B14F-4D97-AF65-F5344CB8AC3E}">
        <p14:creationId xmlns:p14="http://schemas.microsoft.com/office/powerpoint/2010/main" val="1874930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 nu in </a:t>
            </a:r>
            <a:r>
              <a:rPr lang="en-US" dirty="0" err="1" smtClean="0"/>
              <a:t>ultimul</a:t>
            </a:r>
            <a:r>
              <a:rPr lang="en-US" dirty="0" smtClean="0"/>
              <a:t> rand: </a:t>
            </a:r>
            <a:r>
              <a:rPr lang="en-US" dirty="0" err="1" smtClean="0"/>
              <a:t>vaccinuri</a:t>
            </a:r>
            <a:r>
              <a:rPr lang="en-US" dirty="0" smtClean="0"/>
              <a:t> inactivate </a:t>
            </a:r>
            <a:r>
              <a:rPr lang="en-US" dirty="0" err="1" smtClean="0"/>
              <a:t>prin</a:t>
            </a:r>
            <a:r>
              <a:rPr lang="en-US" dirty="0" smtClean="0"/>
              <a:t> </a:t>
            </a:r>
            <a:r>
              <a:rPr lang="en-US" dirty="0" err="1" smtClean="0"/>
              <a:t>iradiere</a:t>
            </a:r>
            <a:endParaRPr lang="ro-RO" dirty="0"/>
          </a:p>
        </p:txBody>
      </p:sp>
      <p:sp>
        <p:nvSpPr>
          <p:cNvPr id="4" name="Slide Number Placeholder 3"/>
          <p:cNvSpPr>
            <a:spLocks noGrp="1"/>
          </p:cNvSpPr>
          <p:nvPr>
            <p:ph type="sldNum" sz="quarter" idx="10"/>
          </p:nvPr>
        </p:nvSpPr>
        <p:spPr/>
        <p:txBody>
          <a:bodyPr/>
          <a:lstStyle/>
          <a:p>
            <a:fld id="{1D914A8C-10B4-4819-94C2-830EBC3C28CF}" type="slidenum">
              <a:rPr lang="ro-RO" smtClean="0">
                <a:solidFill>
                  <a:prstClr val="black"/>
                </a:solidFill>
              </a:rPr>
              <a:pPr/>
              <a:t>39</a:t>
            </a:fld>
            <a:endParaRPr lang="ro-RO">
              <a:solidFill>
                <a:prstClr val="black"/>
              </a:solidFill>
            </a:endParaRPr>
          </a:p>
        </p:txBody>
      </p:sp>
    </p:spTree>
    <p:extLst>
      <p:ext uri="{BB962C8B-B14F-4D97-AF65-F5344CB8AC3E}">
        <p14:creationId xmlns:p14="http://schemas.microsoft.com/office/powerpoint/2010/main" val="1249488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 nu in </a:t>
            </a:r>
            <a:r>
              <a:rPr lang="en-US" dirty="0" err="1" smtClean="0"/>
              <a:t>ultimul</a:t>
            </a:r>
            <a:r>
              <a:rPr lang="en-US" dirty="0" smtClean="0"/>
              <a:t> rand: </a:t>
            </a:r>
            <a:r>
              <a:rPr lang="en-US" dirty="0" err="1" smtClean="0"/>
              <a:t>vaccinuri</a:t>
            </a:r>
            <a:r>
              <a:rPr lang="en-US" dirty="0" smtClean="0"/>
              <a:t> inactivate </a:t>
            </a:r>
            <a:r>
              <a:rPr lang="en-US" dirty="0" err="1" smtClean="0"/>
              <a:t>prin</a:t>
            </a:r>
            <a:r>
              <a:rPr lang="en-US" dirty="0" smtClean="0"/>
              <a:t> </a:t>
            </a:r>
            <a:r>
              <a:rPr lang="en-US" dirty="0" err="1" smtClean="0"/>
              <a:t>iradiere</a:t>
            </a:r>
            <a:endParaRPr lang="ro-RO" dirty="0"/>
          </a:p>
        </p:txBody>
      </p:sp>
      <p:sp>
        <p:nvSpPr>
          <p:cNvPr id="4" name="Slide Number Placeholder 3"/>
          <p:cNvSpPr>
            <a:spLocks noGrp="1"/>
          </p:cNvSpPr>
          <p:nvPr>
            <p:ph type="sldNum" sz="quarter" idx="10"/>
          </p:nvPr>
        </p:nvSpPr>
        <p:spPr/>
        <p:txBody>
          <a:bodyPr/>
          <a:lstStyle/>
          <a:p>
            <a:fld id="{1D914A8C-10B4-4819-94C2-830EBC3C28CF}" type="slidenum">
              <a:rPr lang="ro-RO" smtClean="0">
                <a:solidFill>
                  <a:prstClr val="black"/>
                </a:solidFill>
              </a:rPr>
              <a:pPr/>
              <a:t>40</a:t>
            </a:fld>
            <a:endParaRPr lang="ro-RO">
              <a:solidFill>
                <a:prstClr val="black"/>
              </a:solidFill>
            </a:endParaRPr>
          </a:p>
        </p:txBody>
      </p:sp>
    </p:spTree>
    <p:extLst>
      <p:ext uri="{BB962C8B-B14F-4D97-AF65-F5344CB8AC3E}">
        <p14:creationId xmlns:p14="http://schemas.microsoft.com/office/powerpoint/2010/main" val="4187728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 nu in </a:t>
            </a:r>
            <a:r>
              <a:rPr lang="en-US" dirty="0" err="1" smtClean="0"/>
              <a:t>ultimul</a:t>
            </a:r>
            <a:r>
              <a:rPr lang="en-US" dirty="0" smtClean="0"/>
              <a:t> rand: </a:t>
            </a:r>
            <a:r>
              <a:rPr lang="en-US" dirty="0" err="1" smtClean="0"/>
              <a:t>vaccinuri</a:t>
            </a:r>
            <a:r>
              <a:rPr lang="en-US" dirty="0" smtClean="0"/>
              <a:t> inactivate </a:t>
            </a:r>
            <a:r>
              <a:rPr lang="en-US" dirty="0" err="1" smtClean="0"/>
              <a:t>prin</a:t>
            </a:r>
            <a:r>
              <a:rPr lang="en-US" dirty="0" smtClean="0"/>
              <a:t> </a:t>
            </a:r>
            <a:r>
              <a:rPr lang="en-US" dirty="0" err="1" smtClean="0"/>
              <a:t>iradiere</a:t>
            </a:r>
            <a:endParaRPr lang="ro-RO" dirty="0"/>
          </a:p>
        </p:txBody>
      </p:sp>
      <p:sp>
        <p:nvSpPr>
          <p:cNvPr id="4" name="Slide Number Placeholder 3"/>
          <p:cNvSpPr>
            <a:spLocks noGrp="1"/>
          </p:cNvSpPr>
          <p:nvPr>
            <p:ph type="sldNum" sz="quarter" idx="10"/>
          </p:nvPr>
        </p:nvSpPr>
        <p:spPr/>
        <p:txBody>
          <a:bodyPr/>
          <a:lstStyle/>
          <a:p>
            <a:fld id="{1D914A8C-10B4-4819-94C2-830EBC3C28CF}" type="slidenum">
              <a:rPr lang="ro-RO" smtClean="0">
                <a:solidFill>
                  <a:prstClr val="black"/>
                </a:solidFill>
              </a:rPr>
              <a:pPr/>
              <a:t>41</a:t>
            </a:fld>
            <a:endParaRPr lang="ro-RO">
              <a:solidFill>
                <a:prstClr val="black"/>
              </a:solidFill>
            </a:endParaRPr>
          </a:p>
        </p:txBody>
      </p:sp>
    </p:spTree>
    <p:extLst>
      <p:ext uri="{BB962C8B-B14F-4D97-AF65-F5344CB8AC3E}">
        <p14:creationId xmlns:p14="http://schemas.microsoft.com/office/powerpoint/2010/main" val="3807138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9BB5FB-2183-4E8C-805F-5ADD155B6AD3}"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41117-F0D1-4E23-B6AF-4A1E1C16206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9BB5FB-2183-4E8C-805F-5ADD155B6AD3}"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41117-F0D1-4E23-B6AF-4A1E1C16206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9BB5FB-2183-4E8C-805F-5ADD155B6AD3}"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41117-F0D1-4E23-B6AF-4A1E1C16206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u diapozitiv">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o-RO" smtClean="0"/>
              <a:t>Clic pentru editare stil titlu</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smtClean="0"/>
              <a:t>Clic pentru a edita stilul de subtitlu</a:t>
            </a:r>
            <a:endParaRPr lang="en-US" dirty="0"/>
          </a:p>
        </p:txBody>
      </p:sp>
      <p:sp>
        <p:nvSpPr>
          <p:cNvPr id="4" name="Date Placeholder 3"/>
          <p:cNvSpPr>
            <a:spLocks noGrp="1"/>
          </p:cNvSpPr>
          <p:nvPr>
            <p:ph type="dt" sz="half" idx="10"/>
          </p:nvPr>
        </p:nvSpPr>
        <p:spPr/>
        <p:txBody>
          <a:bodyPr/>
          <a:lstStyle/>
          <a:p>
            <a:fld id="{B19BB5FB-2183-4E8C-805F-5ADD155B6AD3}"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41117-F0D1-4E23-B6AF-4A1E1C162069}" type="slidenum">
              <a:rPr lang="en-US" smtClean="0"/>
              <a:t>‹#›</a:t>
            </a:fld>
            <a:endParaRPr lang="en-US"/>
          </a:p>
        </p:txBody>
      </p:sp>
    </p:spTree>
    <p:extLst>
      <p:ext uri="{BB962C8B-B14F-4D97-AF65-F5344CB8AC3E}">
        <p14:creationId xmlns:p14="http://schemas.microsoft.com/office/powerpoint/2010/main" val="2599910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mtClean="0"/>
              <a:t>Clic pentru editare stil titlu</a:t>
            </a:r>
            <a:endParaRPr lang="en-US" dirty="0"/>
          </a:p>
        </p:txBody>
      </p:sp>
      <p:sp>
        <p:nvSpPr>
          <p:cNvPr id="3" name="Content Placeholder 2"/>
          <p:cNvSpPr>
            <a:spLocks noGrp="1"/>
          </p:cNvSpPr>
          <p:nvPr>
            <p:ph idx="1"/>
          </p:nvPr>
        </p:nvSpPr>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Date Placeholder 3"/>
          <p:cNvSpPr>
            <a:spLocks noGrp="1"/>
          </p:cNvSpPr>
          <p:nvPr>
            <p:ph type="dt" sz="half" idx="10"/>
          </p:nvPr>
        </p:nvSpPr>
        <p:spPr/>
        <p:txBody>
          <a:bodyPr/>
          <a:lstStyle/>
          <a:p>
            <a:fld id="{B19BB5FB-2183-4E8C-805F-5ADD155B6AD3}"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41117-F0D1-4E23-B6AF-4A1E1C162069}" type="slidenum">
              <a:rPr lang="en-US" smtClean="0"/>
              <a:t>‹#›</a:t>
            </a:fld>
            <a:endParaRPr lang="en-US"/>
          </a:p>
        </p:txBody>
      </p:sp>
    </p:spTree>
    <p:extLst>
      <p:ext uri="{BB962C8B-B14F-4D97-AF65-F5344CB8AC3E}">
        <p14:creationId xmlns:p14="http://schemas.microsoft.com/office/powerpoint/2010/main" val="2554858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o-RO" smtClean="0"/>
              <a:t>Clic pentru editare stil titlu</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smtClean="0"/>
              <a:t>Clic pentru editare stiluri text Coordonator</a:t>
            </a:r>
          </a:p>
        </p:txBody>
      </p:sp>
      <p:sp>
        <p:nvSpPr>
          <p:cNvPr id="4" name="Date Placeholder 3"/>
          <p:cNvSpPr>
            <a:spLocks noGrp="1"/>
          </p:cNvSpPr>
          <p:nvPr>
            <p:ph type="dt" sz="half" idx="10"/>
          </p:nvPr>
        </p:nvSpPr>
        <p:spPr/>
        <p:txBody>
          <a:bodyPr/>
          <a:lstStyle/>
          <a:p>
            <a:fld id="{B19BB5FB-2183-4E8C-805F-5ADD155B6AD3}"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41117-F0D1-4E23-B6AF-4A1E1C162069}" type="slidenum">
              <a:rPr lang="en-US" smtClean="0"/>
              <a:t>‹#›</a:t>
            </a:fld>
            <a:endParaRPr lang="en-US"/>
          </a:p>
        </p:txBody>
      </p:sp>
    </p:spTree>
    <p:extLst>
      <p:ext uri="{BB962C8B-B14F-4D97-AF65-F5344CB8AC3E}">
        <p14:creationId xmlns:p14="http://schemas.microsoft.com/office/powerpoint/2010/main" val="395149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o-RO" smtClean="0"/>
              <a:t>Clic pentru editare stil titlu</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5" name="Date Placeholder 4"/>
          <p:cNvSpPr>
            <a:spLocks noGrp="1"/>
          </p:cNvSpPr>
          <p:nvPr>
            <p:ph type="dt" sz="half" idx="10"/>
          </p:nvPr>
        </p:nvSpPr>
        <p:spPr/>
        <p:txBody>
          <a:bodyPr/>
          <a:lstStyle/>
          <a:p>
            <a:fld id="{B19BB5FB-2183-4E8C-805F-5ADD155B6AD3}" type="datetimeFigureOut">
              <a:rPr lang="en-US" smtClean="0"/>
              <a:t>11/23/2015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41117-F0D1-4E23-B6AF-4A1E1C162069}" type="slidenum">
              <a:rPr lang="en-US" smtClean="0"/>
              <a:t>‹#›</a:t>
            </a:fld>
            <a:endParaRPr lang="en-US"/>
          </a:p>
        </p:txBody>
      </p:sp>
    </p:spTree>
    <p:extLst>
      <p:ext uri="{BB962C8B-B14F-4D97-AF65-F5344CB8AC3E}">
        <p14:creationId xmlns:p14="http://schemas.microsoft.com/office/powerpoint/2010/main" val="3515757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o-RO" smtClean="0"/>
              <a:t>Clic pentru editare stil titlu</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7" name="Date Placeholder 6"/>
          <p:cNvSpPr>
            <a:spLocks noGrp="1"/>
          </p:cNvSpPr>
          <p:nvPr>
            <p:ph type="dt" sz="half" idx="10"/>
          </p:nvPr>
        </p:nvSpPr>
        <p:spPr/>
        <p:txBody>
          <a:bodyPr/>
          <a:lstStyle/>
          <a:p>
            <a:fld id="{B19BB5FB-2183-4E8C-805F-5ADD155B6AD3}" type="datetimeFigureOut">
              <a:rPr lang="en-US" smtClean="0"/>
              <a:t>11/23/2015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041117-F0D1-4E23-B6AF-4A1E1C162069}" type="slidenum">
              <a:rPr lang="en-US" smtClean="0"/>
              <a:t>‹#›</a:t>
            </a:fld>
            <a:endParaRPr lang="en-US"/>
          </a:p>
        </p:txBody>
      </p:sp>
    </p:spTree>
    <p:extLst>
      <p:ext uri="{BB962C8B-B14F-4D97-AF65-F5344CB8AC3E}">
        <p14:creationId xmlns:p14="http://schemas.microsoft.com/office/powerpoint/2010/main" val="2494761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o-RO" smtClean="0"/>
              <a:t>Clic pentru editare stil titlu</a:t>
            </a:r>
            <a:endParaRPr lang="en-US" dirty="0"/>
          </a:p>
        </p:txBody>
      </p:sp>
      <p:sp>
        <p:nvSpPr>
          <p:cNvPr id="3" name="Date Placeholder 2"/>
          <p:cNvSpPr>
            <a:spLocks noGrp="1"/>
          </p:cNvSpPr>
          <p:nvPr>
            <p:ph type="dt" sz="half" idx="10"/>
          </p:nvPr>
        </p:nvSpPr>
        <p:spPr/>
        <p:txBody>
          <a:bodyPr/>
          <a:lstStyle/>
          <a:p>
            <a:fld id="{B19BB5FB-2183-4E8C-805F-5ADD155B6AD3}" type="datetimeFigureOut">
              <a:rPr lang="en-US" smtClean="0"/>
              <a:t>11/23/2015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041117-F0D1-4E23-B6AF-4A1E1C162069}" type="slidenum">
              <a:rPr lang="en-US" smtClean="0"/>
              <a:t>‹#›</a:t>
            </a:fld>
            <a:endParaRPr lang="en-US"/>
          </a:p>
        </p:txBody>
      </p:sp>
    </p:spTree>
    <p:extLst>
      <p:ext uri="{BB962C8B-B14F-4D97-AF65-F5344CB8AC3E}">
        <p14:creationId xmlns:p14="http://schemas.microsoft.com/office/powerpoint/2010/main" val="3477013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9BB5FB-2183-4E8C-805F-5ADD155B6AD3}" type="datetimeFigureOut">
              <a:rPr lang="en-US" smtClean="0"/>
              <a:t>11/23/2015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041117-F0D1-4E23-B6AF-4A1E1C162069}" type="slidenum">
              <a:rPr lang="en-US" smtClean="0"/>
              <a:t>‹#›</a:t>
            </a:fld>
            <a:endParaRPr lang="en-US"/>
          </a:p>
        </p:txBody>
      </p:sp>
    </p:spTree>
    <p:extLst>
      <p:ext uri="{BB962C8B-B14F-4D97-AF65-F5344CB8AC3E}">
        <p14:creationId xmlns:p14="http://schemas.microsoft.com/office/powerpoint/2010/main" val="163447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o-RO" smtClean="0"/>
              <a:t>Clic pentru editare stil titlu</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o-RO" smtClean="0"/>
              <a:t>Clic pentru editare stiluri text Coordonator</a:t>
            </a:r>
          </a:p>
        </p:txBody>
      </p:sp>
      <p:sp>
        <p:nvSpPr>
          <p:cNvPr id="5" name="Date Placeholder 4"/>
          <p:cNvSpPr>
            <a:spLocks noGrp="1"/>
          </p:cNvSpPr>
          <p:nvPr>
            <p:ph type="dt" sz="half" idx="10"/>
          </p:nvPr>
        </p:nvSpPr>
        <p:spPr/>
        <p:txBody>
          <a:bodyPr/>
          <a:lstStyle/>
          <a:p>
            <a:fld id="{B19BB5FB-2183-4E8C-805F-5ADD155B6AD3}" type="datetimeFigureOut">
              <a:rPr lang="en-US" smtClean="0"/>
              <a:t>11/23/2015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41117-F0D1-4E23-B6AF-4A1E1C162069}" type="slidenum">
              <a:rPr lang="en-US" smtClean="0"/>
              <a:t>‹#›</a:t>
            </a:fld>
            <a:endParaRPr lang="en-US"/>
          </a:p>
        </p:txBody>
      </p:sp>
    </p:spTree>
    <p:extLst>
      <p:ext uri="{BB962C8B-B14F-4D97-AF65-F5344CB8AC3E}">
        <p14:creationId xmlns:p14="http://schemas.microsoft.com/office/powerpoint/2010/main" val="1389018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9BB5FB-2183-4E8C-805F-5ADD155B6AD3}"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41117-F0D1-4E23-B6AF-4A1E1C16206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o-RO" smtClean="0"/>
              <a:t>Clic pentru editare stil titlu</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smtClean="0"/>
              <a:t>Faceți clic pe pictogramă pentru a adăuga o imagine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5" name="Date Placeholder 4"/>
          <p:cNvSpPr>
            <a:spLocks noGrp="1"/>
          </p:cNvSpPr>
          <p:nvPr>
            <p:ph type="dt" sz="half" idx="10"/>
          </p:nvPr>
        </p:nvSpPr>
        <p:spPr/>
        <p:txBody>
          <a:bodyPr/>
          <a:lstStyle/>
          <a:p>
            <a:fld id="{B19BB5FB-2183-4E8C-805F-5ADD155B6AD3}" type="datetimeFigureOut">
              <a:rPr lang="en-US" smtClean="0"/>
              <a:t>11/23/2015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41117-F0D1-4E23-B6AF-4A1E1C162069}" type="slidenum">
              <a:rPr lang="en-US" smtClean="0"/>
              <a:t>‹#›</a:t>
            </a:fld>
            <a:endParaRPr lang="en-US"/>
          </a:p>
        </p:txBody>
      </p:sp>
    </p:spTree>
    <p:extLst>
      <p:ext uri="{BB962C8B-B14F-4D97-AF65-F5344CB8AC3E}">
        <p14:creationId xmlns:p14="http://schemas.microsoft.com/office/powerpoint/2010/main" val="1952226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u și legendă">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o-RO" smtClean="0"/>
              <a:t>Clic pentru editare stil titlu</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smtClean="0"/>
              <a:t>Clic pentru editare stiluri text Coordonator</a:t>
            </a:r>
          </a:p>
        </p:txBody>
      </p:sp>
      <p:sp>
        <p:nvSpPr>
          <p:cNvPr id="4" name="Date Placeholder 3"/>
          <p:cNvSpPr>
            <a:spLocks noGrp="1"/>
          </p:cNvSpPr>
          <p:nvPr>
            <p:ph type="dt" sz="half" idx="10"/>
          </p:nvPr>
        </p:nvSpPr>
        <p:spPr/>
        <p:txBody>
          <a:bodyPr/>
          <a:lstStyle/>
          <a:p>
            <a:fld id="{B19BB5FB-2183-4E8C-805F-5ADD155B6AD3}"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41117-F0D1-4E23-B6AF-4A1E1C162069}" type="slidenum">
              <a:rPr lang="en-US" smtClean="0"/>
              <a:t>‹#›</a:t>
            </a:fld>
            <a:endParaRPr lang="en-US"/>
          </a:p>
        </p:txBody>
      </p:sp>
    </p:spTree>
    <p:extLst>
      <p:ext uri="{BB962C8B-B14F-4D97-AF65-F5344CB8AC3E}">
        <p14:creationId xmlns:p14="http://schemas.microsoft.com/office/powerpoint/2010/main" val="2871608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o-RO" smtClean="0"/>
              <a:t>Clic pentru editare stil titlu</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smtClean="0"/>
              <a:t>Clic pentru editare stiluri text Coordonator</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smtClean="0"/>
              <a:t>Clic pentru editare stiluri text Coordonator</a:t>
            </a:r>
          </a:p>
        </p:txBody>
      </p:sp>
      <p:sp>
        <p:nvSpPr>
          <p:cNvPr id="4" name="Date Placeholder 3"/>
          <p:cNvSpPr>
            <a:spLocks noGrp="1"/>
          </p:cNvSpPr>
          <p:nvPr>
            <p:ph type="dt" sz="half" idx="10"/>
          </p:nvPr>
        </p:nvSpPr>
        <p:spPr/>
        <p:txBody>
          <a:bodyPr/>
          <a:lstStyle/>
          <a:p>
            <a:fld id="{B19BB5FB-2183-4E8C-805F-5ADD155B6AD3}"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41117-F0D1-4E23-B6AF-4A1E1C162069}"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40995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o-RO" smtClean="0"/>
              <a:t>Clic pentru editare stil titlu</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smtClean="0"/>
              <a:t>Clic pentru editare stiluri text Coordonator</a:t>
            </a:r>
          </a:p>
        </p:txBody>
      </p:sp>
      <p:sp>
        <p:nvSpPr>
          <p:cNvPr id="4" name="Date Placeholder 3"/>
          <p:cNvSpPr>
            <a:spLocks noGrp="1"/>
          </p:cNvSpPr>
          <p:nvPr>
            <p:ph type="dt" sz="half" idx="10"/>
          </p:nvPr>
        </p:nvSpPr>
        <p:spPr/>
        <p:txBody>
          <a:bodyPr/>
          <a:lstStyle/>
          <a:p>
            <a:fld id="{B19BB5FB-2183-4E8C-805F-5ADD155B6AD3}"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41117-F0D1-4E23-B6AF-4A1E1C162069}" type="slidenum">
              <a:rPr lang="en-US" smtClean="0"/>
              <a:t>‹#›</a:t>
            </a:fld>
            <a:endParaRPr lang="en-US"/>
          </a:p>
        </p:txBody>
      </p:sp>
    </p:spTree>
    <p:extLst>
      <p:ext uri="{BB962C8B-B14F-4D97-AF65-F5344CB8AC3E}">
        <p14:creationId xmlns:p14="http://schemas.microsoft.com/office/powerpoint/2010/main" val="6608926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itat 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o-RO" smtClean="0"/>
              <a:t>Clic pentru editare stil titlu</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smtClean="0"/>
              <a:t>Clic pentru editare stiluri text Coordonator</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smtClean="0"/>
              <a:t>Clic pentru editare stiluri text Coordonator</a:t>
            </a:r>
          </a:p>
        </p:txBody>
      </p:sp>
      <p:sp>
        <p:nvSpPr>
          <p:cNvPr id="4" name="Date Placeholder 3"/>
          <p:cNvSpPr>
            <a:spLocks noGrp="1"/>
          </p:cNvSpPr>
          <p:nvPr>
            <p:ph type="dt" sz="half" idx="10"/>
          </p:nvPr>
        </p:nvSpPr>
        <p:spPr/>
        <p:txBody>
          <a:bodyPr/>
          <a:lstStyle/>
          <a:p>
            <a:fld id="{B19BB5FB-2183-4E8C-805F-5ADD155B6AD3}"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41117-F0D1-4E23-B6AF-4A1E1C162069}"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82147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devărat sau fals">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o-RO" smtClean="0"/>
              <a:t>Clic pentru editare stil titlu</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smtClean="0"/>
              <a:t>Clic pentru editare stiluri text Coordonator</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smtClean="0"/>
              <a:t>Clic pentru editare stiluri text Coordonator</a:t>
            </a:r>
          </a:p>
        </p:txBody>
      </p:sp>
      <p:sp>
        <p:nvSpPr>
          <p:cNvPr id="4" name="Date Placeholder 3"/>
          <p:cNvSpPr>
            <a:spLocks noGrp="1"/>
          </p:cNvSpPr>
          <p:nvPr>
            <p:ph type="dt" sz="half" idx="10"/>
          </p:nvPr>
        </p:nvSpPr>
        <p:spPr/>
        <p:txBody>
          <a:bodyPr/>
          <a:lstStyle/>
          <a:p>
            <a:fld id="{B19BB5FB-2183-4E8C-805F-5ADD155B6AD3}"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41117-F0D1-4E23-B6AF-4A1E1C162069}" type="slidenum">
              <a:rPr lang="en-US" smtClean="0"/>
              <a:t>‹#›</a:t>
            </a:fld>
            <a:endParaRPr lang="en-US"/>
          </a:p>
        </p:txBody>
      </p:sp>
    </p:spTree>
    <p:extLst>
      <p:ext uri="{BB962C8B-B14F-4D97-AF65-F5344CB8AC3E}">
        <p14:creationId xmlns:p14="http://schemas.microsoft.com/office/powerpoint/2010/main" val="28847258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mtClean="0"/>
              <a:t>Clic pentru editare stil titlu</a:t>
            </a:r>
            <a:endParaRPr lang="en-US" dirty="0"/>
          </a:p>
        </p:txBody>
      </p:sp>
      <p:sp>
        <p:nvSpPr>
          <p:cNvPr id="3" name="Vertical Text Placeholder 2"/>
          <p:cNvSpPr>
            <a:spLocks noGrp="1"/>
          </p:cNvSpPr>
          <p:nvPr>
            <p:ph type="body" orient="vert" idx="1"/>
          </p:nvPr>
        </p:nvSpPr>
        <p:spPr/>
        <p:txBody>
          <a:bodyPr vert="eaVert"/>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Date Placeholder 3"/>
          <p:cNvSpPr>
            <a:spLocks noGrp="1"/>
          </p:cNvSpPr>
          <p:nvPr>
            <p:ph type="dt" sz="half" idx="10"/>
          </p:nvPr>
        </p:nvSpPr>
        <p:spPr/>
        <p:txBody>
          <a:bodyPr/>
          <a:lstStyle/>
          <a:p>
            <a:fld id="{B19BB5FB-2183-4E8C-805F-5ADD155B6AD3}"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41117-F0D1-4E23-B6AF-4A1E1C162069}" type="slidenum">
              <a:rPr lang="en-US" smtClean="0"/>
              <a:t>‹#›</a:t>
            </a:fld>
            <a:endParaRPr lang="en-US"/>
          </a:p>
        </p:txBody>
      </p:sp>
    </p:spTree>
    <p:extLst>
      <p:ext uri="{BB962C8B-B14F-4D97-AF65-F5344CB8AC3E}">
        <p14:creationId xmlns:p14="http://schemas.microsoft.com/office/powerpoint/2010/main" val="1079302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o-RO" smtClean="0"/>
              <a:t>Clic pentru editare stil titlu</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Date Placeholder 3"/>
          <p:cNvSpPr>
            <a:spLocks noGrp="1"/>
          </p:cNvSpPr>
          <p:nvPr>
            <p:ph type="dt" sz="half" idx="10"/>
          </p:nvPr>
        </p:nvSpPr>
        <p:spPr/>
        <p:txBody>
          <a:bodyPr/>
          <a:lstStyle/>
          <a:p>
            <a:fld id="{B19BB5FB-2183-4E8C-805F-5ADD155B6AD3}"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41117-F0D1-4E23-B6AF-4A1E1C162069}" type="slidenum">
              <a:rPr lang="en-US" smtClean="0"/>
              <a:t>‹#›</a:t>
            </a:fld>
            <a:endParaRPr lang="en-US"/>
          </a:p>
        </p:txBody>
      </p:sp>
    </p:spTree>
    <p:extLst>
      <p:ext uri="{BB962C8B-B14F-4D97-AF65-F5344CB8AC3E}">
        <p14:creationId xmlns:p14="http://schemas.microsoft.com/office/powerpoint/2010/main" val="3331166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9BB5FB-2183-4E8C-805F-5ADD155B6AD3}"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41117-F0D1-4E23-B6AF-4A1E1C16206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9BB5FB-2183-4E8C-805F-5ADD155B6AD3}" type="datetimeFigureOut">
              <a:rPr lang="en-US" smtClean="0"/>
              <a:t>11/23/2015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41117-F0D1-4E23-B6AF-4A1E1C16206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9BB5FB-2183-4E8C-805F-5ADD155B6AD3}" type="datetimeFigureOut">
              <a:rPr lang="en-US" smtClean="0"/>
              <a:t>11/23/2015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041117-F0D1-4E23-B6AF-4A1E1C16206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9BB5FB-2183-4E8C-805F-5ADD155B6AD3}" type="datetimeFigureOut">
              <a:rPr lang="en-US" smtClean="0"/>
              <a:t>11/23/2015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041117-F0D1-4E23-B6AF-4A1E1C16206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9BB5FB-2183-4E8C-805F-5ADD155B6AD3}" type="datetimeFigureOut">
              <a:rPr lang="en-US" smtClean="0"/>
              <a:t>11/23/2015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041117-F0D1-4E23-B6AF-4A1E1C16206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9BB5FB-2183-4E8C-805F-5ADD155B6AD3}" type="datetimeFigureOut">
              <a:rPr lang="en-US" smtClean="0"/>
              <a:t>11/23/2015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41117-F0D1-4E23-B6AF-4A1E1C16206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9BB5FB-2183-4E8C-805F-5ADD155B6AD3}" type="datetimeFigureOut">
              <a:rPr lang="en-US" smtClean="0"/>
              <a:t>11/23/2015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41117-F0D1-4E23-B6AF-4A1E1C16206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9BB5FB-2183-4E8C-805F-5ADD155B6AD3}" type="datetimeFigureOut">
              <a:rPr lang="en-US" smtClean="0"/>
              <a:t>11/23/2015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41117-F0D1-4E23-B6AF-4A1E1C16206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o-RO" smtClean="0"/>
              <a:t>Clic pentru editare stil titlu</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9BB5FB-2183-4E8C-805F-5ADD155B6AD3}" type="datetimeFigureOut">
              <a:rPr lang="en-US" smtClean="0"/>
              <a:t>11/23/2015</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59041117-F0D1-4E23-B6AF-4A1E1C162069}" type="slidenum">
              <a:rPr lang="en-US" smtClean="0"/>
              <a:t>‹#›</a:t>
            </a:fld>
            <a:endParaRPr lang="en-US"/>
          </a:p>
        </p:txBody>
      </p:sp>
    </p:spTree>
    <p:extLst>
      <p:ext uri="{BB962C8B-B14F-4D97-AF65-F5344CB8AC3E}">
        <p14:creationId xmlns:p14="http://schemas.microsoft.com/office/powerpoint/2010/main" val="1168068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9144000" cy="6845318"/>
          </a:xfrm>
          <a:prstGeom prst="rect">
            <a:avLst/>
          </a:prstGeom>
        </p:spPr>
      </p:pic>
      <p:sp>
        <p:nvSpPr>
          <p:cNvPr id="4" name="Title 1"/>
          <p:cNvSpPr txBox="1">
            <a:spLocks/>
          </p:cNvSpPr>
          <p:nvPr/>
        </p:nvSpPr>
        <p:spPr>
          <a:xfrm>
            <a:off x="533400" y="685800"/>
            <a:ext cx="8001000" cy="310055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50000"/>
              </a:lnSpc>
              <a:spcBef>
                <a:spcPts val="0"/>
              </a:spcBef>
              <a:spcAft>
                <a:spcPts val="1800"/>
              </a:spcAft>
              <a:buClrTx/>
              <a:buSzTx/>
              <a:buFontTx/>
              <a:buNone/>
              <a:tabLst/>
              <a:defRPr/>
            </a:pPr>
            <a:r>
              <a:rPr kumimoji="0" lang="en-US" sz="4000" b="0" i="0" u="none" strike="noStrike" kern="1200" cap="none" spc="0" normalizeH="0" baseline="0" noProof="0" dirty="0" err="1" smtClean="0">
                <a:ln>
                  <a:noFill/>
                </a:ln>
                <a:solidFill>
                  <a:schemeClr val="bg1"/>
                </a:solidFill>
                <a:effectLst/>
                <a:uLnTx/>
                <a:uFillTx/>
                <a:latin typeface="+mj-lt"/>
                <a:ea typeface="+mj-ea"/>
                <a:cs typeface="+mj-cs"/>
              </a:rPr>
              <a:t>Departamentul</a:t>
            </a:r>
            <a:r>
              <a:rPr kumimoji="0" lang="en-US" sz="4000" b="0" i="0" u="none" strike="noStrike" kern="1200" cap="none" spc="0" normalizeH="0" baseline="0" noProof="0" dirty="0" smtClean="0">
                <a:ln>
                  <a:noFill/>
                </a:ln>
                <a:solidFill>
                  <a:schemeClr val="bg1"/>
                </a:solidFill>
                <a:effectLst/>
                <a:uLnTx/>
                <a:uFillTx/>
                <a:latin typeface="+mj-lt"/>
                <a:ea typeface="+mj-ea"/>
                <a:cs typeface="+mj-cs"/>
              </a:rPr>
              <a:t> IRASM:</a:t>
            </a:r>
            <a:br>
              <a:rPr kumimoji="0" lang="en-US" sz="4000" b="0" i="0" u="none" strike="noStrike" kern="1200" cap="none" spc="0" normalizeH="0" baseline="0" noProof="0" dirty="0" smtClean="0">
                <a:ln>
                  <a:noFill/>
                </a:ln>
                <a:solidFill>
                  <a:schemeClr val="bg1"/>
                </a:solidFill>
                <a:effectLst/>
                <a:uLnTx/>
                <a:uFillTx/>
                <a:latin typeface="+mj-lt"/>
                <a:ea typeface="+mj-ea"/>
                <a:cs typeface="+mj-cs"/>
              </a:rPr>
            </a:br>
            <a:r>
              <a:rPr kumimoji="0" lang="en-US" sz="4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a:t>
            </a:r>
            <a:r>
              <a:rPr kumimoji="0" lang="en-US" sz="4000" b="1" i="0" u="none"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mj-lt"/>
                <a:ea typeface="+mj-ea"/>
                <a:cs typeface="+mj-cs"/>
              </a:rPr>
              <a:t>iradieri</a:t>
            </a:r>
            <a:r>
              <a:rPr kumimoji="0" lang="en-US" sz="4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a:t>
            </a:r>
            <a:r>
              <a:rPr kumimoji="0" lang="en-US" sz="4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Symbol" panose="05050102010706020507" pitchFamily="18" charset="2"/>
                <a:ea typeface="+mj-ea"/>
                <a:cs typeface="+mj-cs"/>
              </a:rPr>
              <a:t>g</a:t>
            </a:r>
            <a:r>
              <a:rPr kumimoji="0" lang="en-US" sz="4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a:r>
            <a:br>
              <a:rPr kumimoji="0" lang="en-US" sz="4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br>
            <a:r>
              <a:rPr kumimoji="0" lang="en-US" sz="4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a:t>
            </a:r>
            <a:r>
              <a:rPr kumimoji="0" lang="en-US" sz="4000" b="1" i="0" u="none"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mj-lt"/>
                <a:ea typeface="+mj-ea"/>
                <a:cs typeface="+mj-cs"/>
              </a:rPr>
              <a:t>microbiologie</a:t>
            </a:r>
            <a:r>
              <a:rPr kumimoji="0" lang="en-US" sz="4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a:t>
            </a:r>
            <a:r>
              <a:rPr kumimoji="0" lang="en-US" sz="4000" b="1" i="0" u="none"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mj-lt"/>
                <a:ea typeface="+mj-ea"/>
                <a:cs typeface="+mj-cs"/>
              </a:rPr>
              <a:t>biologie</a:t>
            </a:r>
            <a:r>
              <a:rPr kumimoji="0" lang="en-US" sz="4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a:t>
            </a:r>
            <a:r>
              <a:rPr kumimoji="0" lang="en-US" sz="4000" b="1" i="0" u="none"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mj-lt"/>
                <a:ea typeface="+mj-ea"/>
                <a:cs typeface="+mj-cs"/>
              </a:rPr>
              <a:t>moleculară</a:t>
            </a:r>
            <a:r>
              <a:rPr kumimoji="0" lang="en-US" sz="4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a:r>
            <a:br>
              <a:rPr kumimoji="0" lang="en-US" sz="4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br>
            <a:r>
              <a:rPr kumimoji="0" lang="en-US" sz="4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a:t>
            </a:r>
            <a:r>
              <a:rPr kumimoji="0" lang="en-US" sz="4000" b="1" i="0" u="none"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mj-lt"/>
                <a:ea typeface="+mj-ea"/>
                <a:cs typeface="+mj-cs"/>
              </a:rPr>
              <a:t>caracterizare</a:t>
            </a:r>
            <a:r>
              <a:rPr kumimoji="0" lang="en-US" sz="4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a:t>
            </a:r>
            <a:r>
              <a:rPr kumimoji="0" lang="en-US" sz="4000" b="1" i="0" u="none"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mj-lt"/>
                <a:ea typeface="+mj-ea"/>
                <a:cs typeface="+mj-cs"/>
              </a:rPr>
              <a:t>fizico-chimică</a:t>
            </a:r>
            <a:endParaRPr kumimoji="0" lang="ro-RO" sz="4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5" name="Subtitle 2"/>
          <p:cNvSpPr txBox="1">
            <a:spLocks/>
          </p:cNvSpPr>
          <p:nvPr/>
        </p:nvSpPr>
        <p:spPr>
          <a:xfrm>
            <a:off x="1733947" y="4248806"/>
            <a:ext cx="5733653" cy="1442545"/>
          </a:xfrm>
          <a:prstGeom prst="rect">
            <a:avLst/>
          </a:prstGeom>
        </p:spPr>
        <p:txBody>
          <a:bodyPr vert="horz" lIns="91440" tIns="45720" rIns="91440" bIns="45720" rtlCol="0">
            <a:normAutofit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9600" b="1" dirty="0">
                <a:solidFill>
                  <a:srgbClr val="FF0000"/>
                </a:solidFill>
                <a:latin typeface="Symbol" panose="05050102010706020507" pitchFamily="18" charset="2"/>
              </a:rPr>
              <a:t>g</a:t>
            </a:r>
            <a:r>
              <a:rPr kumimoji="0" lang="en-US" sz="9600" b="1" i="0" u="none" strike="noStrike" kern="1200" cap="none" spc="0" normalizeH="0" baseline="0" noProof="0" dirty="0" smtClean="0">
                <a:ln>
                  <a:noFill/>
                </a:ln>
                <a:solidFill>
                  <a:srgbClr val="FF0000"/>
                </a:solidFill>
                <a:effectLst/>
                <a:uLnTx/>
                <a:uFillTx/>
              </a:rPr>
              <a:t>+</a:t>
            </a:r>
          </a:p>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ro-RO"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7200" y="274638"/>
            <a:ext cx="8229600" cy="1020762"/>
          </a:xfrm>
        </p:spPr>
        <p:txBody>
          <a:bodyPr/>
          <a:lstStyle/>
          <a:p>
            <a:r>
              <a:rPr lang="en-US" dirty="0" smtClean="0"/>
              <a:t>Faze de </a:t>
            </a:r>
            <a:r>
              <a:rPr lang="en-US" dirty="0" err="1" smtClean="0"/>
              <a:t>implementare</a:t>
            </a:r>
            <a:endParaRPr lang="en-US" dirty="0"/>
          </a:p>
        </p:txBody>
      </p:sp>
      <p:graphicFrame>
        <p:nvGraphicFramePr>
          <p:cNvPr id="5" name="Substituent conținut 4"/>
          <p:cNvGraphicFramePr>
            <a:graphicFrameLocks noGrp="1"/>
          </p:cNvGraphicFramePr>
          <p:nvPr>
            <p:ph idx="1"/>
            <p:extLst>
              <p:ext uri="{D42A27DB-BD31-4B8C-83A1-F6EECF244321}">
                <p14:modId xmlns:p14="http://schemas.microsoft.com/office/powerpoint/2010/main" val="174270225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8962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fontScale="90000"/>
          </a:bodyPr>
          <a:lstStyle/>
          <a:p>
            <a:r>
              <a:rPr lang="en-US" b="1" dirty="0" err="1"/>
              <a:t>Premize</a:t>
            </a:r>
            <a:r>
              <a:rPr lang="en-US" b="1" dirty="0"/>
              <a:t> </a:t>
            </a:r>
            <a:r>
              <a:rPr lang="en-US" b="1" dirty="0" err="1"/>
              <a:t>pentru</a:t>
            </a:r>
            <a:r>
              <a:rPr lang="en-US" b="1" dirty="0"/>
              <a:t> </a:t>
            </a:r>
            <a:r>
              <a:rPr lang="en-US" b="1" dirty="0" err="1"/>
              <a:t>depunerea</a:t>
            </a:r>
            <a:r>
              <a:rPr lang="en-US" b="1" dirty="0"/>
              <a:t> </a:t>
            </a:r>
            <a:r>
              <a:rPr lang="en-US" b="1" dirty="0" err="1"/>
              <a:t>proiectului</a:t>
            </a:r>
            <a:endParaRPr lang="en-US" dirty="0"/>
          </a:p>
        </p:txBody>
      </p:sp>
      <p:graphicFrame>
        <p:nvGraphicFramePr>
          <p:cNvPr id="4" name="Substituent conținut 3"/>
          <p:cNvGraphicFramePr>
            <a:graphicFrameLocks noGrp="1"/>
          </p:cNvGraphicFramePr>
          <p:nvPr>
            <p:ph idx="1"/>
            <p:extLst>
              <p:ext uri="{D42A27DB-BD31-4B8C-83A1-F6EECF244321}">
                <p14:modId xmlns:p14="http://schemas.microsoft.com/office/powerpoint/2010/main" val="76866826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2385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7200" y="76200"/>
            <a:ext cx="8229600" cy="960438"/>
          </a:xfrm>
        </p:spPr>
        <p:txBody>
          <a:bodyPr/>
          <a:lstStyle/>
          <a:p>
            <a:r>
              <a:rPr lang="en-US" b="1" spc="100" dirty="0" err="1" smtClean="0">
                <a:solidFill>
                  <a:schemeClr val="accent3">
                    <a:lumMod val="75000"/>
                  </a:schemeClr>
                </a:solidFill>
              </a:rPr>
              <a:t>Cheltuieli</a:t>
            </a:r>
            <a:r>
              <a:rPr lang="en-US" b="1" spc="100" dirty="0" smtClean="0">
                <a:solidFill>
                  <a:schemeClr val="accent3">
                    <a:lumMod val="75000"/>
                  </a:schemeClr>
                </a:solidFill>
              </a:rPr>
              <a:t> </a:t>
            </a:r>
            <a:r>
              <a:rPr lang="en-US" b="1" spc="100" dirty="0" err="1" smtClean="0">
                <a:solidFill>
                  <a:schemeClr val="accent3">
                    <a:lumMod val="75000"/>
                  </a:schemeClr>
                </a:solidFill>
              </a:rPr>
              <a:t>eligibile</a:t>
            </a:r>
            <a:r>
              <a:rPr lang="en-US" b="1" spc="100" dirty="0" smtClean="0">
                <a:solidFill>
                  <a:schemeClr val="accent3">
                    <a:lumMod val="75000"/>
                  </a:schemeClr>
                </a:solidFill>
              </a:rPr>
              <a:t> – </a:t>
            </a:r>
            <a:r>
              <a:rPr lang="en-US" b="1" spc="100" dirty="0" err="1" smtClean="0">
                <a:solidFill>
                  <a:schemeClr val="accent3">
                    <a:lumMod val="75000"/>
                  </a:schemeClr>
                </a:solidFill>
              </a:rPr>
              <a:t>activitati</a:t>
            </a:r>
            <a:r>
              <a:rPr lang="en-US" b="1" spc="100" dirty="0" smtClean="0">
                <a:solidFill>
                  <a:schemeClr val="accent3">
                    <a:lumMod val="75000"/>
                  </a:schemeClr>
                </a:solidFill>
              </a:rPr>
              <a:t> B</a:t>
            </a:r>
            <a:endParaRPr lang="en-US" b="1" spc="100" dirty="0">
              <a:solidFill>
                <a:schemeClr val="accent3">
                  <a:lumMod val="75000"/>
                </a:schemeClr>
              </a:solidFill>
            </a:endParaRPr>
          </a:p>
        </p:txBody>
      </p:sp>
      <p:graphicFrame>
        <p:nvGraphicFramePr>
          <p:cNvPr id="5" name="Substituent conținut 4"/>
          <p:cNvGraphicFramePr>
            <a:graphicFrameLocks noGrp="1"/>
          </p:cNvGraphicFramePr>
          <p:nvPr>
            <p:ph idx="1"/>
            <p:extLst>
              <p:ext uri="{D42A27DB-BD31-4B8C-83A1-F6EECF244321}">
                <p14:modId xmlns:p14="http://schemas.microsoft.com/office/powerpoint/2010/main" val="2205511407"/>
              </p:ext>
            </p:extLst>
          </p:nvPr>
        </p:nvGraphicFramePr>
        <p:xfrm>
          <a:off x="457200" y="914400"/>
          <a:ext cx="8229600" cy="4983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reptunghi rotunjit 6"/>
          <p:cNvSpPr/>
          <p:nvPr/>
        </p:nvSpPr>
        <p:spPr>
          <a:xfrm>
            <a:off x="2286000" y="5867400"/>
            <a:ext cx="6400800" cy="609600"/>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err="1"/>
              <a:t>P</a:t>
            </a:r>
            <a:r>
              <a:rPr lang="en-US" sz="1700" b="1" dirty="0" err="1" smtClean="0"/>
              <a:t>entru</a:t>
            </a:r>
            <a:r>
              <a:rPr lang="en-US" sz="1700" b="1" dirty="0" smtClean="0"/>
              <a:t> </a:t>
            </a:r>
            <a:r>
              <a:rPr lang="en-US" sz="1700" b="1" dirty="0" err="1"/>
              <a:t>rambursarea</a:t>
            </a:r>
            <a:r>
              <a:rPr lang="en-US" sz="1700" b="1" dirty="0"/>
              <a:t> </a:t>
            </a:r>
            <a:r>
              <a:rPr lang="en-US" sz="1700" b="1" dirty="0" err="1"/>
              <a:t>acestor</a:t>
            </a:r>
            <a:r>
              <a:rPr lang="en-US" sz="1700" b="1" dirty="0"/>
              <a:t> </a:t>
            </a:r>
            <a:r>
              <a:rPr lang="en-US" sz="1700" b="1" dirty="0" err="1" smtClean="0"/>
              <a:t>cheltuieli</a:t>
            </a:r>
            <a:r>
              <a:rPr lang="en-US" sz="1700" b="1" dirty="0" smtClean="0"/>
              <a:t>, OC </a:t>
            </a:r>
            <a:r>
              <a:rPr lang="en-US" sz="1700" b="1" dirty="0" err="1" smtClean="0"/>
              <a:t>va</a:t>
            </a:r>
            <a:r>
              <a:rPr lang="en-US" sz="1700" b="1" dirty="0" smtClean="0"/>
              <a:t> </a:t>
            </a:r>
            <a:r>
              <a:rPr lang="en-US" sz="1700" b="1" dirty="0" err="1" smtClean="0"/>
              <a:t>prezenta</a:t>
            </a:r>
            <a:r>
              <a:rPr lang="en-US" sz="1700" b="1" dirty="0" smtClean="0"/>
              <a:t> </a:t>
            </a:r>
            <a:r>
              <a:rPr lang="en-US" sz="1700" b="1" dirty="0" err="1"/>
              <a:t>metodologia</a:t>
            </a:r>
            <a:r>
              <a:rPr lang="en-US" sz="1700" b="1" dirty="0"/>
              <a:t> </a:t>
            </a:r>
            <a:r>
              <a:rPr lang="en-US" sz="1700" b="1" dirty="0" err="1"/>
              <a:t>prin</a:t>
            </a:r>
            <a:r>
              <a:rPr lang="en-US" sz="1700" b="1" dirty="0"/>
              <a:t> care a </a:t>
            </a:r>
            <a:r>
              <a:rPr lang="en-US" sz="1700" b="1" dirty="0" err="1"/>
              <a:t>stabilit</a:t>
            </a:r>
            <a:r>
              <a:rPr lang="en-US" sz="1700" b="1" dirty="0"/>
              <a:t> </a:t>
            </a:r>
            <a:r>
              <a:rPr lang="en-US" sz="1700" b="1" dirty="0" err="1"/>
              <a:t>costul</a:t>
            </a:r>
            <a:r>
              <a:rPr lang="en-US" sz="1700" b="1" dirty="0"/>
              <a:t> </a:t>
            </a:r>
            <a:r>
              <a:rPr lang="en-US" sz="1700" b="1" dirty="0" err="1"/>
              <a:t>pe</a:t>
            </a:r>
            <a:r>
              <a:rPr lang="en-US" sz="1700" b="1" dirty="0"/>
              <a:t> </a:t>
            </a:r>
            <a:r>
              <a:rPr lang="en-US" sz="1700" b="1" dirty="0" err="1"/>
              <a:t>oră</a:t>
            </a:r>
            <a:r>
              <a:rPr lang="en-US" sz="1700" b="1" dirty="0"/>
              <a:t> </a:t>
            </a:r>
            <a:r>
              <a:rPr lang="en-US" sz="1700" b="1" dirty="0" err="1"/>
              <a:t>aferent</a:t>
            </a:r>
            <a:r>
              <a:rPr lang="en-US" sz="1700" b="1" dirty="0"/>
              <a:t> </a:t>
            </a:r>
            <a:r>
              <a:rPr lang="en-US" sz="1700" b="1" dirty="0" err="1" smtClean="0"/>
              <a:t>accesului</a:t>
            </a:r>
            <a:r>
              <a:rPr lang="en-US" sz="1700" b="1" dirty="0" smtClean="0"/>
              <a:t>/</a:t>
            </a:r>
            <a:r>
              <a:rPr lang="en-US" sz="1700" b="1" dirty="0" err="1" smtClean="0"/>
              <a:t>închirierii</a:t>
            </a:r>
            <a:r>
              <a:rPr lang="en-US" sz="1700" b="1" dirty="0" smtClean="0"/>
              <a:t> </a:t>
            </a:r>
            <a:endParaRPr lang="en-US" sz="1700" dirty="0"/>
          </a:p>
        </p:txBody>
      </p:sp>
    </p:spTree>
    <p:extLst>
      <p:ext uri="{BB962C8B-B14F-4D97-AF65-F5344CB8AC3E}">
        <p14:creationId xmlns:p14="http://schemas.microsoft.com/office/powerpoint/2010/main" val="215317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7200" y="76200"/>
            <a:ext cx="8229600" cy="960438"/>
          </a:xfrm>
        </p:spPr>
        <p:txBody>
          <a:bodyPr/>
          <a:lstStyle/>
          <a:p>
            <a:r>
              <a:rPr lang="en-US" b="1" spc="100" dirty="0" err="1">
                <a:solidFill>
                  <a:schemeClr val="accent3">
                    <a:lumMod val="75000"/>
                  </a:schemeClr>
                </a:solidFill>
              </a:rPr>
              <a:t>Cheltuieli</a:t>
            </a:r>
            <a:r>
              <a:rPr lang="en-US" b="1" spc="100" dirty="0">
                <a:solidFill>
                  <a:schemeClr val="accent3">
                    <a:lumMod val="75000"/>
                  </a:schemeClr>
                </a:solidFill>
              </a:rPr>
              <a:t> </a:t>
            </a:r>
            <a:r>
              <a:rPr lang="en-US" b="1" spc="100" dirty="0" err="1">
                <a:solidFill>
                  <a:schemeClr val="accent3">
                    <a:lumMod val="75000"/>
                  </a:schemeClr>
                </a:solidFill>
              </a:rPr>
              <a:t>eligibile</a:t>
            </a:r>
            <a:r>
              <a:rPr lang="en-US" b="1" spc="100" dirty="0">
                <a:solidFill>
                  <a:schemeClr val="accent3">
                    <a:lumMod val="75000"/>
                  </a:schemeClr>
                </a:solidFill>
              </a:rPr>
              <a:t> – </a:t>
            </a:r>
            <a:r>
              <a:rPr lang="en-US" b="1" spc="100" dirty="0" err="1">
                <a:solidFill>
                  <a:schemeClr val="accent3">
                    <a:lumMod val="75000"/>
                  </a:schemeClr>
                </a:solidFill>
              </a:rPr>
              <a:t>activitati</a:t>
            </a:r>
            <a:r>
              <a:rPr lang="en-US" b="1" spc="100" dirty="0">
                <a:solidFill>
                  <a:schemeClr val="accent3">
                    <a:lumMod val="75000"/>
                  </a:schemeClr>
                </a:solidFill>
              </a:rPr>
              <a:t> </a:t>
            </a:r>
            <a:r>
              <a:rPr lang="en-US" b="1" spc="100" dirty="0" smtClean="0">
                <a:solidFill>
                  <a:schemeClr val="accent3">
                    <a:lumMod val="75000"/>
                  </a:schemeClr>
                </a:solidFill>
              </a:rPr>
              <a:t>C</a:t>
            </a:r>
            <a:endParaRPr lang="en-US" b="1" spc="100" dirty="0">
              <a:solidFill>
                <a:schemeClr val="accent3">
                  <a:lumMod val="75000"/>
                </a:schemeClr>
              </a:solidFill>
            </a:endParaRPr>
          </a:p>
        </p:txBody>
      </p:sp>
      <p:graphicFrame>
        <p:nvGraphicFramePr>
          <p:cNvPr id="5" name="Substituent conținut 4"/>
          <p:cNvGraphicFramePr>
            <a:graphicFrameLocks noGrp="1"/>
          </p:cNvGraphicFramePr>
          <p:nvPr>
            <p:ph idx="1"/>
            <p:extLst>
              <p:ext uri="{D42A27DB-BD31-4B8C-83A1-F6EECF244321}">
                <p14:modId xmlns:p14="http://schemas.microsoft.com/office/powerpoint/2010/main" val="685417442"/>
              </p:ext>
            </p:extLst>
          </p:nvPr>
        </p:nvGraphicFramePr>
        <p:xfrm>
          <a:off x="457200" y="996288"/>
          <a:ext cx="8229600" cy="4983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reptunghi rotunjit 6"/>
          <p:cNvSpPr/>
          <p:nvPr/>
        </p:nvSpPr>
        <p:spPr>
          <a:xfrm>
            <a:off x="2286000" y="5867400"/>
            <a:ext cx="6400800" cy="609600"/>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t>Cheltuielile</a:t>
            </a:r>
            <a:r>
              <a:rPr lang="en-US" sz="1600" b="1" dirty="0"/>
              <a:t> </a:t>
            </a:r>
            <a:r>
              <a:rPr lang="en-US" sz="1600" b="1" dirty="0" err="1"/>
              <a:t>pentru</a:t>
            </a:r>
            <a:r>
              <a:rPr lang="en-US" sz="1600" b="1" dirty="0"/>
              <a:t> </a:t>
            </a:r>
            <a:r>
              <a:rPr lang="en-US" sz="1600" b="1" dirty="0" err="1"/>
              <a:t>activități</a:t>
            </a:r>
            <a:r>
              <a:rPr lang="en-US" sz="1600" b="1" dirty="0"/>
              <a:t> tip C </a:t>
            </a:r>
            <a:r>
              <a:rPr lang="en-US" sz="1600" b="1" dirty="0" err="1"/>
              <a:t>sunt</a:t>
            </a:r>
            <a:r>
              <a:rPr lang="en-US" sz="1600" b="1" dirty="0"/>
              <a:t> </a:t>
            </a:r>
            <a:r>
              <a:rPr lang="en-US" sz="1600" b="1" dirty="0" err="1"/>
              <a:t>eligibile</a:t>
            </a:r>
            <a:r>
              <a:rPr lang="en-US" sz="1600" b="1" dirty="0"/>
              <a:t> </a:t>
            </a:r>
            <a:r>
              <a:rPr lang="en-US" sz="1600" b="1" dirty="0" err="1"/>
              <a:t>dacă</a:t>
            </a:r>
            <a:r>
              <a:rPr lang="en-US" sz="1600" b="1" dirty="0"/>
              <a:t> </a:t>
            </a:r>
            <a:r>
              <a:rPr lang="en-US" sz="1600" b="1" dirty="0" err="1"/>
              <a:t>și</a:t>
            </a:r>
            <a:r>
              <a:rPr lang="en-US" sz="1600" b="1" dirty="0"/>
              <a:t> </a:t>
            </a:r>
            <a:r>
              <a:rPr lang="en-US" sz="1600" b="1" dirty="0" err="1"/>
              <a:t>numai</a:t>
            </a:r>
            <a:r>
              <a:rPr lang="en-US" sz="1600" b="1" dirty="0"/>
              <a:t> </a:t>
            </a:r>
            <a:r>
              <a:rPr lang="en-US" sz="1600" b="1" dirty="0" err="1"/>
              <a:t>dacă</a:t>
            </a:r>
            <a:r>
              <a:rPr lang="en-US" sz="1600" b="1" dirty="0"/>
              <a:t> </a:t>
            </a:r>
            <a:r>
              <a:rPr lang="en-US" sz="1600" b="1" dirty="0" err="1"/>
              <a:t>sunt</a:t>
            </a:r>
            <a:r>
              <a:rPr lang="en-US" sz="1600" b="1" dirty="0"/>
              <a:t> </a:t>
            </a:r>
            <a:r>
              <a:rPr lang="en-US" sz="1600" b="1" dirty="0" err="1"/>
              <a:t>aferente</a:t>
            </a:r>
            <a:r>
              <a:rPr lang="en-US" sz="1600" b="1" dirty="0"/>
              <a:t> </a:t>
            </a:r>
            <a:r>
              <a:rPr lang="en-US" sz="1600" b="1" dirty="0" err="1"/>
              <a:t>unor</a:t>
            </a:r>
            <a:r>
              <a:rPr lang="en-US" sz="1600" b="1" dirty="0"/>
              <a:t> </a:t>
            </a:r>
            <a:r>
              <a:rPr lang="en-US" sz="1600" b="1" dirty="0" err="1"/>
              <a:t>contracte</a:t>
            </a:r>
            <a:r>
              <a:rPr lang="en-US" sz="1600" b="1" dirty="0"/>
              <a:t> </a:t>
            </a:r>
            <a:r>
              <a:rPr lang="en-US" sz="1600" b="1" dirty="0" err="1"/>
              <a:t>subsidiare</a:t>
            </a:r>
            <a:r>
              <a:rPr lang="en-US" sz="1600" b="1" dirty="0"/>
              <a:t> cu </a:t>
            </a:r>
            <a:r>
              <a:rPr lang="en-US" sz="1600" b="1" dirty="0" err="1"/>
              <a:t>întreprinderi</a:t>
            </a:r>
            <a:r>
              <a:rPr lang="en-US" sz="1600" b="1" dirty="0"/>
              <a:t>. </a:t>
            </a:r>
            <a:endParaRPr lang="en-US" sz="1700" b="1" dirty="0"/>
          </a:p>
        </p:txBody>
      </p:sp>
    </p:spTree>
    <p:extLst>
      <p:ext uri="{BB962C8B-B14F-4D97-AF65-F5344CB8AC3E}">
        <p14:creationId xmlns:p14="http://schemas.microsoft.com/office/powerpoint/2010/main" val="33083420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7200" y="62552"/>
            <a:ext cx="8229600" cy="960438"/>
          </a:xfrm>
        </p:spPr>
        <p:txBody>
          <a:bodyPr>
            <a:normAutofit fontScale="90000"/>
          </a:bodyPr>
          <a:lstStyle/>
          <a:p>
            <a:r>
              <a:rPr lang="en-US" b="1" spc="100" dirty="0" err="1">
                <a:solidFill>
                  <a:schemeClr val="accent3">
                    <a:lumMod val="75000"/>
                  </a:schemeClr>
                </a:solidFill>
              </a:rPr>
              <a:t>Cheltuieli</a:t>
            </a:r>
            <a:r>
              <a:rPr lang="en-US" b="1" spc="100" dirty="0">
                <a:solidFill>
                  <a:schemeClr val="accent3">
                    <a:lumMod val="75000"/>
                  </a:schemeClr>
                </a:solidFill>
              </a:rPr>
              <a:t> </a:t>
            </a:r>
            <a:r>
              <a:rPr lang="en-US" b="1" spc="100" dirty="0" err="1">
                <a:solidFill>
                  <a:schemeClr val="accent3">
                    <a:lumMod val="75000"/>
                  </a:schemeClr>
                </a:solidFill>
              </a:rPr>
              <a:t>eligibile</a:t>
            </a:r>
            <a:r>
              <a:rPr lang="en-US" b="1" spc="100" dirty="0">
                <a:solidFill>
                  <a:schemeClr val="accent3">
                    <a:lumMod val="75000"/>
                  </a:schemeClr>
                </a:solidFill>
              </a:rPr>
              <a:t> – </a:t>
            </a:r>
            <a:r>
              <a:rPr lang="en-US" b="1" spc="100" dirty="0" err="1">
                <a:solidFill>
                  <a:schemeClr val="accent3">
                    <a:lumMod val="75000"/>
                  </a:schemeClr>
                </a:solidFill>
              </a:rPr>
              <a:t>activitati</a:t>
            </a:r>
            <a:r>
              <a:rPr lang="en-US" b="1" spc="100" dirty="0">
                <a:solidFill>
                  <a:schemeClr val="accent3">
                    <a:lumMod val="75000"/>
                  </a:schemeClr>
                </a:solidFill>
              </a:rPr>
              <a:t> </a:t>
            </a:r>
            <a:r>
              <a:rPr lang="en-US" b="1" spc="100" dirty="0" smtClean="0">
                <a:solidFill>
                  <a:schemeClr val="accent3">
                    <a:lumMod val="75000"/>
                  </a:schemeClr>
                </a:solidFill>
              </a:rPr>
              <a:t>D </a:t>
            </a:r>
            <a:br>
              <a:rPr lang="en-US" b="1" spc="100" dirty="0" smtClean="0">
                <a:solidFill>
                  <a:schemeClr val="accent3">
                    <a:lumMod val="75000"/>
                  </a:schemeClr>
                </a:solidFill>
              </a:rPr>
            </a:br>
            <a:r>
              <a:rPr lang="en-US" sz="2600" b="1" spc="100" dirty="0" smtClean="0">
                <a:solidFill>
                  <a:schemeClr val="accent3">
                    <a:lumMod val="75000"/>
                  </a:schemeClr>
                </a:solidFill>
              </a:rPr>
              <a:t>(in </a:t>
            </a:r>
            <a:r>
              <a:rPr lang="en-US" sz="2600" b="1" spc="100" dirty="0" err="1" smtClean="0">
                <a:solidFill>
                  <a:schemeClr val="accent3">
                    <a:lumMod val="75000"/>
                  </a:schemeClr>
                </a:solidFill>
              </a:rPr>
              <a:t>colaborare</a:t>
            </a:r>
            <a:r>
              <a:rPr lang="en-US" sz="2600" b="1" spc="100" dirty="0" smtClean="0">
                <a:solidFill>
                  <a:schemeClr val="accent3">
                    <a:lumMod val="75000"/>
                  </a:schemeClr>
                </a:solidFill>
              </a:rPr>
              <a:t> </a:t>
            </a:r>
            <a:r>
              <a:rPr lang="en-US" sz="2600" b="1" spc="100" dirty="0" err="1" smtClean="0">
                <a:solidFill>
                  <a:schemeClr val="accent3">
                    <a:lumMod val="75000"/>
                  </a:schemeClr>
                </a:solidFill>
              </a:rPr>
              <a:t>efectiva</a:t>
            </a:r>
            <a:r>
              <a:rPr lang="en-US" sz="2600" b="1" spc="100" dirty="0" smtClean="0">
                <a:solidFill>
                  <a:schemeClr val="accent3">
                    <a:lumMod val="75000"/>
                  </a:schemeClr>
                </a:solidFill>
              </a:rPr>
              <a:t>)</a:t>
            </a:r>
            <a:endParaRPr lang="en-US" sz="2600" b="1" spc="100" dirty="0">
              <a:solidFill>
                <a:schemeClr val="accent3">
                  <a:lumMod val="75000"/>
                </a:schemeClr>
              </a:solidFill>
            </a:endParaRPr>
          </a:p>
        </p:txBody>
      </p:sp>
      <p:graphicFrame>
        <p:nvGraphicFramePr>
          <p:cNvPr id="5" name="Substituent conținut 4"/>
          <p:cNvGraphicFramePr>
            <a:graphicFrameLocks noGrp="1"/>
          </p:cNvGraphicFramePr>
          <p:nvPr>
            <p:ph idx="1"/>
            <p:extLst>
              <p:ext uri="{D42A27DB-BD31-4B8C-83A1-F6EECF244321}">
                <p14:modId xmlns:p14="http://schemas.microsoft.com/office/powerpoint/2010/main" val="4204063565"/>
              </p:ext>
            </p:extLst>
          </p:nvPr>
        </p:nvGraphicFramePr>
        <p:xfrm>
          <a:off x="457200" y="996288"/>
          <a:ext cx="8229600" cy="4983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reptunghi rotunjit 6"/>
          <p:cNvSpPr/>
          <p:nvPr/>
        </p:nvSpPr>
        <p:spPr>
          <a:xfrm>
            <a:off x="2286000" y="5867400"/>
            <a:ext cx="6400800" cy="609600"/>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t>Cheltuielile</a:t>
            </a:r>
            <a:r>
              <a:rPr lang="en-US" sz="1600" b="1" dirty="0"/>
              <a:t> </a:t>
            </a:r>
            <a:r>
              <a:rPr lang="en-US" sz="1600" b="1" dirty="0" err="1"/>
              <a:t>pentru</a:t>
            </a:r>
            <a:r>
              <a:rPr lang="en-US" sz="1600" b="1" dirty="0"/>
              <a:t> </a:t>
            </a:r>
            <a:r>
              <a:rPr lang="en-US" sz="1600" b="1" dirty="0" err="1"/>
              <a:t>activități</a:t>
            </a:r>
            <a:r>
              <a:rPr lang="en-US" sz="1600" b="1" dirty="0"/>
              <a:t> tip </a:t>
            </a:r>
            <a:r>
              <a:rPr lang="en-US" sz="1600" b="1" dirty="0" smtClean="0"/>
              <a:t>D </a:t>
            </a:r>
            <a:r>
              <a:rPr lang="en-US" sz="1600" b="1" dirty="0" err="1"/>
              <a:t>sunt</a:t>
            </a:r>
            <a:r>
              <a:rPr lang="en-US" sz="1600" b="1" dirty="0"/>
              <a:t> </a:t>
            </a:r>
            <a:r>
              <a:rPr lang="en-US" sz="1600" b="1" dirty="0" err="1"/>
              <a:t>eligibile</a:t>
            </a:r>
            <a:r>
              <a:rPr lang="en-US" sz="1600" b="1" dirty="0"/>
              <a:t> </a:t>
            </a:r>
            <a:r>
              <a:rPr lang="en-US" sz="1600" b="1" dirty="0" err="1"/>
              <a:t>dacă</a:t>
            </a:r>
            <a:r>
              <a:rPr lang="en-US" sz="1600" b="1" dirty="0"/>
              <a:t> </a:t>
            </a:r>
            <a:r>
              <a:rPr lang="en-US" sz="1600" b="1" dirty="0" err="1"/>
              <a:t>și</a:t>
            </a:r>
            <a:r>
              <a:rPr lang="en-US" sz="1600" b="1" dirty="0"/>
              <a:t> </a:t>
            </a:r>
            <a:r>
              <a:rPr lang="en-US" sz="1600" b="1" dirty="0" err="1"/>
              <a:t>numai</a:t>
            </a:r>
            <a:r>
              <a:rPr lang="en-US" sz="1600" b="1" dirty="0"/>
              <a:t> </a:t>
            </a:r>
            <a:r>
              <a:rPr lang="en-US" sz="1600" b="1" dirty="0" err="1"/>
              <a:t>dacă</a:t>
            </a:r>
            <a:r>
              <a:rPr lang="en-US" sz="1600" b="1" dirty="0"/>
              <a:t> </a:t>
            </a:r>
            <a:r>
              <a:rPr lang="en-US" sz="1600" b="1" dirty="0" err="1"/>
              <a:t>sunt</a:t>
            </a:r>
            <a:r>
              <a:rPr lang="en-US" sz="1600" b="1" dirty="0"/>
              <a:t> </a:t>
            </a:r>
            <a:r>
              <a:rPr lang="en-US" sz="1600" b="1" dirty="0" err="1"/>
              <a:t>aferente</a:t>
            </a:r>
            <a:r>
              <a:rPr lang="en-US" sz="1600" b="1" dirty="0"/>
              <a:t> </a:t>
            </a:r>
            <a:r>
              <a:rPr lang="en-US" sz="1600" b="1" dirty="0" err="1"/>
              <a:t>unor</a:t>
            </a:r>
            <a:r>
              <a:rPr lang="en-US" sz="1600" b="1" dirty="0"/>
              <a:t> </a:t>
            </a:r>
            <a:r>
              <a:rPr lang="en-US" sz="1600" b="1" dirty="0" err="1" smtClean="0"/>
              <a:t>contracte</a:t>
            </a:r>
            <a:r>
              <a:rPr lang="en-US" sz="1600" b="1" dirty="0" smtClean="0"/>
              <a:t> </a:t>
            </a:r>
            <a:r>
              <a:rPr lang="en-US" sz="1600" b="1" dirty="0"/>
              <a:t>cu </a:t>
            </a:r>
            <a:r>
              <a:rPr lang="en-US" sz="1600" b="1" dirty="0" err="1"/>
              <a:t>întreprinderi</a:t>
            </a:r>
            <a:r>
              <a:rPr lang="en-US" sz="1600" b="1" dirty="0" smtClean="0"/>
              <a:t>. </a:t>
            </a:r>
            <a:endParaRPr lang="en-US" sz="1700" b="1" dirty="0"/>
          </a:p>
        </p:txBody>
      </p:sp>
    </p:spTree>
    <p:extLst>
      <p:ext uri="{BB962C8B-B14F-4D97-AF65-F5344CB8AC3E}">
        <p14:creationId xmlns:p14="http://schemas.microsoft.com/office/powerpoint/2010/main" val="3207747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7200" y="274638"/>
            <a:ext cx="8229600" cy="792162"/>
          </a:xfrm>
          <a:solidFill>
            <a:srgbClr val="92D050"/>
          </a:solidFill>
        </p:spPr>
        <p:txBody>
          <a:bodyPr/>
          <a:lstStyle/>
          <a:p>
            <a:r>
              <a:rPr lang="en-US" dirty="0" err="1" smtClean="0"/>
              <a:t>Tipuri</a:t>
            </a:r>
            <a:r>
              <a:rPr lang="en-US" dirty="0" smtClean="0"/>
              <a:t> de </a:t>
            </a:r>
            <a:r>
              <a:rPr lang="en-US" dirty="0" err="1" smtClean="0"/>
              <a:t>contracte</a:t>
            </a:r>
            <a:r>
              <a:rPr lang="en-US" dirty="0" smtClean="0"/>
              <a:t> de </a:t>
            </a:r>
            <a:r>
              <a:rPr lang="en-US" dirty="0" err="1" smtClean="0"/>
              <a:t>colaborare</a:t>
            </a:r>
            <a:endParaRPr lang="en-US" dirty="0"/>
          </a:p>
        </p:txBody>
      </p:sp>
      <p:sp>
        <p:nvSpPr>
          <p:cNvPr id="4" name="Substituent conținut 3"/>
          <p:cNvSpPr>
            <a:spLocks noGrp="1"/>
          </p:cNvSpPr>
          <p:nvPr>
            <p:ph sz="half" idx="1"/>
          </p:nvPr>
        </p:nvSpPr>
        <p:spPr>
          <a:xfrm>
            <a:off x="457200" y="1951037"/>
            <a:ext cx="4038600" cy="4525963"/>
          </a:xfrm>
          <a:ln/>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pPr marL="0" indent="0" algn="just">
              <a:buNone/>
            </a:pPr>
            <a:r>
              <a:rPr lang="en-US" dirty="0" smtClean="0"/>
              <a:t>- contract </a:t>
            </a:r>
            <a:r>
              <a:rPr lang="en-US" dirty="0"/>
              <a:t>tip ”de </a:t>
            </a:r>
            <a:r>
              <a:rPr lang="en-US" dirty="0" err="1"/>
              <a:t>minimis</a:t>
            </a:r>
            <a:r>
              <a:rPr lang="en-US" dirty="0"/>
              <a:t>” de </a:t>
            </a:r>
            <a:r>
              <a:rPr lang="en-US" b="1" dirty="0"/>
              <a:t>max. 800.000 lei </a:t>
            </a:r>
            <a:r>
              <a:rPr lang="en-US" b="1" dirty="0" err="1"/>
              <a:t>valoare</a:t>
            </a:r>
            <a:r>
              <a:rPr lang="en-US" b="1" dirty="0"/>
              <a:t> </a:t>
            </a:r>
            <a:r>
              <a:rPr lang="en-US" b="1" dirty="0" err="1"/>
              <a:t>eligibilă</a:t>
            </a:r>
            <a:r>
              <a:rPr lang="en-US" dirty="0"/>
              <a:t>, </a:t>
            </a:r>
            <a:r>
              <a:rPr lang="en-US" dirty="0" err="1"/>
              <a:t>pentru</a:t>
            </a:r>
            <a:r>
              <a:rPr lang="en-US" dirty="0"/>
              <a:t> care </a:t>
            </a:r>
            <a:r>
              <a:rPr lang="en-US" dirty="0" err="1"/>
              <a:t>întreprinderea</a:t>
            </a:r>
            <a:r>
              <a:rPr lang="en-US" dirty="0"/>
              <a:t> </a:t>
            </a:r>
            <a:r>
              <a:rPr lang="en-US" dirty="0" err="1"/>
              <a:t>trebuie</a:t>
            </a:r>
            <a:r>
              <a:rPr lang="en-US" dirty="0"/>
              <a:t> </a:t>
            </a:r>
            <a:r>
              <a:rPr lang="en-US" dirty="0" err="1"/>
              <a:t>să</a:t>
            </a:r>
            <a:r>
              <a:rPr lang="en-US" dirty="0"/>
              <a:t> </a:t>
            </a:r>
            <a:r>
              <a:rPr lang="en-US" dirty="0" err="1"/>
              <a:t>asigure</a:t>
            </a:r>
            <a:r>
              <a:rPr lang="en-US" dirty="0"/>
              <a:t> o </a:t>
            </a:r>
            <a:r>
              <a:rPr lang="en-US" b="1" dirty="0"/>
              <a:t>co-</a:t>
            </a:r>
            <a:r>
              <a:rPr lang="en-US" b="1" dirty="0" err="1"/>
              <a:t>finanțare</a:t>
            </a:r>
            <a:r>
              <a:rPr lang="en-US" b="1" dirty="0"/>
              <a:t> din </a:t>
            </a:r>
            <a:r>
              <a:rPr lang="en-US" b="1" dirty="0" err="1"/>
              <a:t>fonduri</a:t>
            </a:r>
            <a:r>
              <a:rPr lang="en-US" b="1" dirty="0"/>
              <a:t> </a:t>
            </a:r>
            <a:r>
              <a:rPr lang="en-US" b="1" dirty="0" err="1"/>
              <a:t>proprii</a:t>
            </a:r>
            <a:r>
              <a:rPr lang="en-US" b="1" dirty="0"/>
              <a:t> de minimum 20% </a:t>
            </a:r>
            <a:r>
              <a:rPr lang="en-US" dirty="0"/>
              <a:t>din </a:t>
            </a:r>
            <a:r>
              <a:rPr lang="en-US" dirty="0" err="1"/>
              <a:t>costurile</a:t>
            </a:r>
            <a:r>
              <a:rPr lang="en-US" dirty="0"/>
              <a:t> </a:t>
            </a:r>
            <a:r>
              <a:rPr lang="en-US" dirty="0" err="1"/>
              <a:t>eligibile</a:t>
            </a:r>
            <a:r>
              <a:rPr lang="en-US" dirty="0"/>
              <a:t> ale </a:t>
            </a:r>
            <a:r>
              <a:rPr lang="en-US" dirty="0" err="1"/>
              <a:t>organizației</a:t>
            </a:r>
            <a:r>
              <a:rPr lang="en-US" dirty="0"/>
              <a:t> de </a:t>
            </a:r>
            <a:r>
              <a:rPr lang="en-US" dirty="0" err="1"/>
              <a:t>cercetare</a:t>
            </a:r>
            <a:r>
              <a:rPr lang="en-US" dirty="0"/>
              <a:t> </a:t>
            </a:r>
            <a:r>
              <a:rPr lang="en-US" dirty="0" err="1"/>
              <a:t>și</a:t>
            </a:r>
            <a:r>
              <a:rPr lang="en-US" dirty="0"/>
              <a:t> </a:t>
            </a:r>
            <a:r>
              <a:rPr lang="en-US" dirty="0" err="1"/>
              <a:t>prin</a:t>
            </a:r>
            <a:r>
              <a:rPr lang="en-US" dirty="0"/>
              <a:t> care </a:t>
            </a:r>
            <a:r>
              <a:rPr lang="en-US" dirty="0" err="1"/>
              <a:t>întreprinderea</a:t>
            </a:r>
            <a:r>
              <a:rPr lang="en-US" dirty="0"/>
              <a:t> </a:t>
            </a:r>
            <a:r>
              <a:rPr lang="en-US" dirty="0" err="1"/>
              <a:t>primește</a:t>
            </a:r>
            <a:r>
              <a:rPr lang="en-US" dirty="0"/>
              <a:t> </a:t>
            </a:r>
            <a:r>
              <a:rPr lang="en-US" dirty="0" err="1"/>
              <a:t>sprijin</a:t>
            </a:r>
            <a:r>
              <a:rPr lang="en-US" dirty="0"/>
              <a:t> public </a:t>
            </a:r>
            <a:r>
              <a:rPr lang="en-US" dirty="0" err="1"/>
              <a:t>pe</a:t>
            </a:r>
            <a:r>
              <a:rPr lang="en-US" dirty="0"/>
              <a:t> </a:t>
            </a:r>
            <a:r>
              <a:rPr lang="en-US" dirty="0" err="1"/>
              <a:t>baza</a:t>
            </a:r>
            <a:r>
              <a:rPr lang="en-US" dirty="0"/>
              <a:t> </a:t>
            </a:r>
            <a:r>
              <a:rPr lang="en-US" dirty="0" err="1"/>
              <a:t>unei</a:t>
            </a:r>
            <a:r>
              <a:rPr lang="en-US" dirty="0"/>
              <a:t> scheme de </a:t>
            </a:r>
            <a:r>
              <a:rPr lang="en-US" dirty="0" err="1"/>
              <a:t>acordare</a:t>
            </a:r>
            <a:r>
              <a:rPr lang="en-US" dirty="0"/>
              <a:t> de </a:t>
            </a:r>
            <a:r>
              <a:rPr lang="en-US" b="1" u="sng" dirty="0" err="1"/>
              <a:t>ajutoare</a:t>
            </a:r>
            <a:r>
              <a:rPr lang="en-US" b="1" u="sng" dirty="0"/>
              <a:t> ”de </a:t>
            </a:r>
            <a:r>
              <a:rPr lang="en-US" b="1" u="sng" dirty="0" err="1"/>
              <a:t>minimis</a:t>
            </a:r>
            <a:r>
              <a:rPr lang="en-US" dirty="0"/>
              <a:t>” </a:t>
            </a:r>
            <a:r>
              <a:rPr lang="en-US" dirty="0" err="1"/>
              <a:t>dedicată</a:t>
            </a:r>
            <a:r>
              <a:rPr lang="en-US" dirty="0"/>
              <a:t> </a:t>
            </a:r>
            <a:r>
              <a:rPr lang="en-US" dirty="0" err="1"/>
              <a:t>acestei</a:t>
            </a:r>
            <a:r>
              <a:rPr lang="en-US" dirty="0"/>
              <a:t> </a:t>
            </a:r>
            <a:r>
              <a:rPr lang="en-US" dirty="0" err="1"/>
              <a:t>acțiuni</a:t>
            </a:r>
            <a:r>
              <a:rPr lang="en-US" dirty="0"/>
              <a:t>; </a:t>
            </a:r>
          </a:p>
        </p:txBody>
      </p:sp>
      <p:sp>
        <p:nvSpPr>
          <p:cNvPr id="5" name="Substituent conținut 4"/>
          <p:cNvSpPr>
            <a:spLocks noGrp="1"/>
          </p:cNvSpPr>
          <p:nvPr>
            <p:ph sz="half" idx="2"/>
          </p:nvPr>
        </p:nvSpPr>
        <p:spPr>
          <a:xfrm>
            <a:off x="4648200" y="1951037"/>
            <a:ext cx="4038600" cy="4525963"/>
          </a:xfrm>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pPr marL="0" indent="0" algn="just">
              <a:buNone/>
            </a:pPr>
            <a:r>
              <a:rPr lang="en-US" dirty="0" smtClean="0"/>
              <a:t>- contract </a:t>
            </a:r>
            <a:r>
              <a:rPr lang="en-US" dirty="0"/>
              <a:t>tip ”</a:t>
            </a:r>
            <a:r>
              <a:rPr lang="en-US" b="1" u="sng" dirty="0" err="1"/>
              <a:t>ajutor</a:t>
            </a:r>
            <a:r>
              <a:rPr lang="en-US" b="1" u="sng" dirty="0"/>
              <a:t> de stat</a:t>
            </a:r>
            <a:r>
              <a:rPr lang="en-US" dirty="0"/>
              <a:t>” de </a:t>
            </a:r>
            <a:r>
              <a:rPr lang="en-US" b="1" dirty="0"/>
              <a:t>max. 1.800.000 lei </a:t>
            </a:r>
            <a:r>
              <a:rPr lang="en-US" b="1" dirty="0" err="1"/>
              <a:t>valoare</a:t>
            </a:r>
            <a:r>
              <a:rPr lang="en-US" b="1" dirty="0"/>
              <a:t> </a:t>
            </a:r>
            <a:r>
              <a:rPr lang="en-US" b="1" dirty="0" err="1"/>
              <a:t>eligibilă</a:t>
            </a:r>
            <a:r>
              <a:rPr lang="en-US" dirty="0"/>
              <a:t>, </a:t>
            </a:r>
            <a:r>
              <a:rPr lang="en-US" dirty="0" err="1"/>
              <a:t>pentru</a:t>
            </a:r>
            <a:r>
              <a:rPr lang="en-US" dirty="0"/>
              <a:t> care </a:t>
            </a:r>
            <a:r>
              <a:rPr lang="en-US" dirty="0" err="1"/>
              <a:t>întreprinderea</a:t>
            </a:r>
            <a:r>
              <a:rPr lang="en-US" dirty="0"/>
              <a:t> </a:t>
            </a:r>
            <a:r>
              <a:rPr lang="en-US" dirty="0" err="1"/>
              <a:t>trebuie</a:t>
            </a:r>
            <a:r>
              <a:rPr lang="en-US" dirty="0"/>
              <a:t> </a:t>
            </a:r>
            <a:r>
              <a:rPr lang="en-US" dirty="0" err="1"/>
              <a:t>să</a:t>
            </a:r>
            <a:r>
              <a:rPr lang="en-US" dirty="0"/>
              <a:t> co-</a:t>
            </a:r>
            <a:r>
              <a:rPr lang="en-US" dirty="0" err="1"/>
              <a:t>finanțeze</a:t>
            </a:r>
            <a:r>
              <a:rPr lang="en-US" dirty="0"/>
              <a:t> din </a:t>
            </a:r>
            <a:r>
              <a:rPr lang="en-US" dirty="0" err="1"/>
              <a:t>fonduri</a:t>
            </a:r>
            <a:r>
              <a:rPr lang="en-US" dirty="0"/>
              <a:t> </a:t>
            </a:r>
            <a:r>
              <a:rPr lang="en-US" dirty="0" err="1"/>
              <a:t>proprii</a:t>
            </a:r>
            <a:r>
              <a:rPr lang="en-US" dirty="0"/>
              <a:t> </a:t>
            </a:r>
            <a:r>
              <a:rPr lang="en-US" dirty="0" err="1"/>
              <a:t>activitățile</a:t>
            </a:r>
            <a:r>
              <a:rPr lang="en-US" dirty="0"/>
              <a:t> </a:t>
            </a:r>
            <a:r>
              <a:rPr lang="en-US" dirty="0" err="1"/>
              <a:t>eligibile</a:t>
            </a:r>
            <a:r>
              <a:rPr lang="en-US" dirty="0"/>
              <a:t> </a:t>
            </a:r>
            <a:r>
              <a:rPr lang="en-US" dirty="0" err="1"/>
              <a:t>realizate</a:t>
            </a:r>
            <a:r>
              <a:rPr lang="en-US" dirty="0"/>
              <a:t> de </a:t>
            </a:r>
            <a:r>
              <a:rPr lang="en-US" dirty="0" err="1"/>
              <a:t>organizația</a:t>
            </a:r>
            <a:r>
              <a:rPr lang="en-US" dirty="0"/>
              <a:t> de </a:t>
            </a:r>
            <a:r>
              <a:rPr lang="en-US" dirty="0" err="1"/>
              <a:t>cercetare</a:t>
            </a:r>
            <a:r>
              <a:rPr lang="en-US" dirty="0"/>
              <a:t> </a:t>
            </a:r>
            <a:r>
              <a:rPr lang="en-US" dirty="0" err="1"/>
              <a:t>în</a:t>
            </a:r>
            <a:r>
              <a:rPr lang="en-US" dirty="0"/>
              <a:t> </a:t>
            </a:r>
            <a:r>
              <a:rPr lang="en-US" dirty="0" err="1"/>
              <a:t>conformitate</a:t>
            </a:r>
            <a:r>
              <a:rPr lang="en-US" dirty="0"/>
              <a:t> cu </a:t>
            </a:r>
            <a:r>
              <a:rPr lang="en-US" dirty="0" err="1"/>
              <a:t>tabelul</a:t>
            </a:r>
            <a:r>
              <a:rPr lang="en-US" dirty="0"/>
              <a:t> de </a:t>
            </a:r>
            <a:r>
              <a:rPr lang="en-US" dirty="0" err="1"/>
              <a:t>mai</a:t>
            </a:r>
            <a:r>
              <a:rPr lang="en-US" dirty="0"/>
              <a:t> </a:t>
            </a:r>
            <a:r>
              <a:rPr lang="en-US" dirty="0" err="1"/>
              <a:t>jos</a:t>
            </a:r>
            <a:r>
              <a:rPr lang="en-US" dirty="0"/>
              <a:t> </a:t>
            </a:r>
            <a:r>
              <a:rPr lang="en-US" dirty="0" err="1"/>
              <a:t>și</a:t>
            </a:r>
            <a:r>
              <a:rPr lang="en-US" dirty="0"/>
              <a:t> </a:t>
            </a:r>
            <a:r>
              <a:rPr lang="en-US" dirty="0" err="1"/>
              <a:t>prin</a:t>
            </a:r>
            <a:r>
              <a:rPr lang="en-US" dirty="0"/>
              <a:t> care </a:t>
            </a:r>
            <a:r>
              <a:rPr lang="en-US" dirty="0" err="1"/>
              <a:t>întreprinderea</a:t>
            </a:r>
            <a:r>
              <a:rPr lang="en-US" dirty="0"/>
              <a:t> </a:t>
            </a:r>
            <a:r>
              <a:rPr lang="en-US" dirty="0" err="1"/>
              <a:t>primește</a:t>
            </a:r>
            <a:r>
              <a:rPr lang="en-US" dirty="0"/>
              <a:t> </a:t>
            </a:r>
            <a:r>
              <a:rPr lang="en-US" dirty="0" err="1"/>
              <a:t>sprijin</a:t>
            </a:r>
            <a:r>
              <a:rPr lang="en-US" dirty="0"/>
              <a:t> public </a:t>
            </a:r>
            <a:r>
              <a:rPr lang="en-US" dirty="0" err="1"/>
              <a:t>pe</a:t>
            </a:r>
            <a:r>
              <a:rPr lang="en-US" dirty="0"/>
              <a:t> </a:t>
            </a:r>
            <a:r>
              <a:rPr lang="en-US" dirty="0" err="1"/>
              <a:t>baza</a:t>
            </a:r>
            <a:r>
              <a:rPr lang="en-US" dirty="0"/>
              <a:t> </a:t>
            </a:r>
            <a:r>
              <a:rPr lang="en-US" dirty="0" err="1"/>
              <a:t>schemei</a:t>
            </a:r>
            <a:r>
              <a:rPr lang="en-US" dirty="0"/>
              <a:t> de </a:t>
            </a:r>
            <a:r>
              <a:rPr lang="en-US" dirty="0" err="1"/>
              <a:t>acordare</a:t>
            </a:r>
            <a:r>
              <a:rPr lang="en-US" dirty="0"/>
              <a:t> de </a:t>
            </a:r>
            <a:r>
              <a:rPr lang="en-US" dirty="0" err="1"/>
              <a:t>ajutoare</a:t>
            </a:r>
            <a:r>
              <a:rPr lang="en-US" dirty="0"/>
              <a:t> de stat „</a:t>
            </a:r>
            <a:r>
              <a:rPr lang="en-US" dirty="0" err="1"/>
              <a:t>Finanţarea</a:t>
            </a:r>
            <a:r>
              <a:rPr lang="en-US" dirty="0"/>
              <a:t> </a:t>
            </a:r>
            <a:r>
              <a:rPr lang="en-US" dirty="0" err="1"/>
              <a:t>activităților</a:t>
            </a:r>
            <a:r>
              <a:rPr lang="en-US" dirty="0"/>
              <a:t> de </a:t>
            </a:r>
            <a:r>
              <a:rPr lang="en-US" dirty="0" err="1"/>
              <a:t>cercetare-dezvoltare</a:t>
            </a:r>
            <a:r>
              <a:rPr lang="en-US" dirty="0"/>
              <a:t> </a:t>
            </a:r>
            <a:r>
              <a:rPr lang="en-US" dirty="0" err="1"/>
              <a:t>şi</a:t>
            </a:r>
            <a:r>
              <a:rPr lang="en-US" dirty="0"/>
              <a:t> </a:t>
            </a:r>
            <a:r>
              <a:rPr lang="en-US" dirty="0" err="1"/>
              <a:t>inovare</a:t>
            </a:r>
            <a:r>
              <a:rPr lang="en-US" dirty="0"/>
              <a:t> (CDI) </a:t>
            </a:r>
            <a:r>
              <a:rPr lang="en-US" dirty="0" err="1"/>
              <a:t>și</a:t>
            </a:r>
            <a:r>
              <a:rPr lang="en-US" dirty="0"/>
              <a:t> a </a:t>
            </a:r>
            <a:r>
              <a:rPr lang="en-US" dirty="0" err="1"/>
              <a:t>investițiilor</a:t>
            </a:r>
            <a:r>
              <a:rPr lang="en-US" dirty="0"/>
              <a:t> </a:t>
            </a:r>
            <a:r>
              <a:rPr lang="en-US" dirty="0" err="1"/>
              <a:t>în</a:t>
            </a:r>
            <a:r>
              <a:rPr lang="en-US" dirty="0"/>
              <a:t> CDI </a:t>
            </a:r>
            <a:r>
              <a:rPr lang="en-US" dirty="0" err="1"/>
              <a:t>prin</a:t>
            </a:r>
            <a:r>
              <a:rPr lang="en-US" dirty="0"/>
              <a:t> </a:t>
            </a:r>
            <a:r>
              <a:rPr lang="en-US" dirty="0" err="1"/>
              <a:t>Programul</a:t>
            </a:r>
            <a:r>
              <a:rPr lang="en-US" dirty="0"/>
              <a:t> </a:t>
            </a:r>
            <a:r>
              <a:rPr lang="en-US" dirty="0" err="1"/>
              <a:t>Operaţional</a:t>
            </a:r>
            <a:r>
              <a:rPr lang="en-US" dirty="0"/>
              <a:t> </a:t>
            </a:r>
            <a:r>
              <a:rPr lang="en-US" dirty="0" err="1"/>
              <a:t>Competitivitate</a:t>
            </a:r>
            <a:r>
              <a:rPr lang="en-US" dirty="0"/>
              <a:t> (POC)”. </a:t>
            </a:r>
          </a:p>
        </p:txBody>
      </p:sp>
      <p:sp>
        <p:nvSpPr>
          <p:cNvPr id="10" name="Titlu 1"/>
          <p:cNvSpPr txBox="1">
            <a:spLocks/>
          </p:cNvSpPr>
          <p:nvPr/>
        </p:nvSpPr>
        <p:spPr>
          <a:xfrm>
            <a:off x="457200" y="1066800"/>
            <a:ext cx="8229600" cy="6096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err="1" smtClean="0">
                <a:solidFill>
                  <a:schemeClr val="accent2">
                    <a:lumMod val="75000"/>
                  </a:schemeClr>
                </a:solidFill>
              </a:rPr>
              <a:t>Activitati</a:t>
            </a:r>
            <a:r>
              <a:rPr lang="en-US" b="1" dirty="0" smtClean="0">
                <a:solidFill>
                  <a:schemeClr val="accent2">
                    <a:lumMod val="75000"/>
                  </a:schemeClr>
                </a:solidFill>
              </a:rPr>
              <a:t> de tip B </a:t>
            </a:r>
            <a:r>
              <a:rPr lang="en-US" b="1" dirty="0" err="1" smtClean="0">
                <a:solidFill>
                  <a:schemeClr val="accent2">
                    <a:lumMod val="75000"/>
                  </a:schemeClr>
                </a:solidFill>
              </a:rPr>
              <a:t>si</a:t>
            </a:r>
            <a:r>
              <a:rPr lang="en-US" b="1" dirty="0" smtClean="0">
                <a:solidFill>
                  <a:schemeClr val="accent2">
                    <a:lumMod val="75000"/>
                  </a:schemeClr>
                </a:solidFill>
              </a:rPr>
              <a:t> C</a:t>
            </a:r>
            <a:endParaRPr lang="en-US" b="1" dirty="0">
              <a:solidFill>
                <a:schemeClr val="accent2">
                  <a:lumMod val="75000"/>
                </a:schemeClr>
              </a:solidFill>
            </a:endParaRPr>
          </a:p>
        </p:txBody>
      </p:sp>
    </p:spTree>
    <p:extLst>
      <p:ext uri="{BB962C8B-B14F-4D97-AF65-F5344CB8AC3E}">
        <p14:creationId xmlns:p14="http://schemas.microsoft.com/office/powerpoint/2010/main" val="35564774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7200" y="274638"/>
            <a:ext cx="8229600" cy="1096962"/>
          </a:xfrm>
        </p:spPr>
        <p:txBody>
          <a:bodyPr>
            <a:normAutofit fontScale="90000"/>
          </a:bodyPr>
          <a:lstStyle/>
          <a:p>
            <a:r>
              <a:rPr lang="en-US" sz="3300" b="1" dirty="0" err="1"/>
              <a:t>Minimul</a:t>
            </a:r>
            <a:r>
              <a:rPr lang="en-US" sz="3300" b="1" dirty="0"/>
              <a:t> de co-</a:t>
            </a:r>
            <a:r>
              <a:rPr lang="en-US" sz="3300" b="1" dirty="0" err="1"/>
              <a:t>finanțare</a:t>
            </a:r>
            <a:r>
              <a:rPr lang="en-US" sz="3300" b="1" dirty="0"/>
              <a:t> </a:t>
            </a:r>
            <a:r>
              <a:rPr lang="en-US" sz="3300" b="1" dirty="0" smtClean="0"/>
              <a:t/>
            </a:r>
            <a:br>
              <a:rPr lang="en-US" sz="3300" b="1" dirty="0" smtClean="0"/>
            </a:br>
            <a:r>
              <a:rPr lang="it-IT" sz="2800" b="1" dirty="0" smtClean="0"/>
              <a:t>ca </a:t>
            </a:r>
            <a:r>
              <a:rPr lang="it-IT" sz="2800" b="1" dirty="0"/>
              <a:t>procent din costurile eligibile ale organizației de </a:t>
            </a:r>
            <a:r>
              <a:rPr lang="it-IT" sz="2800" b="1" dirty="0" smtClean="0"/>
              <a:t>cercetare</a:t>
            </a:r>
            <a:br>
              <a:rPr lang="it-IT" sz="2800" b="1" dirty="0" smtClean="0"/>
            </a:br>
            <a:r>
              <a:rPr lang="it-IT" sz="2800" b="1" dirty="0" smtClean="0">
                <a:solidFill>
                  <a:srgbClr val="C00000"/>
                </a:solidFill>
              </a:rPr>
              <a:t>*</a:t>
            </a:r>
            <a:r>
              <a:rPr lang="en-US" sz="1700" b="1" dirty="0" err="1" smtClean="0">
                <a:solidFill>
                  <a:schemeClr val="accent2">
                    <a:lumMod val="75000"/>
                  </a:schemeClr>
                </a:solidFill>
              </a:rPr>
              <a:t>Finanțarea</a:t>
            </a:r>
            <a:r>
              <a:rPr lang="en-US" sz="1700" b="1" dirty="0" smtClean="0">
                <a:solidFill>
                  <a:schemeClr val="accent2">
                    <a:lumMod val="75000"/>
                  </a:schemeClr>
                </a:solidFill>
              </a:rPr>
              <a:t> </a:t>
            </a:r>
            <a:r>
              <a:rPr lang="en-US" sz="1700" b="1" dirty="0" err="1">
                <a:solidFill>
                  <a:schemeClr val="accent2">
                    <a:lumMod val="75000"/>
                  </a:schemeClr>
                </a:solidFill>
              </a:rPr>
              <a:t>activităților</a:t>
            </a:r>
            <a:r>
              <a:rPr lang="en-US" sz="1700" b="1" dirty="0">
                <a:solidFill>
                  <a:schemeClr val="accent2">
                    <a:lumMod val="75000"/>
                  </a:schemeClr>
                </a:solidFill>
              </a:rPr>
              <a:t> </a:t>
            </a:r>
            <a:r>
              <a:rPr lang="en-US" sz="1700" b="1" dirty="0" err="1">
                <a:solidFill>
                  <a:schemeClr val="accent2">
                    <a:lumMod val="75000"/>
                  </a:schemeClr>
                </a:solidFill>
              </a:rPr>
              <a:t>neeligibile</a:t>
            </a:r>
            <a:r>
              <a:rPr lang="en-US" sz="1700" b="1" dirty="0">
                <a:solidFill>
                  <a:schemeClr val="accent2">
                    <a:lumMod val="75000"/>
                  </a:schemeClr>
                </a:solidFill>
              </a:rPr>
              <a:t> se </a:t>
            </a:r>
            <a:r>
              <a:rPr lang="en-US" sz="1700" b="1" dirty="0" err="1">
                <a:solidFill>
                  <a:schemeClr val="accent2">
                    <a:lumMod val="75000"/>
                  </a:schemeClr>
                </a:solidFill>
              </a:rPr>
              <a:t>va</a:t>
            </a:r>
            <a:r>
              <a:rPr lang="en-US" sz="1700" b="1" dirty="0">
                <a:solidFill>
                  <a:schemeClr val="accent2">
                    <a:lumMod val="75000"/>
                  </a:schemeClr>
                </a:solidFill>
              </a:rPr>
              <a:t> </a:t>
            </a:r>
            <a:r>
              <a:rPr lang="en-US" sz="1700" b="1" dirty="0" err="1">
                <a:solidFill>
                  <a:schemeClr val="accent2">
                    <a:lumMod val="75000"/>
                  </a:schemeClr>
                </a:solidFill>
              </a:rPr>
              <a:t>asigura</a:t>
            </a:r>
            <a:r>
              <a:rPr lang="en-US" sz="1700" b="1" dirty="0">
                <a:solidFill>
                  <a:schemeClr val="accent2">
                    <a:lumMod val="75000"/>
                  </a:schemeClr>
                </a:solidFill>
              </a:rPr>
              <a:t> integral de </a:t>
            </a:r>
            <a:r>
              <a:rPr lang="en-US" sz="1700" b="1" dirty="0" err="1">
                <a:solidFill>
                  <a:schemeClr val="accent2">
                    <a:lumMod val="75000"/>
                  </a:schemeClr>
                </a:solidFill>
              </a:rPr>
              <a:t>către</a:t>
            </a:r>
            <a:r>
              <a:rPr lang="en-US" sz="1700" b="1" dirty="0">
                <a:solidFill>
                  <a:schemeClr val="accent2">
                    <a:lumMod val="75000"/>
                  </a:schemeClr>
                </a:solidFill>
              </a:rPr>
              <a:t> </a:t>
            </a:r>
            <a:r>
              <a:rPr lang="en-US" sz="1700" b="1" dirty="0" err="1">
                <a:solidFill>
                  <a:schemeClr val="accent2">
                    <a:lumMod val="75000"/>
                  </a:schemeClr>
                </a:solidFill>
              </a:rPr>
              <a:t>partenerul</a:t>
            </a:r>
            <a:r>
              <a:rPr lang="en-US" sz="1700" b="1" dirty="0">
                <a:solidFill>
                  <a:schemeClr val="accent2">
                    <a:lumMod val="75000"/>
                  </a:schemeClr>
                </a:solidFill>
              </a:rPr>
              <a:t> </a:t>
            </a:r>
            <a:r>
              <a:rPr lang="en-US" sz="1700" b="1" dirty="0" err="1">
                <a:solidFill>
                  <a:schemeClr val="accent2">
                    <a:lumMod val="75000"/>
                  </a:schemeClr>
                </a:solidFill>
              </a:rPr>
              <a:t>întreprindere</a:t>
            </a:r>
            <a:r>
              <a:rPr lang="en-US" sz="1700" b="1" dirty="0">
                <a:solidFill>
                  <a:schemeClr val="accent2">
                    <a:lumMod val="75000"/>
                  </a:schemeClr>
                </a:solidFill>
              </a:rPr>
              <a:t>. </a:t>
            </a:r>
            <a:r>
              <a:rPr lang="it-IT" sz="1700" b="1" dirty="0" smtClean="0">
                <a:solidFill>
                  <a:schemeClr val="accent2">
                    <a:lumMod val="75000"/>
                  </a:schemeClr>
                </a:solidFill>
              </a:rPr>
              <a:t> </a:t>
            </a:r>
            <a:endParaRPr lang="en-US" sz="1700" dirty="0">
              <a:solidFill>
                <a:schemeClr val="accent2">
                  <a:lumMod val="75000"/>
                </a:schemeClr>
              </a:solidFill>
            </a:endParaRPr>
          </a:p>
        </p:txBody>
      </p:sp>
      <p:graphicFrame>
        <p:nvGraphicFramePr>
          <p:cNvPr id="5" name="Substituent conținut 4"/>
          <p:cNvGraphicFramePr>
            <a:graphicFrameLocks noGrp="1"/>
          </p:cNvGraphicFramePr>
          <p:nvPr>
            <p:ph sz="half" idx="1"/>
            <p:extLst>
              <p:ext uri="{D42A27DB-BD31-4B8C-83A1-F6EECF244321}">
                <p14:modId xmlns:p14="http://schemas.microsoft.com/office/powerpoint/2010/main" val="863730432"/>
              </p:ext>
            </p:extLst>
          </p:nvPr>
        </p:nvGraphicFramePr>
        <p:xfrm>
          <a:off x="457200" y="1569720"/>
          <a:ext cx="8229600" cy="4678680"/>
        </p:xfrm>
        <a:graphic>
          <a:graphicData uri="http://schemas.openxmlformats.org/drawingml/2006/table">
            <a:tbl>
              <a:tblPr firstRow="1" bandRow="1">
                <a:tableStyleId>{5C22544A-7EE6-4342-B048-85BDC9FD1C3A}</a:tableStyleId>
              </a:tblPr>
              <a:tblGrid>
                <a:gridCol w="609600"/>
                <a:gridCol w="4800600"/>
                <a:gridCol w="1219200"/>
                <a:gridCol w="914400"/>
                <a:gridCol w="685800"/>
              </a:tblGrid>
              <a:tr h="370840">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err="1" smtClean="0">
                          <a:solidFill>
                            <a:schemeClr val="lt1"/>
                          </a:solidFill>
                          <a:latin typeface="+mn-lt"/>
                          <a:ea typeface="+mn-ea"/>
                          <a:cs typeface="+mn-cs"/>
                        </a:rPr>
                        <a:t>Minimul</a:t>
                      </a:r>
                      <a:r>
                        <a:rPr lang="en-US" sz="1800" b="0" i="0" u="none" strike="noStrike" kern="1200" baseline="0" dirty="0" smtClean="0">
                          <a:solidFill>
                            <a:schemeClr val="lt1"/>
                          </a:solidFill>
                          <a:latin typeface="+mn-lt"/>
                          <a:ea typeface="+mn-ea"/>
                          <a:cs typeface="+mn-cs"/>
                        </a:rPr>
                        <a:t> de co-</a:t>
                      </a:r>
                      <a:r>
                        <a:rPr lang="en-US" sz="1800" b="0" i="0" u="none" strike="noStrike" kern="1200" baseline="0" dirty="0" err="1" smtClean="0">
                          <a:solidFill>
                            <a:schemeClr val="lt1"/>
                          </a:solidFill>
                          <a:latin typeface="+mn-lt"/>
                          <a:ea typeface="+mn-ea"/>
                          <a:cs typeface="+mn-cs"/>
                        </a:rPr>
                        <a:t>finanțare</a:t>
                      </a:r>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ce</a:t>
                      </a:r>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trebuie</a:t>
                      </a:r>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asigurat</a:t>
                      </a:r>
                      <a:r>
                        <a:rPr lang="en-US" sz="1800" b="0" i="0" u="none" strike="noStrike" kern="1200" baseline="0" dirty="0" smtClean="0">
                          <a:solidFill>
                            <a:schemeClr val="lt1"/>
                          </a:solidFill>
                          <a:latin typeface="+mn-lt"/>
                          <a:ea typeface="+mn-ea"/>
                          <a:cs typeface="+mn-cs"/>
                        </a:rPr>
                        <a:t> de </a:t>
                      </a:r>
                      <a:r>
                        <a:rPr lang="en-US" sz="1800" b="0" i="0" u="none" strike="noStrike" kern="1200" baseline="0" dirty="0" err="1" smtClean="0">
                          <a:solidFill>
                            <a:schemeClr val="lt1"/>
                          </a:solidFill>
                          <a:latin typeface="+mn-lt"/>
                          <a:ea typeface="+mn-ea"/>
                          <a:cs typeface="+mn-cs"/>
                        </a:rPr>
                        <a:t>întreprindere</a:t>
                      </a:r>
                      <a:r>
                        <a:rPr lang="en-US" sz="1800" b="0" i="0" u="none" strike="noStrike" kern="1200" baseline="0" dirty="0" smtClean="0">
                          <a:solidFill>
                            <a:schemeClr val="lt1"/>
                          </a:solidFill>
                          <a:latin typeface="+mn-lt"/>
                          <a:ea typeface="+mn-ea"/>
                          <a:cs typeface="+mn-cs"/>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lt1"/>
                          </a:solidFill>
                          <a:latin typeface="+mn-lt"/>
                          <a:ea typeface="+mn-ea"/>
                          <a:cs typeface="+mn-cs"/>
                        </a:rPr>
                        <a:t>ca </a:t>
                      </a:r>
                      <a:r>
                        <a:rPr lang="en-US" sz="1800" b="0" i="0" u="none" strike="noStrike" kern="1200" baseline="0" dirty="0" err="1" smtClean="0">
                          <a:solidFill>
                            <a:schemeClr val="lt1"/>
                          </a:solidFill>
                          <a:latin typeface="+mn-lt"/>
                          <a:ea typeface="+mn-ea"/>
                          <a:cs typeface="+mn-cs"/>
                        </a:rPr>
                        <a:t>procent</a:t>
                      </a:r>
                      <a:r>
                        <a:rPr lang="en-US" sz="1800" b="0" i="0" u="none" strike="noStrike" kern="1200" baseline="0" dirty="0" smtClean="0">
                          <a:solidFill>
                            <a:schemeClr val="lt1"/>
                          </a:solidFill>
                          <a:latin typeface="+mn-lt"/>
                          <a:ea typeface="+mn-ea"/>
                          <a:cs typeface="+mn-cs"/>
                        </a:rPr>
                        <a:t> din </a:t>
                      </a:r>
                      <a:r>
                        <a:rPr lang="en-US" sz="1800" b="0" i="0" u="none" strike="noStrike" kern="1200" baseline="0" dirty="0" err="1" smtClean="0">
                          <a:solidFill>
                            <a:schemeClr val="lt1"/>
                          </a:solidFill>
                          <a:latin typeface="+mn-lt"/>
                          <a:ea typeface="+mn-ea"/>
                          <a:cs typeface="+mn-cs"/>
                        </a:rPr>
                        <a:t>costurile</a:t>
                      </a:r>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eligibile</a:t>
                      </a:r>
                      <a:r>
                        <a:rPr lang="en-US" sz="1800" b="0" i="0" u="none" strike="noStrike" kern="1200" baseline="0" dirty="0" smtClean="0">
                          <a:solidFill>
                            <a:schemeClr val="lt1"/>
                          </a:solidFill>
                          <a:latin typeface="+mn-lt"/>
                          <a:ea typeface="+mn-ea"/>
                          <a:cs typeface="+mn-cs"/>
                        </a:rPr>
                        <a:t> ale </a:t>
                      </a:r>
                      <a:r>
                        <a:rPr lang="en-US" sz="1800" b="0" i="0" u="none" strike="noStrike" kern="1200" baseline="0" dirty="0" err="1" smtClean="0">
                          <a:solidFill>
                            <a:schemeClr val="lt1"/>
                          </a:solidFill>
                          <a:latin typeface="+mn-lt"/>
                          <a:ea typeface="+mn-ea"/>
                          <a:cs typeface="+mn-cs"/>
                        </a:rPr>
                        <a:t>organizației</a:t>
                      </a:r>
                      <a:r>
                        <a:rPr lang="en-US" sz="1800" b="0" i="0" u="none" strike="noStrike" kern="1200" baseline="0" dirty="0" smtClean="0">
                          <a:solidFill>
                            <a:schemeClr val="lt1"/>
                          </a:solidFill>
                          <a:latin typeface="+mn-lt"/>
                          <a:ea typeface="+mn-ea"/>
                          <a:cs typeface="+mn-cs"/>
                        </a:rPr>
                        <a:t> de </a:t>
                      </a:r>
                      <a:r>
                        <a:rPr lang="en-US" sz="1800" b="0" i="0" u="none" strike="noStrike" kern="1200" baseline="0" dirty="0" err="1" smtClean="0">
                          <a:solidFill>
                            <a:schemeClr val="lt1"/>
                          </a:solidFill>
                          <a:latin typeface="+mn-lt"/>
                          <a:ea typeface="+mn-ea"/>
                          <a:cs typeface="+mn-cs"/>
                        </a:rPr>
                        <a:t>cercetare</a:t>
                      </a:r>
                      <a:endParaRPr lang="en-US" sz="1800" b="0" i="0" u="none" strike="noStrike" kern="1200" baseline="0" dirty="0" smtClean="0">
                        <a:solidFill>
                          <a:schemeClr val="lt1"/>
                        </a:solidFill>
                        <a:latin typeface="+mn-lt"/>
                        <a:ea typeface="+mn-ea"/>
                        <a:cs typeface="+mn-cs"/>
                      </a:endParaRPr>
                    </a:p>
                  </a:txBody>
                  <a:tcPr>
                    <a:solidFill>
                      <a:schemeClr val="tx2"/>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2672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1" u="none" strike="noStrike" kern="1200" baseline="0" dirty="0" err="1" smtClean="0">
                          <a:solidFill>
                            <a:schemeClr val="dk1"/>
                          </a:solidFill>
                          <a:latin typeface="+mn-lt"/>
                          <a:ea typeface="+mn-ea"/>
                          <a:cs typeface="+mn-cs"/>
                        </a:rPr>
                        <a:t>Activitate</a:t>
                      </a:r>
                      <a:r>
                        <a:rPr lang="en-US" sz="1800" b="0" i="1" u="none" strike="noStrike" kern="1200" baseline="0" dirty="0" smtClean="0">
                          <a:solidFill>
                            <a:schemeClr val="dk1"/>
                          </a:solidFill>
                          <a:latin typeface="+mn-lt"/>
                          <a:ea typeface="+mn-ea"/>
                          <a:cs typeface="+mn-cs"/>
                        </a:rPr>
                        <a:t> </a:t>
                      </a:r>
                      <a:r>
                        <a:rPr lang="en-US" sz="1800" b="0" i="1" u="none" strike="noStrike" kern="1200" baseline="0" dirty="0" err="1" smtClean="0">
                          <a:solidFill>
                            <a:schemeClr val="dk1"/>
                          </a:solidFill>
                          <a:latin typeface="+mn-lt"/>
                          <a:ea typeface="+mn-ea"/>
                          <a:cs typeface="+mn-cs"/>
                        </a:rPr>
                        <a:t>eligibilă</a:t>
                      </a:r>
                      <a:r>
                        <a:rPr lang="en-US" sz="1800" b="0" i="1" u="none" strike="noStrike" kern="1200" baseline="0" dirty="0" smtClean="0">
                          <a:solidFill>
                            <a:schemeClr val="dk1"/>
                          </a:solidFill>
                          <a:latin typeface="+mn-lt"/>
                          <a:ea typeface="+mn-ea"/>
                          <a:cs typeface="+mn-cs"/>
                        </a:rPr>
                        <a:t> (</a:t>
                      </a:r>
                      <a:r>
                        <a:rPr lang="en-US" sz="1800" b="0" i="1" u="none" strike="noStrike" kern="1200" baseline="0" dirty="0" err="1" smtClean="0">
                          <a:solidFill>
                            <a:schemeClr val="dk1"/>
                          </a:solidFill>
                          <a:latin typeface="+mn-lt"/>
                          <a:ea typeface="+mn-ea"/>
                          <a:cs typeface="+mn-cs"/>
                        </a:rPr>
                        <a:t>prestată</a:t>
                      </a:r>
                      <a:r>
                        <a:rPr lang="en-US" sz="1800" b="0" i="1" u="none" strike="noStrike" kern="1200" baseline="0" dirty="0" smtClean="0">
                          <a:solidFill>
                            <a:schemeClr val="dk1"/>
                          </a:solidFill>
                          <a:latin typeface="+mn-lt"/>
                          <a:ea typeface="+mn-ea"/>
                          <a:cs typeface="+mn-cs"/>
                        </a:rPr>
                        <a:t> de </a:t>
                      </a:r>
                      <a:r>
                        <a:rPr lang="en-US" sz="1800" b="0" i="1" u="none" strike="noStrike" kern="1200" baseline="0" dirty="0" err="1" smtClean="0">
                          <a:solidFill>
                            <a:schemeClr val="dk1"/>
                          </a:solidFill>
                          <a:latin typeface="+mn-lt"/>
                          <a:ea typeface="+mn-ea"/>
                          <a:cs typeface="+mn-cs"/>
                        </a:rPr>
                        <a:t>organizația</a:t>
                      </a:r>
                      <a:r>
                        <a:rPr lang="en-US" sz="1800" b="0" i="1" u="none" strike="noStrike" kern="1200" baseline="0" dirty="0" smtClean="0">
                          <a:solidFill>
                            <a:schemeClr val="dk1"/>
                          </a:solidFill>
                          <a:latin typeface="+mn-lt"/>
                          <a:ea typeface="+mn-ea"/>
                          <a:cs typeface="+mn-cs"/>
                        </a:rPr>
                        <a:t> de </a:t>
                      </a:r>
                      <a:r>
                        <a:rPr lang="en-US" sz="1800" b="0" i="1" u="none" strike="noStrike" kern="1200" baseline="0" dirty="0" err="1" smtClean="0">
                          <a:solidFill>
                            <a:schemeClr val="dk1"/>
                          </a:solidFill>
                          <a:latin typeface="+mn-lt"/>
                          <a:ea typeface="+mn-ea"/>
                          <a:cs typeface="+mn-cs"/>
                        </a:rPr>
                        <a:t>cercetare</a:t>
                      </a:r>
                      <a:r>
                        <a:rPr lang="en-US" sz="1800" b="0" i="1" u="none" strike="noStrike" kern="1200" baseline="0" dirty="0" smtClean="0">
                          <a:solidFill>
                            <a:schemeClr val="dk1"/>
                          </a:solidFill>
                          <a:latin typeface="+mn-lt"/>
                          <a:ea typeface="+mn-ea"/>
                          <a:cs typeface="+mn-cs"/>
                        </a:rPr>
                        <a:t>) </a:t>
                      </a:r>
                      <a:endParaRPr lang="en-US" sz="1800" b="0" i="0" u="none" strike="noStrike" kern="1200" baseline="0" dirty="0" smtClean="0">
                        <a:solidFill>
                          <a:schemeClr val="dk1"/>
                        </a:solidFill>
                        <a:latin typeface="+mn-lt"/>
                        <a:ea typeface="+mn-ea"/>
                        <a:cs typeface="+mn-cs"/>
                      </a:endParaRPr>
                    </a:p>
                  </a:txBody>
                  <a:tcPr/>
                </a:tc>
                <a:tc h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1" u="none" strike="noStrike" kern="1200" baseline="0" dirty="0" smtClean="0">
                          <a:solidFill>
                            <a:schemeClr val="dk1"/>
                          </a:solidFill>
                          <a:latin typeface="+mn-lt"/>
                          <a:ea typeface="+mn-ea"/>
                          <a:cs typeface="+mn-cs"/>
                        </a:rPr>
                        <a:t>Mare </a:t>
                      </a:r>
                      <a:endParaRPr lang="en-US" sz="1800" b="0" i="0" u="none" strike="noStrike" kern="1200" baseline="0" dirty="0" smtClean="0">
                        <a:solidFill>
                          <a:schemeClr val="dk1"/>
                        </a:solidFill>
                        <a:latin typeface="+mn-lt"/>
                        <a:ea typeface="+mn-ea"/>
                        <a:cs typeface="+mn-cs"/>
                      </a:endParaRPr>
                    </a:p>
                  </a:txBody>
                  <a:tcPr/>
                </a:tc>
                <a:tc>
                  <a:txBody>
                    <a:bodyPr/>
                    <a:lstStyle/>
                    <a:p>
                      <a:r>
                        <a:rPr lang="en-US" sz="1800" b="0" i="1" u="none" strike="noStrike" kern="1200" baseline="0" dirty="0" err="1" smtClean="0">
                          <a:solidFill>
                            <a:schemeClr val="dk1"/>
                          </a:solidFill>
                          <a:latin typeface="+mn-lt"/>
                          <a:ea typeface="+mn-ea"/>
                          <a:cs typeface="+mn-cs"/>
                        </a:rPr>
                        <a:t>Mijlocie</a:t>
                      </a:r>
                      <a:r>
                        <a:rPr lang="en-US" sz="1800" b="0" i="1" u="none" strike="noStrike" kern="1200" baseline="0" dirty="0" smtClean="0">
                          <a:solidFill>
                            <a:schemeClr val="dk1"/>
                          </a:solidFill>
                          <a:latin typeface="+mn-lt"/>
                          <a:ea typeface="+mn-ea"/>
                          <a:cs typeface="+mn-cs"/>
                        </a:rPr>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1" u="none" strike="noStrike" kern="1200" baseline="0" dirty="0" err="1" smtClean="0">
                          <a:solidFill>
                            <a:schemeClr val="dk1"/>
                          </a:solidFill>
                          <a:latin typeface="+mn-lt"/>
                          <a:ea typeface="+mn-ea"/>
                          <a:cs typeface="+mn-cs"/>
                        </a:rPr>
                        <a:t>Mică</a:t>
                      </a:r>
                      <a:r>
                        <a:rPr lang="en-US" sz="1800" b="0" i="1" u="none" strike="noStrike" kern="1200" baseline="0" dirty="0" smtClean="0">
                          <a:solidFill>
                            <a:schemeClr val="dk1"/>
                          </a:solidFill>
                          <a:latin typeface="+mn-lt"/>
                          <a:ea typeface="+mn-ea"/>
                          <a:cs typeface="+mn-cs"/>
                        </a:rPr>
                        <a:t> </a:t>
                      </a:r>
                      <a:endParaRPr lang="en-US"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B.1 	</a:t>
                      </a:r>
                    </a:p>
                  </a:txBody>
                  <a:tcPr/>
                </a:tc>
                <a:tc>
                  <a:txBody>
                    <a:bodyPr/>
                    <a:lstStyle/>
                    <a:p>
                      <a:r>
                        <a:rPr lang="en-US" dirty="0" err="1" smtClean="0"/>
                        <a:t>Acces</a:t>
                      </a:r>
                      <a:r>
                        <a:rPr lang="en-US" dirty="0" smtClean="0"/>
                        <a:t> la </a:t>
                      </a:r>
                      <a:r>
                        <a:rPr lang="en-US" dirty="0" err="1" smtClean="0"/>
                        <a:t>infrastructura</a:t>
                      </a:r>
                      <a:r>
                        <a:rPr lang="en-US" dirty="0" smtClean="0"/>
                        <a:t> / </a:t>
                      </a:r>
                      <a:r>
                        <a:rPr lang="en-US" dirty="0" err="1" smtClean="0"/>
                        <a:t>laboratoare</a:t>
                      </a:r>
                      <a:r>
                        <a:rPr lang="en-US" dirty="0" smtClean="0"/>
                        <a:t> / </a:t>
                      </a:r>
                      <a:r>
                        <a:rPr lang="en-US" dirty="0" err="1" smtClean="0"/>
                        <a:t>echipamente</a:t>
                      </a:r>
                      <a:endParaRPr lang="en-US" dirty="0"/>
                    </a:p>
                  </a:txBody>
                  <a:tcPr/>
                </a:tc>
                <a:tc rowSpan="3">
                  <a:txBody>
                    <a:bodyPr/>
                    <a:lstStyle/>
                    <a:p>
                      <a:r>
                        <a:rPr lang="en-US" dirty="0" err="1" smtClean="0"/>
                        <a:t>Neeligibile</a:t>
                      </a:r>
                      <a:endParaRPr lang="en-US" dirty="0"/>
                    </a:p>
                  </a:txBody>
                  <a:tcPr/>
                </a:tc>
                <a:tc rowSpan="3">
                  <a:txBody>
                    <a:bodyPr/>
                    <a:lstStyle/>
                    <a:p>
                      <a:r>
                        <a:rPr lang="en-US" dirty="0" smtClean="0"/>
                        <a:t>50%</a:t>
                      </a:r>
                      <a:endParaRPr lang="en-US" dirty="0"/>
                    </a:p>
                  </a:txBody>
                  <a:tcPr/>
                </a:tc>
                <a:tc rowSpan="3">
                  <a:txBody>
                    <a:bodyPr/>
                    <a:lstStyle/>
                    <a:p>
                      <a:r>
                        <a:rPr lang="en-US" dirty="0" smtClean="0"/>
                        <a:t>50%</a:t>
                      </a:r>
                      <a:endParaRPr lang="en-US" dirty="0"/>
                    </a:p>
                  </a:txBody>
                  <a:tcPr/>
                </a:tc>
              </a:tr>
              <a:tr h="426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B.2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b="0" i="0" u="none" strike="noStrike" kern="1200" baseline="0" dirty="0" smtClean="0">
                          <a:solidFill>
                            <a:schemeClr val="dk1"/>
                          </a:solidFill>
                          <a:latin typeface="+mn-lt"/>
                          <a:ea typeface="+mn-ea"/>
                          <a:cs typeface="+mn-cs"/>
                        </a:rPr>
                        <a:t>Accesare bănci de date şi biblioteci	</a:t>
                      </a:r>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B.3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err="1" smtClean="0">
                          <a:solidFill>
                            <a:schemeClr val="dk1"/>
                          </a:solidFill>
                          <a:latin typeface="+mn-lt"/>
                          <a:ea typeface="+mn-ea"/>
                          <a:cs typeface="+mn-cs"/>
                        </a:rPr>
                        <a:t>Închiriere</a:t>
                      </a:r>
                      <a:r>
                        <a:rPr lang="en-US" sz="1800" b="0" i="0" u="none" strike="noStrike" kern="1200" baseline="0" dirty="0" smtClean="0">
                          <a:solidFill>
                            <a:schemeClr val="dk1"/>
                          </a:solidFill>
                          <a:latin typeface="+mn-lt"/>
                          <a:ea typeface="+mn-ea"/>
                          <a:cs typeface="+mn-cs"/>
                        </a:rPr>
                        <a:t> </a:t>
                      </a:r>
                      <a:r>
                        <a:rPr lang="en-US" sz="1800" b="0" i="0" u="none" strike="noStrike" kern="1200" baseline="0" dirty="0" err="1" smtClean="0">
                          <a:solidFill>
                            <a:schemeClr val="dk1"/>
                          </a:solidFill>
                          <a:latin typeface="+mn-lt"/>
                          <a:ea typeface="+mn-ea"/>
                          <a:cs typeface="+mn-cs"/>
                        </a:rPr>
                        <a:t>spații</a:t>
                      </a:r>
                      <a:r>
                        <a:rPr lang="en-US" sz="1800" b="0" i="0" u="none" strike="noStrike" kern="1200" baseline="0" dirty="0" smtClean="0">
                          <a:solidFill>
                            <a:schemeClr val="dk1"/>
                          </a:solidFill>
                          <a:latin typeface="+mn-lt"/>
                          <a:ea typeface="+mn-ea"/>
                          <a:cs typeface="+mn-cs"/>
                        </a:rPr>
                        <a:t> de </a:t>
                      </a:r>
                      <a:r>
                        <a:rPr lang="en-US" sz="1800" b="0" i="0" u="none" strike="noStrike" kern="1200" baseline="0" dirty="0" err="1" smtClean="0">
                          <a:solidFill>
                            <a:schemeClr val="dk1"/>
                          </a:solidFill>
                          <a:latin typeface="+mn-lt"/>
                          <a:ea typeface="+mn-ea"/>
                          <a:cs typeface="+mn-cs"/>
                        </a:rPr>
                        <a:t>lucru</a:t>
                      </a:r>
                      <a:r>
                        <a:rPr lang="en-US" sz="1800" b="0" i="0" u="none" strike="noStrike" kern="1200" baseline="0" dirty="0" smtClean="0">
                          <a:solidFill>
                            <a:schemeClr val="dk1"/>
                          </a:solidFill>
                          <a:latin typeface="+mn-lt"/>
                          <a:ea typeface="+mn-ea"/>
                          <a:cs typeface="+mn-cs"/>
                        </a:rPr>
                        <a:t> 	</a:t>
                      </a:r>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r>
              <a:tr h="18542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C.1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err="1" smtClean="0">
                          <a:solidFill>
                            <a:schemeClr val="dk1"/>
                          </a:solidFill>
                          <a:latin typeface="+mn-lt"/>
                          <a:ea typeface="+mn-ea"/>
                          <a:cs typeface="+mn-cs"/>
                        </a:rPr>
                        <a:t>Cercetare</a:t>
                      </a:r>
                      <a:r>
                        <a:rPr lang="en-US" sz="1800" b="0" i="0" u="none" strike="noStrike" kern="1200" baseline="0" dirty="0" smtClean="0">
                          <a:solidFill>
                            <a:schemeClr val="dk1"/>
                          </a:solidFill>
                          <a:latin typeface="+mn-lt"/>
                          <a:ea typeface="+mn-ea"/>
                          <a:cs typeface="+mn-cs"/>
                        </a:rPr>
                        <a:t> </a:t>
                      </a:r>
                      <a:r>
                        <a:rPr lang="en-US" sz="1800" b="0" i="0" u="none" strike="noStrike" kern="1200" baseline="0" dirty="0" err="1" smtClean="0">
                          <a:solidFill>
                            <a:schemeClr val="dk1"/>
                          </a:solidFill>
                          <a:latin typeface="+mn-lt"/>
                          <a:ea typeface="+mn-ea"/>
                          <a:cs typeface="+mn-cs"/>
                        </a:rPr>
                        <a:t>industrială</a:t>
                      </a:r>
                      <a:r>
                        <a:rPr lang="en-US" sz="1800" b="0" i="0" u="none" strike="noStrike" kern="1200" baseline="0" dirty="0" smtClean="0">
                          <a:solidFill>
                            <a:schemeClr val="dk1"/>
                          </a:solidFill>
                          <a:latin typeface="+mn-lt"/>
                          <a:ea typeface="+mn-ea"/>
                          <a:cs typeface="+mn-cs"/>
                        </a:rPr>
                        <a:t> </a:t>
                      </a:r>
                    </a:p>
                  </a:txBody>
                  <a:tcPr/>
                </a:tc>
                <a:tc>
                  <a:txBody>
                    <a:bodyPr/>
                    <a:lstStyle/>
                    <a:p>
                      <a:r>
                        <a:rPr lang="en-US" sz="1800" b="0" i="0" u="none" strike="noStrike" kern="1200" baseline="0" dirty="0" smtClean="0">
                          <a:solidFill>
                            <a:schemeClr val="dk1"/>
                          </a:solidFill>
                          <a:latin typeface="+mn-lt"/>
                          <a:ea typeface="+mn-ea"/>
                          <a:cs typeface="+mn-cs"/>
                        </a:rPr>
                        <a:t>50%</a:t>
                      </a:r>
                    </a:p>
                  </a:txBody>
                  <a:tcPr/>
                </a:tc>
                <a:tc>
                  <a:txBody>
                    <a:bodyPr/>
                    <a:lstStyle/>
                    <a:p>
                      <a:r>
                        <a:rPr lang="en-US" dirty="0" smtClean="0"/>
                        <a:t>40%</a:t>
                      </a:r>
                      <a:endParaRPr lang="en-US" dirty="0"/>
                    </a:p>
                  </a:txBody>
                  <a:tcPr/>
                </a:tc>
                <a:tc>
                  <a:txBody>
                    <a:bodyPr/>
                    <a:lstStyle/>
                    <a:p>
                      <a:r>
                        <a:rPr lang="en-US" dirty="0" smtClean="0"/>
                        <a:t>30%</a:t>
                      </a:r>
                      <a:endParaRPr lang="en-US" dirty="0"/>
                    </a:p>
                  </a:txBody>
                  <a:tcPr/>
                </a:tc>
              </a:tr>
              <a:tr h="185420">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err="1" smtClean="0">
                          <a:solidFill>
                            <a:schemeClr val="dk1"/>
                          </a:solidFill>
                          <a:latin typeface="+mn-lt"/>
                          <a:ea typeface="+mn-ea"/>
                          <a:cs typeface="+mn-cs"/>
                        </a:rPr>
                        <a:t>Dezvoltare</a:t>
                      </a:r>
                      <a:r>
                        <a:rPr lang="en-US" sz="1800" b="0" i="0" u="none" strike="noStrike" kern="1200" baseline="0" dirty="0" smtClean="0">
                          <a:solidFill>
                            <a:schemeClr val="dk1"/>
                          </a:solidFill>
                          <a:latin typeface="+mn-lt"/>
                          <a:ea typeface="+mn-ea"/>
                          <a:cs typeface="+mn-cs"/>
                        </a:rPr>
                        <a:t> </a:t>
                      </a:r>
                      <a:r>
                        <a:rPr lang="en-US" sz="1800" b="0" i="0" u="none" strike="noStrike" kern="1200" baseline="0" dirty="0" err="1" smtClean="0">
                          <a:solidFill>
                            <a:schemeClr val="dk1"/>
                          </a:solidFill>
                          <a:latin typeface="+mn-lt"/>
                          <a:ea typeface="+mn-ea"/>
                          <a:cs typeface="+mn-cs"/>
                        </a:rPr>
                        <a:t>experimentală</a:t>
                      </a:r>
                      <a:r>
                        <a:rPr lang="en-US" sz="1800" b="0" i="0" u="none" strike="noStrike" kern="1200" baseline="0" dirty="0" smtClean="0">
                          <a:solidFill>
                            <a:schemeClr val="dk1"/>
                          </a:solidFill>
                          <a:latin typeface="+mn-lt"/>
                          <a:ea typeface="+mn-ea"/>
                          <a:cs typeface="+mn-cs"/>
                        </a:rPr>
                        <a:t> </a:t>
                      </a:r>
                    </a:p>
                  </a:txBody>
                  <a:tcPr/>
                </a:tc>
                <a:tc>
                  <a:txBody>
                    <a:bodyPr/>
                    <a:lstStyle/>
                    <a:p>
                      <a:r>
                        <a:rPr lang="en-US" sz="1800" b="0" i="0" u="none" strike="noStrike" kern="1200" baseline="0" dirty="0" smtClean="0">
                          <a:solidFill>
                            <a:schemeClr val="dk1"/>
                          </a:solidFill>
                          <a:latin typeface="+mn-lt"/>
                          <a:ea typeface="+mn-ea"/>
                          <a:cs typeface="+mn-cs"/>
                        </a:rPr>
                        <a:t>75%</a:t>
                      </a:r>
                    </a:p>
                  </a:txBody>
                  <a:tcPr/>
                </a:tc>
                <a:tc>
                  <a:txBody>
                    <a:bodyPr/>
                    <a:lstStyle/>
                    <a:p>
                      <a:r>
                        <a:rPr lang="en-US" dirty="0" smtClean="0"/>
                        <a:t>65%</a:t>
                      </a:r>
                      <a:endParaRPr lang="en-US" dirty="0"/>
                    </a:p>
                  </a:txBody>
                  <a:tcPr/>
                </a:tc>
                <a:tc>
                  <a:txBody>
                    <a:bodyPr/>
                    <a:lstStyle/>
                    <a:p>
                      <a:r>
                        <a:rPr lang="en-US" dirty="0" smtClean="0"/>
                        <a:t>55%</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C.2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err="1" smtClean="0">
                          <a:solidFill>
                            <a:schemeClr val="dk1"/>
                          </a:solidFill>
                          <a:latin typeface="+mn-lt"/>
                          <a:ea typeface="+mn-ea"/>
                          <a:cs typeface="+mn-cs"/>
                        </a:rPr>
                        <a:t>Detașare</a:t>
                      </a:r>
                      <a:r>
                        <a:rPr lang="en-US" sz="1800" b="0" i="0" u="none" strike="noStrike" kern="1200" baseline="0" dirty="0" smtClean="0">
                          <a:solidFill>
                            <a:schemeClr val="dk1"/>
                          </a:solidFill>
                          <a:latin typeface="+mn-lt"/>
                          <a:ea typeface="+mn-ea"/>
                          <a:cs typeface="+mn-cs"/>
                        </a:rPr>
                        <a:t> de personal cu </a:t>
                      </a:r>
                      <a:r>
                        <a:rPr lang="en-US" sz="1800" b="0" i="0" u="none" strike="noStrike" kern="1200" baseline="0" dirty="0" err="1" smtClean="0">
                          <a:solidFill>
                            <a:schemeClr val="dk1"/>
                          </a:solidFill>
                          <a:latin typeface="+mn-lt"/>
                          <a:ea typeface="+mn-ea"/>
                          <a:cs typeface="+mn-cs"/>
                        </a:rPr>
                        <a:t>înaltă</a:t>
                      </a:r>
                      <a:r>
                        <a:rPr lang="en-US" sz="1800" b="0" i="0" u="none" strike="noStrike" kern="1200" baseline="0" dirty="0" smtClean="0">
                          <a:solidFill>
                            <a:schemeClr val="dk1"/>
                          </a:solidFill>
                          <a:latin typeface="+mn-lt"/>
                          <a:ea typeface="+mn-ea"/>
                          <a:cs typeface="+mn-cs"/>
                        </a:rPr>
                        <a:t> </a:t>
                      </a:r>
                      <a:r>
                        <a:rPr lang="en-US" sz="1800" b="0" i="0" u="none" strike="noStrike" kern="1200" baseline="0" dirty="0" err="1" smtClean="0">
                          <a:solidFill>
                            <a:schemeClr val="dk1"/>
                          </a:solidFill>
                          <a:latin typeface="+mn-lt"/>
                          <a:ea typeface="+mn-ea"/>
                          <a:cs typeface="+mn-cs"/>
                        </a:rPr>
                        <a:t>calificare</a:t>
                      </a:r>
                      <a:endParaRPr lang="en-US" sz="1800" b="0" i="0" u="none" strike="noStrike" kern="1200" baseline="0" dirty="0" smtClean="0">
                        <a:solidFill>
                          <a:schemeClr val="dk1"/>
                        </a:solidFill>
                        <a:latin typeface="+mn-lt"/>
                        <a:ea typeface="+mn-ea"/>
                        <a:cs typeface="+mn-cs"/>
                      </a:endParaRPr>
                    </a:p>
                  </a:txBody>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Neeligibile</a:t>
                      </a:r>
                      <a:endParaRPr lang="en-US" dirty="0" smtClean="0"/>
                    </a:p>
                  </a:txBody>
                  <a:tcPr/>
                </a:tc>
                <a:tc rowSpan="3">
                  <a:txBody>
                    <a:bodyPr/>
                    <a:lstStyle/>
                    <a:p>
                      <a:r>
                        <a:rPr lang="en-US" dirty="0" smtClean="0"/>
                        <a:t>50%</a:t>
                      </a:r>
                      <a:endParaRPr lang="en-US" dirty="0"/>
                    </a:p>
                  </a:txBody>
                  <a:tcPr/>
                </a:tc>
                <a:tc rowSpan="3">
                  <a:txBody>
                    <a:bodyPr/>
                    <a:lstStyle/>
                    <a:p>
                      <a:r>
                        <a:rPr lang="en-US" dirty="0" smtClean="0"/>
                        <a:t>50%</a:t>
                      </a:r>
                      <a:endParaRPr lang="en-US" dirty="0"/>
                    </a:p>
                  </a:txBody>
                  <a:tcPr/>
                </a:tc>
              </a:tr>
              <a:tr h="431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C.3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err="1" smtClean="0">
                          <a:solidFill>
                            <a:schemeClr val="dk1"/>
                          </a:solidFill>
                          <a:latin typeface="+mn-lt"/>
                          <a:ea typeface="+mn-ea"/>
                          <a:cs typeface="+mn-cs"/>
                        </a:rPr>
                        <a:t>Cercetări</a:t>
                      </a:r>
                      <a:r>
                        <a:rPr lang="en-US" sz="1800" b="0" i="0" u="none" strike="noStrike" kern="1200" baseline="0" dirty="0" smtClean="0">
                          <a:solidFill>
                            <a:schemeClr val="dk1"/>
                          </a:solidFill>
                          <a:latin typeface="+mn-lt"/>
                          <a:ea typeface="+mn-ea"/>
                          <a:cs typeface="+mn-cs"/>
                        </a:rPr>
                        <a:t> de </a:t>
                      </a:r>
                      <a:r>
                        <a:rPr lang="en-US" sz="1800" b="0" i="0" u="none" strike="noStrike" kern="1200" baseline="0" dirty="0" err="1" smtClean="0">
                          <a:solidFill>
                            <a:schemeClr val="dk1"/>
                          </a:solidFill>
                          <a:latin typeface="+mn-lt"/>
                          <a:ea typeface="+mn-ea"/>
                          <a:cs typeface="+mn-cs"/>
                        </a:rPr>
                        <a:t>piață</a:t>
                      </a:r>
                      <a:r>
                        <a:rPr lang="en-US" sz="1800" b="0" i="0" u="none" strike="noStrike" kern="1200" baseline="0" dirty="0" smtClean="0">
                          <a:solidFill>
                            <a:schemeClr val="dk1"/>
                          </a:solidFill>
                          <a:latin typeface="+mn-lt"/>
                          <a:ea typeface="+mn-ea"/>
                          <a:cs typeface="+mn-cs"/>
                        </a:rPr>
                        <a:t> 	</a:t>
                      </a:r>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C.4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b="0" i="0" u="none" strike="noStrike" kern="1200" baseline="0" dirty="0" smtClean="0">
                          <a:solidFill>
                            <a:schemeClr val="dk1"/>
                          </a:solidFill>
                          <a:latin typeface="+mn-lt"/>
                          <a:ea typeface="+mn-ea"/>
                          <a:cs typeface="+mn-cs"/>
                        </a:rPr>
                        <a:t>Servicii de etichetare de calitate, testarea și certificarea calității 	</a:t>
                      </a:r>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r>
            </a:tbl>
          </a:graphicData>
        </a:graphic>
      </p:graphicFrame>
    </p:spTree>
    <p:extLst>
      <p:ext uri="{BB962C8B-B14F-4D97-AF65-F5344CB8AC3E}">
        <p14:creationId xmlns:p14="http://schemas.microsoft.com/office/powerpoint/2010/main" val="33267388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sz="half" idx="1"/>
          </p:nvPr>
        </p:nvSpPr>
        <p:spPr>
          <a:xfrm>
            <a:off x="76200" y="2209800"/>
            <a:ext cx="3962400" cy="3535363"/>
          </a:xfrm>
        </p:spPr>
        <p:txBody>
          <a:bodyPr>
            <a:normAutofit fontScale="62500" lnSpcReduction="20000"/>
          </a:bodyPr>
          <a:lstStyle/>
          <a:p>
            <a:pPr algn="just">
              <a:buFont typeface="Wingdings" panose="05000000000000000000" pitchFamily="2" charset="2"/>
              <a:buChar char="v"/>
            </a:pPr>
            <a:r>
              <a:rPr lang="en-US" dirty="0" err="1" smtClean="0"/>
              <a:t>Activități</a:t>
            </a:r>
            <a:r>
              <a:rPr lang="en-US" dirty="0" smtClean="0"/>
              <a:t> </a:t>
            </a:r>
            <a:r>
              <a:rPr lang="en-US" dirty="0"/>
              <a:t>tip </a:t>
            </a:r>
            <a:r>
              <a:rPr lang="en-US" dirty="0" smtClean="0"/>
              <a:t>D: </a:t>
            </a:r>
            <a:r>
              <a:rPr lang="en-US" dirty="0"/>
              <a:t>contract </a:t>
            </a:r>
            <a:r>
              <a:rPr lang="en-US" dirty="0" err="1"/>
              <a:t>subsidiar</a:t>
            </a:r>
            <a:r>
              <a:rPr lang="en-US" dirty="0"/>
              <a:t> cu </a:t>
            </a:r>
            <a:r>
              <a:rPr lang="en-US" dirty="0" err="1"/>
              <a:t>Organismul</a:t>
            </a:r>
            <a:r>
              <a:rPr lang="en-US" dirty="0"/>
              <a:t> </a:t>
            </a:r>
            <a:r>
              <a:rPr lang="en-US" dirty="0" err="1"/>
              <a:t>Intermediar</a:t>
            </a:r>
            <a:r>
              <a:rPr lang="en-US" dirty="0"/>
              <a:t> </a:t>
            </a:r>
            <a:r>
              <a:rPr lang="en-US" dirty="0" err="1"/>
              <a:t>pentru</a:t>
            </a:r>
            <a:r>
              <a:rPr lang="en-US" dirty="0"/>
              <a:t> </a:t>
            </a:r>
            <a:r>
              <a:rPr lang="en-US" dirty="0" smtClean="0"/>
              <a:t>CDI, </a:t>
            </a:r>
            <a:r>
              <a:rPr lang="en-US" dirty="0"/>
              <a:t>tip ”</a:t>
            </a:r>
            <a:r>
              <a:rPr lang="en-US" dirty="0" err="1"/>
              <a:t>ajutor</a:t>
            </a:r>
            <a:r>
              <a:rPr lang="en-US" dirty="0"/>
              <a:t> de stat” de </a:t>
            </a:r>
            <a:r>
              <a:rPr lang="en-US" b="1" dirty="0"/>
              <a:t>max. 1.800.000 lei </a:t>
            </a:r>
            <a:r>
              <a:rPr lang="en-US" b="1" dirty="0" err="1"/>
              <a:t>valoare</a:t>
            </a:r>
            <a:r>
              <a:rPr lang="en-US" b="1" dirty="0"/>
              <a:t> </a:t>
            </a:r>
            <a:r>
              <a:rPr lang="en-US" b="1" dirty="0" err="1"/>
              <a:t>eligibilă</a:t>
            </a:r>
            <a:r>
              <a:rPr lang="en-US" b="1" dirty="0"/>
              <a:t>. </a:t>
            </a:r>
            <a:endParaRPr lang="en-US" b="1" dirty="0" smtClean="0"/>
          </a:p>
          <a:p>
            <a:pPr marL="0" indent="0" algn="just">
              <a:buNone/>
            </a:pPr>
            <a:endParaRPr lang="en-US" b="1" dirty="0" smtClean="0"/>
          </a:p>
          <a:p>
            <a:pPr algn="just">
              <a:buFont typeface="Wingdings" panose="05000000000000000000" pitchFamily="2" charset="2"/>
              <a:buChar char="v"/>
            </a:pPr>
            <a:r>
              <a:rPr lang="en-US" dirty="0" err="1" smtClean="0"/>
              <a:t>Valoarea</a:t>
            </a:r>
            <a:r>
              <a:rPr lang="en-US" dirty="0" smtClean="0"/>
              <a:t> </a:t>
            </a:r>
            <a:r>
              <a:rPr lang="en-US" dirty="0" err="1"/>
              <a:t>activităților</a:t>
            </a:r>
            <a:r>
              <a:rPr lang="en-US" dirty="0"/>
              <a:t> CD </a:t>
            </a:r>
            <a:r>
              <a:rPr lang="en-US" dirty="0" err="1"/>
              <a:t>prestate</a:t>
            </a:r>
            <a:r>
              <a:rPr lang="en-US" dirty="0"/>
              <a:t> de </a:t>
            </a:r>
            <a:r>
              <a:rPr lang="en-US" dirty="0" err="1"/>
              <a:t>organizația</a:t>
            </a:r>
            <a:r>
              <a:rPr lang="en-US" dirty="0"/>
              <a:t> de </a:t>
            </a:r>
            <a:r>
              <a:rPr lang="en-US" dirty="0" err="1"/>
              <a:t>cercetare</a:t>
            </a:r>
            <a:r>
              <a:rPr lang="en-US" dirty="0"/>
              <a:t> </a:t>
            </a:r>
            <a:r>
              <a:rPr lang="en-US" dirty="0" err="1"/>
              <a:t>în</a:t>
            </a:r>
            <a:r>
              <a:rPr lang="en-US" dirty="0"/>
              <a:t> </a:t>
            </a:r>
            <a:r>
              <a:rPr lang="en-US" dirty="0" err="1"/>
              <a:t>colaborare</a:t>
            </a:r>
            <a:r>
              <a:rPr lang="en-US" dirty="0"/>
              <a:t> </a:t>
            </a:r>
            <a:r>
              <a:rPr lang="en-US" dirty="0" err="1"/>
              <a:t>trebuie</a:t>
            </a:r>
            <a:r>
              <a:rPr lang="en-US" dirty="0"/>
              <a:t> </a:t>
            </a:r>
            <a:r>
              <a:rPr lang="en-US" dirty="0" err="1"/>
              <a:t>să</a:t>
            </a:r>
            <a:r>
              <a:rPr lang="en-US" dirty="0"/>
              <a:t> fie de</a:t>
            </a:r>
            <a:r>
              <a:rPr lang="en-US" b="1" dirty="0"/>
              <a:t> </a:t>
            </a:r>
            <a:r>
              <a:rPr lang="en-US" b="1" dirty="0" err="1"/>
              <a:t>cel</a:t>
            </a:r>
            <a:r>
              <a:rPr lang="en-US" b="1" dirty="0"/>
              <a:t> </a:t>
            </a:r>
            <a:r>
              <a:rPr lang="en-US" b="1" dirty="0" err="1"/>
              <a:t>puțin</a:t>
            </a:r>
            <a:r>
              <a:rPr lang="en-US" b="1" dirty="0"/>
              <a:t> 10% </a:t>
            </a:r>
            <a:r>
              <a:rPr lang="en-US" b="1" dirty="0" err="1"/>
              <a:t>și</a:t>
            </a:r>
            <a:r>
              <a:rPr lang="en-US" b="1" dirty="0"/>
              <a:t> </a:t>
            </a:r>
            <a:r>
              <a:rPr lang="en-US" b="1" dirty="0" err="1"/>
              <a:t>cel</a:t>
            </a:r>
            <a:r>
              <a:rPr lang="en-US" b="1" dirty="0"/>
              <a:t> </a:t>
            </a:r>
            <a:r>
              <a:rPr lang="en-US" b="1" dirty="0" err="1"/>
              <a:t>mult</a:t>
            </a:r>
            <a:r>
              <a:rPr lang="en-US" b="1" dirty="0"/>
              <a:t> 50% </a:t>
            </a:r>
            <a:r>
              <a:rPr lang="en-US" dirty="0"/>
              <a:t>din </a:t>
            </a:r>
            <a:r>
              <a:rPr lang="en-US" dirty="0" err="1"/>
              <a:t>valoarea</a:t>
            </a:r>
            <a:r>
              <a:rPr lang="en-US" dirty="0"/>
              <a:t> </a:t>
            </a:r>
            <a:r>
              <a:rPr lang="en-US" dirty="0" err="1"/>
              <a:t>totală</a:t>
            </a:r>
            <a:r>
              <a:rPr lang="en-US" dirty="0"/>
              <a:t> a </a:t>
            </a:r>
            <a:r>
              <a:rPr lang="en-US" dirty="0" err="1"/>
              <a:t>activităților</a:t>
            </a:r>
            <a:r>
              <a:rPr lang="en-US" dirty="0"/>
              <a:t> CD </a:t>
            </a:r>
            <a:r>
              <a:rPr lang="en-US" dirty="0" err="1"/>
              <a:t>realizate</a:t>
            </a:r>
            <a:r>
              <a:rPr lang="en-US" dirty="0"/>
              <a:t> </a:t>
            </a:r>
            <a:r>
              <a:rPr lang="en-US" dirty="0" err="1"/>
              <a:t>în</a:t>
            </a:r>
            <a:r>
              <a:rPr lang="en-US" dirty="0"/>
              <a:t> </a:t>
            </a:r>
            <a:r>
              <a:rPr lang="en-US" dirty="0" err="1"/>
              <a:t>colaborare</a:t>
            </a:r>
            <a:r>
              <a:rPr lang="en-US" dirty="0"/>
              <a:t> cu </a:t>
            </a:r>
            <a:r>
              <a:rPr lang="en-US" dirty="0" err="1"/>
              <a:t>întreprinderea</a:t>
            </a:r>
            <a:r>
              <a:rPr lang="en-US" dirty="0"/>
              <a:t>. </a:t>
            </a:r>
            <a:r>
              <a:rPr lang="en-US" dirty="0" err="1"/>
              <a:t>Organizația</a:t>
            </a:r>
            <a:r>
              <a:rPr lang="en-US" dirty="0"/>
              <a:t> de </a:t>
            </a:r>
            <a:r>
              <a:rPr lang="en-US" dirty="0" err="1"/>
              <a:t>cercetare</a:t>
            </a:r>
            <a:r>
              <a:rPr lang="en-US" dirty="0"/>
              <a:t> are </a:t>
            </a:r>
            <a:r>
              <a:rPr lang="en-US" dirty="0" err="1"/>
              <a:t>dreptul</a:t>
            </a:r>
            <a:r>
              <a:rPr lang="en-US" dirty="0"/>
              <a:t> de a </a:t>
            </a:r>
            <a:r>
              <a:rPr lang="en-US" dirty="0" err="1"/>
              <a:t>publica</a:t>
            </a:r>
            <a:r>
              <a:rPr lang="en-US" dirty="0"/>
              <a:t> </a:t>
            </a:r>
            <a:r>
              <a:rPr lang="en-US" dirty="0" err="1"/>
              <a:t>rezultatele</a:t>
            </a:r>
            <a:r>
              <a:rPr lang="en-US" dirty="0"/>
              <a:t> </a:t>
            </a:r>
            <a:r>
              <a:rPr lang="en-US" dirty="0" err="1"/>
              <a:t>cercetărilor</a:t>
            </a:r>
            <a:r>
              <a:rPr lang="en-US" dirty="0"/>
              <a:t> </a:t>
            </a:r>
            <a:r>
              <a:rPr lang="en-US" dirty="0" err="1"/>
              <a:t>proprii</a:t>
            </a:r>
            <a:r>
              <a:rPr lang="en-US" dirty="0"/>
              <a:t>. </a:t>
            </a:r>
          </a:p>
        </p:txBody>
      </p:sp>
      <p:graphicFrame>
        <p:nvGraphicFramePr>
          <p:cNvPr id="6" name="Substituent conținut 5"/>
          <p:cNvGraphicFramePr>
            <a:graphicFrameLocks noGrp="1"/>
          </p:cNvGraphicFramePr>
          <p:nvPr>
            <p:ph sz="half" idx="2"/>
            <p:extLst>
              <p:ext uri="{D42A27DB-BD31-4B8C-83A1-F6EECF244321}">
                <p14:modId xmlns:p14="http://schemas.microsoft.com/office/powerpoint/2010/main" val="2392723666"/>
              </p:ext>
            </p:extLst>
          </p:nvPr>
        </p:nvGraphicFramePr>
        <p:xfrm>
          <a:off x="4038600" y="2194560"/>
          <a:ext cx="4648200" cy="3383280"/>
        </p:xfrm>
        <a:graphic>
          <a:graphicData uri="http://schemas.openxmlformats.org/drawingml/2006/table">
            <a:tbl>
              <a:tblPr firstRow="1" bandRow="1">
                <a:tableStyleId>{5C22544A-7EE6-4342-B048-85BDC9FD1C3A}</a:tableStyleId>
              </a:tblPr>
              <a:tblGrid>
                <a:gridCol w="2075089"/>
                <a:gridCol w="1162050"/>
                <a:gridCol w="1411061"/>
              </a:tblGrid>
              <a:tr h="37084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err="1" smtClean="0">
                          <a:solidFill>
                            <a:schemeClr val="lt1"/>
                          </a:solidFill>
                          <a:latin typeface="+mn-lt"/>
                          <a:ea typeface="+mn-ea"/>
                          <a:cs typeface="+mn-cs"/>
                        </a:rPr>
                        <a:t>Cotele</a:t>
                      </a:r>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maxime</a:t>
                      </a:r>
                      <a:r>
                        <a:rPr lang="en-US" sz="1800" b="0" i="0" u="none" strike="noStrike" kern="1200" baseline="0" dirty="0" smtClean="0">
                          <a:solidFill>
                            <a:schemeClr val="lt1"/>
                          </a:solidFill>
                          <a:latin typeface="+mn-lt"/>
                          <a:ea typeface="+mn-ea"/>
                          <a:cs typeface="+mn-cs"/>
                        </a:rPr>
                        <a:t> de </a:t>
                      </a:r>
                      <a:r>
                        <a:rPr lang="en-US" sz="1800" b="0" i="0" u="none" strike="noStrike" kern="1200" baseline="0" dirty="0" err="1" smtClean="0">
                          <a:solidFill>
                            <a:schemeClr val="lt1"/>
                          </a:solidFill>
                          <a:latin typeface="+mn-lt"/>
                          <a:ea typeface="+mn-ea"/>
                          <a:cs typeface="+mn-cs"/>
                        </a:rPr>
                        <a:t>finanţare</a:t>
                      </a:r>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publică</a:t>
                      </a:r>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nerambursabilă</a:t>
                      </a:r>
                      <a:r>
                        <a:rPr lang="en-US" sz="1800" b="0" i="0" u="none" strike="noStrike" kern="1200" baseline="0" dirty="0" smtClean="0">
                          <a:solidFill>
                            <a:schemeClr val="lt1"/>
                          </a:solidFill>
                          <a:latin typeface="+mn-lt"/>
                          <a:ea typeface="+mn-ea"/>
                          <a:cs typeface="+mn-cs"/>
                        </a:rPr>
                        <a:t> ca </a:t>
                      </a:r>
                      <a:r>
                        <a:rPr lang="en-US" sz="1800" b="0" i="0" u="none" strike="noStrike" kern="1200" baseline="0" dirty="0" err="1" smtClean="0">
                          <a:solidFill>
                            <a:schemeClr val="lt1"/>
                          </a:solidFill>
                          <a:latin typeface="+mn-lt"/>
                          <a:ea typeface="+mn-ea"/>
                          <a:cs typeface="+mn-cs"/>
                        </a:rPr>
                        <a:t>procent</a:t>
                      </a:r>
                      <a:r>
                        <a:rPr lang="en-US" sz="1800" b="0" i="0" u="none" strike="noStrike" kern="1200" baseline="0" dirty="0" smtClean="0">
                          <a:solidFill>
                            <a:schemeClr val="lt1"/>
                          </a:solidFill>
                          <a:latin typeface="+mn-lt"/>
                          <a:ea typeface="+mn-ea"/>
                          <a:cs typeface="+mn-cs"/>
                        </a:rPr>
                        <a:t> din </a:t>
                      </a:r>
                      <a:r>
                        <a:rPr lang="en-US" sz="1800" b="0" i="0" u="none" strike="noStrike" kern="1200" baseline="0" dirty="0" err="1" smtClean="0">
                          <a:solidFill>
                            <a:schemeClr val="lt1"/>
                          </a:solidFill>
                          <a:latin typeface="+mn-lt"/>
                          <a:ea typeface="+mn-ea"/>
                          <a:cs typeface="+mn-cs"/>
                        </a:rPr>
                        <a:t>costurile</a:t>
                      </a:r>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eligibile</a:t>
                      </a:r>
                      <a:r>
                        <a:rPr lang="en-US" sz="1800" b="0" i="0" u="none" strike="noStrike" kern="1200" baseline="0" dirty="0" smtClean="0">
                          <a:solidFill>
                            <a:schemeClr val="lt1"/>
                          </a:solidFill>
                          <a:latin typeface="+mn-lt"/>
                          <a:ea typeface="+mn-ea"/>
                          <a:cs typeface="+mn-cs"/>
                        </a:rPr>
                        <a:t> </a:t>
                      </a:r>
                      <a:endParaRPr lang="en-US" sz="1800" dirty="0"/>
                    </a:p>
                  </a:txBody>
                  <a:tcPr/>
                </a:tc>
                <a:tc hMerge="1">
                  <a:txBody>
                    <a:bodyPr/>
                    <a:lstStyle/>
                    <a:p>
                      <a:endParaRPr lang="en-US" dirty="0"/>
                    </a:p>
                  </a:txBody>
                  <a:tcPr/>
                </a:tc>
                <a:tc hMerge="1">
                  <a:txBody>
                    <a:bodyPr/>
                    <a:lstStyle/>
                    <a:p>
                      <a:endParaRPr lang="en-US" dirty="0"/>
                    </a:p>
                  </a:txBody>
                  <a:tcPr/>
                </a:tc>
              </a:tr>
              <a:tr h="5943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0" i="1" u="none" strike="noStrike" kern="1200" baseline="0" dirty="0" err="1" smtClean="0">
                          <a:solidFill>
                            <a:schemeClr val="dk1"/>
                          </a:solidFill>
                          <a:latin typeface="+mn-lt"/>
                          <a:ea typeface="+mn-ea"/>
                          <a:cs typeface="+mn-cs"/>
                        </a:rPr>
                        <a:t>Partener</a:t>
                      </a:r>
                      <a:r>
                        <a:rPr lang="en-US" sz="1500" b="0" i="1" u="none" strike="noStrike" kern="1200" baseline="0" dirty="0" smtClean="0">
                          <a:solidFill>
                            <a:schemeClr val="dk1"/>
                          </a:solidFill>
                          <a:latin typeface="+mn-lt"/>
                          <a:ea typeface="+mn-ea"/>
                          <a:cs typeface="+mn-cs"/>
                        </a:rPr>
                        <a:t> </a:t>
                      </a:r>
                      <a:r>
                        <a:rPr lang="en-US" sz="1500" b="0" i="1" u="none" strike="noStrike" kern="1200" baseline="0" dirty="0" err="1" smtClean="0">
                          <a:solidFill>
                            <a:schemeClr val="dk1"/>
                          </a:solidFill>
                          <a:latin typeface="+mn-lt"/>
                          <a:ea typeface="+mn-ea"/>
                          <a:cs typeface="+mn-cs"/>
                        </a:rPr>
                        <a:t>în</a:t>
                      </a:r>
                      <a:r>
                        <a:rPr lang="en-US" sz="1500" b="0" i="1" u="none" strike="noStrike" kern="1200" baseline="0" dirty="0" smtClean="0">
                          <a:solidFill>
                            <a:schemeClr val="dk1"/>
                          </a:solidFill>
                          <a:latin typeface="+mn-lt"/>
                          <a:ea typeface="+mn-ea"/>
                          <a:cs typeface="+mn-cs"/>
                        </a:rPr>
                        <a:t> </a:t>
                      </a:r>
                      <a:r>
                        <a:rPr lang="en-US" sz="1500" b="0" i="1" u="none" strike="noStrike" kern="1200" baseline="0" dirty="0" err="1" smtClean="0">
                          <a:solidFill>
                            <a:schemeClr val="dk1"/>
                          </a:solidFill>
                          <a:latin typeface="+mn-lt"/>
                          <a:ea typeface="+mn-ea"/>
                          <a:cs typeface="+mn-cs"/>
                        </a:rPr>
                        <a:t>colaborare</a:t>
                      </a:r>
                      <a:r>
                        <a:rPr lang="en-US" sz="1500" b="0" i="1" u="none" strike="noStrike" kern="1200" baseline="0" dirty="0" smtClean="0">
                          <a:solidFill>
                            <a:schemeClr val="dk1"/>
                          </a:solidFill>
                          <a:latin typeface="+mn-lt"/>
                          <a:ea typeface="+mn-ea"/>
                          <a:cs typeface="+mn-cs"/>
                        </a:rPr>
                        <a:t> </a:t>
                      </a:r>
                      <a:endParaRPr lang="en-US" sz="1500" b="0" i="0" u="none" strike="noStrike" kern="1200" baseline="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0" i="1" u="none" strike="noStrike" kern="1200" baseline="0" dirty="0" err="1" smtClean="0">
                          <a:solidFill>
                            <a:schemeClr val="dk1"/>
                          </a:solidFill>
                          <a:latin typeface="+mn-lt"/>
                          <a:ea typeface="+mn-ea"/>
                          <a:cs typeface="+mn-cs"/>
                        </a:rPr>
                        <a:t>Cercetare</a:t>
                      </a:r>
                      <a:r>
                        <a:rPr lang="en-US" sz="1500" b="0" i="1" u="none" strike="noStrike" kern="1200" baseline="0" dirty="0" smtClean="0">
                          <a:solidFill>
                            <a:schemeClr val="dk1"/>
                          </a:solidFill>
                          <a:latin typeface="+mn-lt"/>
                          <a:ea typeface="+mn-ea"/>
                          <a:cs typeface="+mn-cs"/>
                        </a:rPr>
                        <a:t> </a:t>
                      </a:r>
                      <a:r>
                        <a:rPr lang="en-US" sz="1500" b="0" i="1" u="none" strike="noStrike" kern="1200" baseline="0" dirty="0" err="1" smtClean="0">
                          <a:solidFill>
                            <a:schemeClr val="dk1"/>
                          </a:solidFill>
                          <a:latin typeface="+mn-lt"/>
                          <a:ea typeface="+mn-ea"/>
                          <a:cs typeface="+mn-cs"/>
                        </a:rPr>
                        <a:t>industri</a:t>
                      </a:r>
                      <a:r>
                        <a:rPr lang="en-US" sz="1800" b="0" i="1" u="none" strike="noStrike" kern="1200" baseline="0" dirty="0" err="1" smtClean="0">
                          <a:solidFill>
                            <a:schemeClr val="dk1"/>
                          </a:solidFill>
                          <a:latin typeface="+mn-lt"/>
                          <a:ea typeface="+mn-ea"/>
                          <a:cs typeface="+mn-cs"/>
                        </a:rPr>
                        <a:t>ală</a:t>
                      </a:r>
                      <a:r>
                        <a:rPr lang="en-US" sz="1800" b="0" i="1" u="none" strike="noStrike" kern="1200" baseline="0" dirty="0" smtClean="0">
                          <a:solidFill>
                            <a:schemeClr val="dk1"/>
                          </a:solidFill>
                          <a:latin typeface="+mn-lt"/>
                          <a:ea typeface="+mn-ea"/>
                          <a:cs typeface="+mn-cs"/>
                        </a:rPr>
                        <a:t> </a:t>
                      </a:r>
                      <a:endParaRPr lang="en-US" sz="1800" b="0" i="0" u="none" strike="noStrike" kern="1200" baseline="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0" i="1" u="none" strike="noStrike" kern="1200" baseline="0" dirty="0" err="1" smtClean="0">
                          <a:solidFill>
                            <a:schemeClr val="dk1"/>
                          </a:solidFill>
                          <a:latin typeface="+mn-lt"/>
                          <a:ea typeface="+mn-ea"/>
                          <a:cs typeface="+mn-cs"/>
                        </a:rPr>
                        <a:t>Dezvoltare</a:t>
                      </a:r>
                      <a:r>
                        <a:rPr lang="en-US" sz="1500" b="0" i="1" u="none" strike="noStrike" kern="1200" baseline="0" dirty="0" smtClean="0">
                          <a:solidFill>
                            <a:schemeClr val="dk1"/>
                          </a:solidFill>
                          <a:latin typeface="+mn-lt"/>
                          <a:ea typeface="+mn-ea"/>
                          <a:cs typeface="+mn-cs"/>
                        </a:rPr>
                        <a:t> </a:t>
                      </a:r>
                      <a:r>
                        <a:rPr lang="en-US" sz="1500" b="0" i="1" u="none" strike="noStrike" kern="1200" baseline="0" dirty="0" err="1" smtClean="0">
                          <a:solidFill>
                            <a:schemeClr val="dk1"/>
                          </a:solidFill>
                          <a:latin typeface="+mn-lt"/>
                          <a:ea typeface="+mn-ea"/>
                          <a:cs typeface="+mn-cs"/>
                        </a:rPr>
                        <a:t>experimentala</a:t>
                      </a:r>
                      <a:r>
                        <a:rPr lang="en-US" sz="1800" b="0" i="0" u="none" strike="noStrike" kern="1200" baseline="0" dirty="0" smtClean="0">
                          <a:solidFill>
                            <a:schemeClr val="dk1"/>
                          </a:solidFill>
                          <a:latin typeface="+mn-lt"/>
                          <a:ea typeface="+mn-ea"/>
                          <a:cs typeface="+mn-cs"/>
                        </a:rPr>
                        <a:t>	</a:t>
                      </a:r>
                    </a:p>
                  </a:txBody>
                  <a:tcPr/>
                </a:tc>
              </a:tr>
              <a:tr h="579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err="1" smtClean="0">
                          <a:solidFill>
                            <a:schemeClr val="dk1"/>
                          </a:solidFill>
                          <a:latin typeface="+mn-lt"/>
                          <a:ea typeface="+mn-ea"/>
                          <a:cs typeface="+mn-cs"/>
                        </a:rPr>
                        <a:t>Întreprindere</a:t>
                      </a:r>
                      <a:r>
                        <a:rPr lang="en-US" sz="1800" b="0" i="0" u="none" strike="noStrike" kern="1200" baseline="0" dirty="0" smtClean="0">
                          <a:solidFill>
                            <a:schemeClr val="dk1"/>
                          </a:solidFill>
                          <a:latin typeface="+mn-lt"/>
                          <a:ea typeface="+mn-ea"/>
                          <a:cs typeface="+mn-cs"/>
                        </a:rPr>
                        <a:t> mare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65%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40% 	</a:t>
                      </a:r>
                    </a:p>
                    <a:p>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err="1" smtClean="0">
                          <a:solidFill>
                            <a:schemeClr val="dk1"/>
                          </a:solidFill>
                          <a:latin typeface="+mn-lt"/>
                          <a:ea typeface="+mn-ea"/>
                          <a:cs typeface="+mn-cs"/>
                        </a:rPr>
                        <a:t>Întreprindere</a:t>
                      </a:r>
                      <a:r>
                        <a:rPr lang="en-US" sz="1800" b="0" i="0" u="none" strike="noStrike" kern="1200" baseline="0" dirty="0" smtClean="0">
                          <a:solidFill>
                            <a:schemeClr val="dk1"/>
                          </a:solidFill>
                          <a:latin typeface="+mn-lt"/>
                          <a:ea typeface="+mn-ea"/>
                          <a:cs typeface="+mn-cs"/>
                        </a:rPr>
                        <a:t> </a:t>
                      </a:r>
                      <a:r>
                        <a:rPr lang="en-US" sz="1800" b="0" i="0" u="none" strike="noStrike" kern="1200" baseline="0" dirty="0" err="1" smtClean="0">
                          <a:solidFill>
                            <a:schemeClr val="dk1"/>
                          </a:solidFill>
                          <a:latin typeface="+mn-lt"/>
                          <a:ea typeface="+mn-ea"/>
                          <a:cs typeface="+mn-cs"/>
                        </a:rPr>
                        <a:t>mijlocie</a:t>
                      </a:r>
                      <a:r>
                        <a:rPr lang="en-US" sz="1800" b="0" i="0" u="none" strike="noStrike" kern="1200" baseline="0" dirty="0" smtClean="0">
                          <a:solidFill>
                            <a:schemeClr val="dk1"/>
                          </a:solidFill>
                          <a:latin typeface="+mn-lt"/>
                          <a:ea typeface="+mn-ea"/>
                          <a:cs typeface="+mn-cs"/>
                        </a:rPr>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75%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50% 	</a:t>
                      </a:r>
                    </a:p>
                    <a:p>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err="1" smtClean="0">
                          <a:solidFill>
                            <a:schemeClr val="dk1"/>
                          </a:solidFill>
                          <a:latin typeface="+mn-lt"/>
                          <a:ea typeface="+mn-ea"/>
                          <a:cs typeface="+mn-cs"/>
                        </a:rPr>
                        <a:t>Întreprindere</a:t>
                      </a:r>
                      <a:r>
                        <a:rPr lang="en-US" sz="1800" b="0" i="0" u="none" strike="noStrike" kern="1200" baseline="0" dirty="0" smtClean="0">
                          <a:solidFill>
                            <a:schemeClr val="dk1"/>
                          </a:solidFill>
                          <a:latin typeface="+mn-lt"/>
                          <a:ea typeface="+mn-ea"/>
                          <a:cs typeface="+mn-cs"/>
                        </a:rPr>
                        <a:t> </a:t>
                      </a:r>
                      <a:r>
                        <a:rPr lang="en-US" sz="1800" b="0" i="0" u="none" strike="noStrike" kern="1200" baseline="0" dirty="0" err="1" smtClean="0">
                          <a:solidFill>
                            <a:schemeClr val="dk1"/>
                          </a:solidFill>
                          <a:latin typeface="+mn-lt"/>
                          <a:ea typeface="+mn-ea"/>
                          <a:cs typeface="+mn-cs"/>
                        </a:rPr>
                        <a:t>mică</a:t>
                      </a:r>
                      <a:r>
                        <a:rPr lang="en-US" sz="1800" b="0" i="0" u="none" strike="noStrike" kern="1200" baseline="0" dirty="0" smtClean="0">
                          <a:solidFill>
                            <a:schemeClr val="dk1"/>
                          </a:solidFill>
                          <a:latin typeface="+mn-lt"/>
                          <a:ea typeface="+mn-ea"/>
                          <a:cs typeface="+mn-cs"/>
                        </a:rPr>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80%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60% 	</a:t>
                      </a:r>
                    </a:p>
                    <a:p>
                      <a:endParaRPr lang="en-US" dirty="0"/>
                    </a:p>
                  </a:txBody>
                  <a:tcPr/>
                </a:tc>
              </a:tr>
            </a:tbl>
          </a:graphicData>
        </a:graphic>
      </p:graphicFrame>
      <p:sp>
        <p:nvSpPr>
          <p:cNvPr id="5" name="Titlu 1"/>
          <p:cNvSpPr>
            <a:spLocks noGrp="1"/>
          </p:cNvSpPr>
          <p:nvPr>
            <p:ph type="title"/>
          </p:nvPr>
        </p:nvSpPr>
        <p:spPr>
          <a:xfrm>
            <a:off x="457200" y="381001"/>
            <a:ext cx="8229600" cy="1371599"/>
          </a:xfrm>
        </p:spPr>
        <p:txBody>
          <a:bodyPr>
            <a:noAutofit/>
          </a:bodyPr>
          <a:lstStyle/>
          <a:p>
            <a:pPr algn="just"/>
            <a:r>
              <a:rPr lang="en-US" sz="1700" b="1" dirty="0" err="1" smtClean="0"/>
              <a:t>Finanțarea</a:t>
            </a:r>
            <a:r>
              <a:rPr lang="en-US" sz="1700" b="1" dirty="0" smtClean="0"/>
              <a:t> </a:t>
            </a:r>
            <a:r>
              <a:rPr lang="en-US" sz="1700" b="1" dirty="0" err="1" smtClean="0"/>
              <a:t>publica</a:t>
            </a:r>
            <a:r>
              <a:rPr lang="en-US" sz="1700" b="1" dirty="0" smtClean="0"/>
              <a:t> </a:t>
            </a:r>
            <a:r>
              <a:rPr lang="en-US" sz="1700" b="1" dirty="0" err="1" smtClean="0"/>
              <a:t>nerambursabila</a:t>
            </a:r>
            <a:r>
              <a:rPr lang="en-US" sz="1700" b="1" dirty="0" smtClean="0"/>
              <a:t> </a:t>
            </a:r>
            <a:r>
              <a:rPr lang="en-US" sz="1700" b="1" dirty="0" err="1"/>
              <a:t>către</a:t>
            </a:r>
            <a:r>
              <a:rPr lang="en-US" sz="1700" b="1" dirty="0"/>
              <a:t> </a:t>
            </a:r>
            <a:r>
              <a:rPr lang="en-US" sz="1700" b="1" dirty="0" err="1"/>
              <a:t>întreprinderea</a:t>
            </a:r>
            <a:r>
              <a:rPr lang="en-US" sz="1700" b="1" dirty="0"/>
              <a:t> </a:t>
            </a:r>
            <a:r>
              <a:rPr lang="en-US" sz="1700" b="1" dirty="0" err="1" smtClean="0"/>
              <a:t>parteneră</a:t>
            </a:r>
            <a:r>
              <a:rPr lang="en-US" sz="1700" b="1" dirty="0" smtClean="0"/>
              <a:t>, ca </a:t>
            </a:r>
            <a:r>
              <a:rPr lang="en-US" sz="1700" b="1" dirty="0" err="1"/>
              <a:t>procent</a:t>
            </a:r>
            <a:r>
              <a:rPr lang="en-US" sz="1700" b="1" dirty="0"/>
              <a:t> din </a:t>
            </a:r>
            <a:r>
              <a:rPr lang="en-US" sz="1700" b="1" dirty="0" err="1"/>
              <a:t>costurile</a:t>
            </a:r>
            <a:r>
              <a:rPr lang="en-US" sz="1700" b="1" dirty="0"/>
              <a:t> </a:t>
            </a:r>
            <a:r>
              <a:rPr lang="en-US" sz="1700" b="1" dirty="0" err="1"/>
              <a:t>eligibile</a:t>
            </a:r>
            <a:r>
              <a:rPr lang="en-US" sz="1700" b="1" dirty="0"/>
              <a:t> </a:t>
            </a:r>
            <a:r>
              <a:rPr lang="en-US" sz="1700" b="1" dirty="0" err="1"/>
              <a:t>pe</a:t>
            </a:r>
            <a:r>
              <a:rPr lang="en-US" sz="1700" b="1" dirty="0"/>
              <a:t> </a:t>
            </a:r>
            <a:r>
              <a:rPr lang="en-US" sz="1700" b="1" dirty="0" err="1"/>
              <a:t>contractele</a:t>
            </a:r>
            <a:r>
              <a:rPr lang="en-US" sz="1700" b="1" dirty="0"/>
              <a:t> de </a:t>
            </a:r>
            <a:r>
              <a:rPr lang="en-US" sz="1700" b="1" dirty="0" err="1"/>
              <a:t>colaborare</a:t>
            </a:r>
            <a:r>
              <a:rPr lang="en-US" sz="1700" b="1" dirty="0"/>
              <a:t> CD (</a:t>
            </a:r>
            <a:r>
              <a:rPr lang="en-US" sz="1700" b="1" dirty="0" err="1"/>
              <a:t>activități</a:t>
            </a:r>
            <a:r>
              <a:rPr lang="en-US" sz="1700" b="1" dirty="0"/>
              <a:t> tip D</a:t>
            </a:r>
            <a:r>
              <a:rPr lang="en-US" sz="1700" b="1" dirty="0" smtClean="0"/>
              <a:t>), </a:t>
            </a:r>
            <a:r>
              <a:rPr lang="en-US" sz="1700" b="1" dirty="0" err="1"/>
              <a:t>pe</a:t>
            </a:r>
            <a:r>
              <a:rPr lang="en-US" sz="1700" b="1" dirty="0"/>
              <a:t> tip de </a:t>
            </a:r>
            <a:r>
              <a:rPr lang="en-US" sz="1700" b="1" dirty="0" err="1"/>
              <a:t>activitate</a:t>
            </a:r>
            <a:r>
              <a:rPr lang="en-US" sz="1700" b="1" dirty="0"/>
              <a:t> CD </a:t>
            </a:r>
            <a:r>
              <a:rPr lang="en-US" sz="1700" b="1" dirty="0" err="1"/>
              <a:t>și</a:t>
            </a:r>
            <a:r>
              <a:rPr lang="en-US" sz="1700" b="1" dirty="0"/>
              <a:t> </a:t>
            </a:r>
            <a:r>
              <a:rPr lang="en-US" sz="1700" b="1" dirty="0" err="1"/>
              <a:t>pe</a:t>
            </a:r>
            <a:r>
              <a:rPr lang="en-US" sz="1700" b="1" dirty="0"/>
              <a:t> tip de </a:t>
            </a:r>
            <a:r>
              <a:rPr lang="en-US" sz="1700" b="1" dirty="0" err="1" smtClean="0"/>
              <a:t>partener</a:t>
            </a:r>
            <a:r>
              <a:rPr lang="en-US" sz="1700" b="1" dirty="0" smtClean="0"/>
              <a:t>, </a:t>
            </a:r>
            <a:r>
              <a:rPr lang="en-US" sz="1700" b="1" dirty="0" err="1"/>
              <a:t>în</a:t>
            </a:r>
            <a:r>
              <a:rPr lang="en-US" sz="1700" b="1" dirty="0"/>
              <a:t> </a:t>
            </a:r>
            <a:r>
              <a:rPr lang="en-US" sz="1700" b="1" dirty="0" err="1"/>
              <a:t>baza</a:t>
            </a:r>
            <a:r>
              <a:rPr lang="en-US" sz="1700" b="1" dirty="0"/>
              <a:t> </a:t>
            </a:r>
            <a:r>
              <a:rPr lang="en-US" sz="1700" b="1" dirty="0" err="1"/>
              <a:t>schemei</a:t>
            </a:r>
            <a:r>
              <a:rPr lang="en-US" sz="1700" b="1" dirty="0"/>
              <a:t> de </a:t>
            </a:r>
            <a:r>
              <a:rPr lang="en-US" sz="1700" b="1" dirty="0" err="1"/>
              <a:t>acordare</a:t>
            </a:r>
            <a:r>
              <a:rPr lang="en-US" sz="1700" b="1" dirty="0"/>
              <a:t> de </a:t>
            </a:r>
            <a:r>
              <a:rPr lang="en-US" sz="1700" b="1" dirty="0" err="1"/>
              <a:t>ajutoare</a:t>
            </a:r>
            <a:r>
              <a:rPr lang="en-US" sz="1700" b="1" dirty="0"/>
              <a:t> de stat „</a:t>
            </a:r>
            <a:r>
              <a:rPr lang="en-US" sz="1700" b="1" dirty="0" err="1"/>
              <a:t>Finanţarea</a:t>
            </a:r>
            <a:r>
              <a:rPr lang="en-US" sz="1700" b="1" dirty="0"/>
              <a:t> </a:t>
            </a:r>
            <a:r>
              <a:rPr lang="en-US" sz="1700" b="1" dirty="0" err="1"/>
              <a:t>activităților</a:t>
            </a:r>
            <a:r>
              <a:rPr lang="en-US" sz="1700" b="1" dirty="0"/>
              <a:t> de </a:t>
            </a:r>
            <a:r>
              <a:rPr lang="en-US" sz="1700" b="1" dirty="0" err="1"/>
              <a:t>cercetare-dezvoltare</a:t>
            </a:r>
            <a:r>
              <a:rPr lang="en-US" sz="1700" b="1" dirty="0"/>
              <a:t> </a:t>
            </a:r>
            <a:r>
              <a:rPr lang="en-US" sz="1700" b="1" dirty="0" err="1"/>
              <a:t>şi</a:t>
            </a:r>
            <a:r>
              <a:rPr lang="en-US" sz="1700" b="1" dirty="0"/>
              <a:t> </a:t>
            </a:r>
            <a:r>
              <a:rPr lang="en-US" sz="1700" b="1" dirty="0" err="1"/>
              <a:t>inovare</a:t>
            </a:r>
            <a:r>
              <a:rPr lang="en-US" sz="1700" b="1" dirty="0"/>
              <a:t> (CDI) </a:t>
            </a:r>
            <a:r>
              <a:rPr lang="en-US" sz="1700" b="1" dirty="0" err="1"/>
              <a:t>și</a:t>
            </a:r>
            <a:r>
              <a:rPr lang="en-US" sz="1700" b="1" dirty="0"/>
              <a:t> a </a:t>
            </a:r>
            <a:r>
              <a:rPr lang="en-US" sz="1700" b="1" dirty="0" err="1"/>
              <a:t>investițiilor</a:t>
            </a:r>
            <a:r>
              <a:rPr lang="en-US" sz="1700" b="1" dirty="0"/>
              <a:t> </a:t>
            </a:r>
            <a:r>
              <a:rPr lang="en-US" sz="1700" b="1" dirty="0" err="1"/>
              <a:t>în</a:t>
            </a:r>
            <a:r>
              <a:rPr lang="en-US" sz="1700" b="1" dirty="0"/>
              <a:t> CDI </a:t>
            </a:r>
            <a:r>
              <a:rPr lang="en-US" sz="1700" b="1" dirty="0" err="1"/>
              <a:t>prin</a:t>
            </a:r>
            <a:r>
              <a:rPr lang="en-US" sz="1700" b="1" dirty="0"/>
              <a:t> </a:t>
            </a:r>
            <a:r>
              <a:rPr lang="en-US" sz="1700" b="1" dirty="0" err="1"/>
              <a:t>Programul</a:t>
            </a:r>
            <a:r>
              <a:rPr lang="en-US" sz="1700" b="1" dirty="0"/>
              <a:t> </a:t>
            </a:r>
            <a:r>
              <a:rPr lang="en-US" sz="1700" b="1" dirty="0" err="1"/>
              <a:t>Operaţional</a:t>
            </a:r>
            <a:r>
              <a:rPr lang="en-US" sz="1700" b="1" dirty="0"/>
              <a:t> </a:t>
            </a:r>
            <a:r>
              <a:rPr lang="en-US" sz="1700" b="1" dirty="0" err="1"/>
              <a:t>Competitivitate</a:t>
            </a:r>
            <a:r>
              <a:rPr lang="en-US" sz="1700" b="1" dirty="0"/>
              <a:t> (POC</a:t>
            </a:r>
            <a:r>
              <a:rPr lang="en-US" sz="1700" b="1" dirty="0" smtClean="0"/>
              <a:t>)”</a:t>
            </a:r>
            <a:endParaRPr lang="en-US" sz="1700" b="1" dirty="0">
              <a:solidFill>
                <a:schemeClr val="accent2">
                  <a:lumMod val="75000"/>
                </a:schemeClr>
              </a:solidFill>
            </a:endParaRPr>
          </a:p>
        </p:txBody>
      </p:sp>
    </p:spTree>
    <p:extLst>
      <p:ext uri="{BB962C8B-B14F-4D97-AF65-F5344CB8AC3E}">
        <p14:creationId xmlns:p14="http://schemas.microsoft.com/office/powerpoint/2010/main" val="41006159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83274"/>
            <a:ext cx="9144000" cy="2969526"/>
          </a:xfrm>
          <a:prstGeom prst="rect">
            <a:avLst/>
          </a:prstGeom>
        </p:spPr>
      </p:pic>
      <p:sp>
        <p:nvSpPr>
          <p:cNvPr id="3" name="Content Placeholder 2"/>
          <p:cNvSpPr>
            <a:spLocks noGrp="1"/>
          </p:cNvSpPr>
          <p:nvPr>
            <p:ph idx="1"/>
          </p:nvPr>
        </p:nvSpPr>
        <p:spPr>
          <a:xfrm>
            <a:off x="457200" y="3505200"/>
            <a:ext cx="8229600" cy="2667000"/>
          </a:xfrm>
          <a:solidFill>
            <a:srgbClr val="92D050"/>
          </a:solidFill>
          <a:ln w="28575">
            <a:solidFill>
              <a:schemeClr val="tx1"/>
            </a:solidFill>
          </a:ln>
          <a:scene3d>
            <a:camera prst="orthographicFront"/>
            <a:lightRig rig="threePt" dir="t"/>
          </a:scene3d>
          <a:sp3d>
            <a:bevelT/>
          </a:sp3d>
        </p:spPr>
        <p:txBody>
          <a:bodyPr/>
          <a:lstStyle/>
          <a:p>
            <a:pPr marL="0" marR="0" indent="0" algn="ctr">
              <a:spcBef>
                <a:spcPts val="600"/>
              </a:spcBef>
              <a:spcAft>
                <a:spcPts val="600"/>
              </a:spcAft>
              <a:buNone/>
              <a:tabLst>
                <a:tab pos="57150" algn="l"/>
                <a:tab pos="362585" algn="l"/>
              </a:tabLst>
            </a:pPr>
            <a:r>
              <a:rPr lang="ro-RO" sz="3600" b="1" dirty="0">
                <a:ea typeface="Times New Roman" panose="02020603050405020304" pitchFamily="18" charset="0"/>
                <a:cs typeface="Times New Roman" panose="02020603050405020304" pitchFamily="18" charset="0"/>
              </a:rPr>
              <a:t>Cresterea competitivitatii prin inovare </a:t>
            </a:r>
            <a:endParaRPr lang="en-US" sz="3600" b="1" dirty="0" smtClean="0">
              <a:ea typeface="Times New Roman" panose="02020603050405020304" pitchFamily="18" charset="0"/>
              <a:cs typeface="Times New Roman" panose="02020603050405020304" pitchFamily="18" charset="0"/>
            </a:endParaRPr>
          </a:p>
          <a:p>
            <a:pPr marL="0" marR="0" indent="0" algn="ctr">
              <a:spcBef>
                <a:spcPts val="600"/>
              </a:spcBef>
              <a:spcAft>
                <a:spcPts val="600"/>
              </a:spcAft>
              <a:buNone/>
              <a:tabLst>
                <a:tab pos="57150" algn="l"/>
                <a:tab pos="362585" algn="l"/>
              </a:tabLst>
            </a:pPr>
            <a:r>
              <a:rPr lang="ro-RO" sz="3600" b="1" dirty="0" smtClean="0">
                <a:ea typeface="Times New Roman" panose="02020603050405020304" pitchFamily="18" charset="0"/>
                <a:cs typeface="Times New Roman" panose="02020603050405020304" pitchFamily="18" charset="0"/>
              </a:rPr>
              <a:t>si </a:t>
            </a:r>
            <a:r>
              <a:rPr lang="ro-RO" sz="3600" b="1" dirty="0">
                <a:ea typeface="Times New Roman" panose="02020603050405020304" pitchFamily="18" charset="0"/>
                <a:cs typeface="Times New Roman" panose="02020603050405020304" pitchFamily="18" charset="0"/>
              </a:rPr>
              <a:t>imbunatatirea proceselor de fabricatie cu iradieri gamma tehnologice </a:t>
            </a:r>
            <a:endParaRPr lang="ro-RO" sz="3600" dirty="0">
              <a:ea typeface="SimSun" panose="02010600030101010101" pitchFamily="2" charset="-122"/>
              <a:cs typeface="Times New Roman" panose="02020603050405020304" pitchFamily="18" charset="0"/>
            </a:endParaRPr>
          </a:p>
          <a:p>
            <a:pPr marL="0" marR="0" indent="0" algn="ctr">
              <a:spcBef>
                <a:spcPts val="600"/>
              </a:spcBef>
              <a:spcAft>
                <a:spcPts val="600"/>
              </a:spcAft>
              <a:buNone/>
              <a:tabLst>
                <a:tab pos="57150" algn="l"/>
                <a:tab pos="362585" algn="l"/>
              </a:tabLst>
            </a:pPr>
            <a:r>
              <a:rPr lang="en-US" sz="3600" b="1" i="1" dirty="0" smtClean="0">
                <a:ea typeface="Times New Roman" panose="02020603050405020304" pitchFamily="18" charset="0"/>
                <a:cs typeface="Times New Roman" panose="02020603050405020304" pitchFamily="18" charset="0"/>
              </a:rPr>
              <a:t>“G</a:t>
            </a:r>
            <a:r>
              <a:rPr lang="ro-RO" sz="3600" b="1" i="1" dirty="0" smtClean="0">
                <a:ea typeface="Times New Roman" panose="02020603050405020304" pitchFamily="18" charset="0"/>
                <a:cs typeface="Times New Roman" panose="02020603050405020304" pitchFamily="18" charset="0"/>
              </a:rPr>
              <a:t>AMMA-PLUS</a:t>
            </a:r>
            <a:r>
              <a:rPr lang="en-US" sz="3600" b="1" i="1" dirty="0" smtClean="0">
                <a:ea typeface="Times New Roman" panose="02020603050405020304" pitchFamily="18" charset="0"/>
                <a:cs typeface="Times New Roman" panose="02020603050405020304" pitchFamily="18" charset="0"/>
              </a:rPr>
              <a:t>”</a:t>
            </a:r>
            <a:endParaRPr lang="ro-RO" sz="3600" dirty="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8209774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r">
              <a:spcBef>
                <a:spcPct val="20000"/>
              </a:spcBef>
              <a:defRPr/>
            </a:pPr>
            <a:r>
              <a:rPr lang="en-US" sz="9600" b="1" dirty="0">
                <a:solidFill>
                  <a:srgbClr val="0000CC"/>
                </a:solidFill>
                <a:latin typeface="Symbol" panose="05050102010706020507" pitchFamily="18" charset="2"/>
              </a:rPr>
              <a:t>g</a:t>
            </a:r>
            <a:r>
              <a:rPr lang="en-US" sz="9600" b="1" dirty="0">
                <a:solidFill>
                  <a:srgbClr val="0000CC"/>
                </a:solidFill>
              </a:rPr>
              <a:t>+</a:t>
            </a:r>
            <a:endParaRPr lang="ro-RO"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86079598"/>
              </p:ext>
            </p:extLst>
          </p:nvPr>
        </p:nvGraphicFramePr>
        <p:xfrm>
          <a:off x="457200" y="1615440"/>
          <a:ext cx="8229600" cy="822960"/>
        </p:xfrm>
        <a:graphic>
          <a:graphicData uri="http://schemas.openxmlformats.org/drawingml/2006/table">
            <a:tbl>
              <a:tblPr firstRow="1" firstCol="1" bandRow="1"/>
              <a:tblGrid>
                <a:gridCol w="8229600"/>
              </a:tblGrid>
              <a:tr h="0">
                <a:tc>
                  <a:txBody>
                    <a:bodyPr/>
                    <a:lstStyle/>
                    <a:p>
                      <a:pPr marL="228600" marR="0" algn="just">
                        <a:spcBef>
                          <a:spcPts val="0"/>
                        </a:spcBef>
                        <a:spcAft>
                          <a:spcPts val="0"/>
                        </a:spcAft>
                      </a:pPr>
                      <a:r>
                        <a:rPr lang="ro-RO" sz="1800" b="1" dirty="0" smtClean="0">
                          <a:effectLst/>
                          <a:latin typeface="Times New Roman" panose="02020603050405020304" pitchFamily="18" charset="0"/>
                          <a:ea typeface="Times New Roman" panose="02020603050405020304" pitchFamily="18" charset="0"/>
                          <a:cs typeface="Times New Roman" panose="02020603050405020304" pitchFamily="18" charset="0"/>
                        </a:rPr>
                        <a:t>Activitat</a:t>
                      </a:r>
                      <a:r>
                        <a:rPr lang="en-US" sz="18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b="1"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de tip “A”: </a:t>
                      </a:r>
                      <a:r>
                        <a:rPr lang="ro-RO" sz="1800" i="1" dirty="0" smtClean="0">
                          <a:effectLst/>
                          <a:latin typeface="Times New Roman" panose="02020603050405020304" pitchFamily="18" charset="0"/>
                          <a:ea typeface="Times New Roman" panose="02020603050405020304" pitchFamily="18" charset="0"/>
                          <a:cs typeface="Times New Roman" panose="02020603050405020304" pitchFamily="18" charset="0"/>
                        </a:rPr>
                        <a:t>Stimularea </a:t>
                      </a:r>
                      <a:r>
                        <a:rPr lang="ro-RO" sz="1800" i="1" dirty="0">
                          <a:effectLst/>
                          <a:latin typeface="Times New Roman" panose="02020603050405020304" pitchFamily="18" charset="0"/>
                          <a:ea typeface="Times New Roman" panose="02020603050405020304" pitchFamily="18" charset="0"/>
                          <a:cs typeface="Times New Roman" panose="02020603050405020304" pitchFamily="18" charset="0"/>
                        </a:rPr>
                        <a:t>transferului de cunostinte privind imbunatatirea produselor prin includerea iradierilor tehnologice in procesul de fabricatie, optimizarea proceselor si oportunitatile de dezvoltare a unor produse noi</a:t>
                      </a:r>
                      <a:endParaRPr lang="ro-RO"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pic>
        <p:nvPicPr>
          <p:cNvPr id="3074" name="Picture 2" descr="IFIN-H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274638"/>
            <a:ext cx="3067050" cy="952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09600" y="2700873"/>
            <a:ext cx="8077200" cy="2677656"/>
          </a:xfrm>
          <a:prstGeom prst="rect">
            <a:avLst/>
          </a:prstGeom>
        </p:spPr>
        <p:txBody>
          <a:bodyPr wrap="square">
            <a:spAutoFit/>
          </a:bodyPr>
          <a:lstStyle/>
          <a:p>
            <a:r>
              <a:rPr lang="ro-RO" sz="2800" i="1" dirty="0">
                <a:latin typeface="Times New Roman" panose="02020603050405020304" pitchFamily="18" charset="0"/>
                <a:ea typeface="SimSun" panose="02010600030101010101" pitchFamily="2" charset="-122"/>
              </a:rPr>
              <a:t>Actiunea 1</a:t>
            </a:r>
            <a:r>
              <a:rPr lang="ro-RO" sz="2800" dirty="0">
                <a:latin typeface="Times New Roman" panose="02020603050405020304" pitchFamily="18" charset="0"/>
                <a:ea typeface="SimSun" panose="02010600030101010101" pitchFamily="2" charset="-122"/>
              </a:rPr>
              <a:t>: </a:t>
            </a:r>
            <a:r>
              <a:rPr lang="en-US" sz="2800" dirty="0" smtClean="0">
                <a:latin typeface="Times New Roman" panose="02020603050405020304" pitchFamily="18" charset="0"/>
                <a:ea typeface="SimSun" panose="02010600030101010101" pitchFamily="2" charset="-122"/>
              </a:rPr>
              <a:t>O</a:t>
            </a:r>
            <a:r>
              <a:rPr lang="ro-RO" sz="2800" dirty="0" smtClean="0">
                <a:latin typeface="Times New Roman" panose="02020603050405020304" pitchFamily="18" charset="0"/>
                <a:ea typeface="SimSun" panose="02010600030101010101" pitchFamily="2" charset="-122"/>
              </a:rPr>
              <a:t>fertelor </a:t>
            </a:r>
            <a:r>
              <a:rPr lang="ro-RO" sz="2800" dirty="0">
                <a:latin typeface="Times New Roman" panose="02020603050405020304" pitchFamily="18" charset="0"/>
                <a:ea typeface="SimSun" panose="02010600030101010101" pitchFamily="2" charset="-122"/>
              </a:rPr>
              <a:t>dedicate fiecarei game de aplicatii potentiale si </a:t>
            </a:r>
            <a:r>
              <a:rPr lang="ro-RO" sz="2800" dirty="0" smtClean="0">
                <a:latin typeface="Times New Roman" panose="02020603050405020304" pitchFamily="18" charset="0"/>
                <a:ea typeface="SimSun" panose="02010600030101010101" pitchFamily="2" charset="-122"/>
              </a:rPr>
              <a:t>produse</a:t>
            </a:r>
            <a:endParaRPr lang="en-US" sz="2800" dirty="0" smtClean="0">
              <a:latin typeface="Times New Roman" panose="02020603050405020304" pitchFamily="18" charset="0"/>
              <a:ea typeface="SimSun" panose="02010600030101010101" pitchFamily="2" charset="-122"/>
            </a:endParaRPr>
          </a:p>
          <a:p>
            <a:pPr marL="285750" indent="-285750" algn="r">
              <a:buFont typeface="Arial" panose="020B0604020202020204" pitchFamily="34" charset="0"/>
              <a:buChar char="•"/>
            </a:pPr>
            <a:r>
              <a:rPr lang="en-US" sz="2800" dirty="0" err="1" smtClean="0">
                <a:latin typeface="Times New Roman" panose="02020603050405020304" pitchFamily="18" charset="0"/>
                <a:ea typeface="SimSun" panose="02010600030101010101" pitchFamily="2" charset="-122"/>
              </a:rPr>
              <a:t>Tratament</a:t>
            </a:r>
            <a:r>
              <a:rPr lang="en-US" sz="2800" dirty="0" smtClean="0">
                <a:latin typeface="Times New Roman" panose="02020603050405020304" pitchFamily="18" charset="0"/>
                <a:ea typeface="SimSun" panose="02010600030101010101" pitchFamily="2" charset="-122"/>
              </a:rPr>
              <a:t> cu </a:t>
            </a:r>
            <a:r>
              <a:rPr lang="en-US" sz="2800" dirty="0" err="1" smtClean="0">
                <a:latin typeface="Times New Roman" panose="02020603050405020304" pitchFamily="18" charset="0"/>
                <a:ea typeface="SimSun" panose="02010600030101010101" pitchFamily="2" charset="-122"/>
              </a:rPr>
              <a:t>radiatii</a:t>
            </a:r>
            <a:r>
              <a:rPr lang="en-US" sz="2800" dirty="0" smtClean="0">
                <a:latin typeface="Times New Roman" panose="02020603050405020304" pitchFamily="18" charset="0"/>
                <a:ea typeface="SimSun" panose="02010600030101010101" pitchFamily="2" charset="-122"/>
              </a:rPr>
              <a:t> </a:t>
            </a:r>
            <a:r>
              <a:rPr lang="en-US" sz="2800" dirty="0" err="1" smtClean="0">
                <a:latin typeface="Times New Roman" panose="02020603050405020304" pitchFamily="18" charset="0"/>
                <a:ea typeface="SimSun" panose="02010600030101010101" pitchFamily="2" charset="-122"/>
              </a:rPr>
              <a:t>ionizante</a:t>
            </a:r>
            <a:endParaRPr lang="en-US" sz="2800" dirty="0" smtClean="0">
              <a:latin typeface="Times New Roman" panose="02020603050405020304" pitchFamily="18" charset="0"/>
              <a:ea typeface="SimSun" panose="02010600030101010101" pitchFamily="2" charset="-122"/>
            </a:endParaRPr>
          </a:p>
          <a:p>
            <a:pPr marL="285750" indent="-285750" algn="r">
              <a:buFont typeface="Arial" panose="020B0604020202020204" pitchFamily="34" charset="0"/>
              <a:buChar char="•"/>
            </a:pPr>
            <a:r>
              <a:rPr lang="en-US" sz="2800" dirty="0" err="1" smtClean="0">
                <a:latin typeface="Times New Roman" panose="02020603050405020304" pitchFamily="18" charset="0"/>
                <a:ea typeface="SimSun" panose="02010600030101010101" pitchFamily="2" charset="-122"/>
              </a:rPr>
              <a:t>Analiza</a:t>
            </a:r>
            <a:r>
              <a:rPr lang="en-US" sz="2800" dirty="0" smtClean="0">
                <a:latin typeface="Times New Roman" panose="02020603050405020304" pitchFamily="18" charset="0"/>
                <a:ea typeface="SimSun" panose="02010600030101010101" pitchFamily="2" charset="-122"/>
              </a:rPr>
              <a:t> </a:t>
            </a:r>
            <a:r>
              <a:rPr lang="en-US" sz="2800" dirty="0" err="1" smtClean="0">
                <a:latin typeface="Times New Roman" panose="02020603050405020304" pitchFamily="18" charset="0"/>
                <a:ea typeface="SimSun" panose="02010600030101010101" pitchFamily="2" charset="-122"/>
              </a:rPr>
              <a:t>microbiologice</a:t>
            </a:r>
            <a:r>
              <a:rPr lang="en-US" sz="2800" dirty="0" smtClean="0">
                <a:latin typeface="Times New Roman" panose="02020603050405020304" pitchFamily="18" charset="0"/>
                <a:ea typeface="SimSun" panose="02010600030101010101" pitchFamily="2" charset="-122"/>
              </a:rPr>
              <a:t> (+</a:t>
            </a:r>
            <a:r>
              <a:rPr lang="en-US" sz="2800" dirty="0" err="1" smtClean="0">
                <a:latin typeface="Times New Roman" panose="02020603050405020304" pitchFamily="18" charset="0"/>
                <a:ea typeface="SimSun" panose="02010600030101010101" pitchFamily="2" charset="-122"/>
              </a:rPr>
              <a:t>biocompatibilitate</a:t>
            </a:r>
            <a:r>
              <a:rPr lang="en-US" sz="2800" dirty="0" smtClean="0">
                <a:latin typeface="Times New Roman" panose="02020603050405020304" pitchFamily="18" charset="0"/>
                <a:ea typeface="SimSun" panose="02010600030101010101" pitchFamily="2" charset="-122"/>
              </a:rPr>
              <a:t>)</a:t>
            </a:r>
          </a:p>
          <a:p>
            <a:pPr marL="285750" indent="-285750" algn="r">
              <a:buFont typeface="Arial" panose="020B0604020202020204" pitchFamily="34" charset="0"/>
              <a:buChar char="•"/>
            </a:pPr>
            <a:r>
              <a:rPr lang="en-US" sz="2800" dirty="0" err="1" smtClean="0">
                <a:latin typeface="Times New Roman" panose="02020603050405020304" pitchFamily="18" charset="0"/>
                <a:ea typeface="SimSun" panose="02010600030101010101" pitchFamily="2" charset="-122"/>
              </a:rPr>
              <a:t>Incercari</a:t>
            </a:r>
            <a:r>
              <a:rPr lang="en-US" sz="2800" dirty="0" smtClean="0">
                <a:latin typeface="Times New Roman" panose="02020603050405020304" pitchFamily="18" charset="0"/>
                <a:ea typeface="SimSun" panose="02010600030101010101" pitchFamily="2" charset="-122"/>
              </a:rPr>
              <a:t> </a:t>
            </a:r>
            <a:r>
              <a:rPr lang="en-US" sz="2800" dirty="0" err="1" smtClean="0">
                <a:latin typeface="Times New Roman" panose="02020603050405020304" pitchFamily="18" charset="0"/>
                <a:ea typeface="SimSun" panose="02010600030101010101" pitchFamily="2" charset="-122"/>
              </a:rPr>
              <a:t>fizico-chimice</a:t>
            </a:r>
            <a:r>
              <a:rPr lang="en-US" sz="2800" dirty="0" smtClean="0">
                <a:latin typeface="Times New Roman" panose="02020603050405020304" pitchFamily="18" charset="0"/>
                <a:ea typeface="SimSun" panose="02010600030101010101" pitchFamily="2" charset="-122"/>
              </a:rPr>
              <a:t> (“</a:t>
            </a:r>
            <a:r>
              <a:rPr lang="en-US" sz="2800" dirty="0" err="1" smtClean="0">
                <a:latin typeface="Times New Roman" panose="02020603050405020304" pitchFamily="18" charset="0"/>
                <a:ea typeface="SimSun" panose="02010600030101010101" pitchFamily="2" charset="-122"/>
              </a:rPr>
              <a:t>calificarea</a:t>
            </a:r>
            <a:r>
              <a:rPr lang="en-US" sz="2800" dirty="0" smtClean="0">
                <a:latin typeface="Times New Roman" panose="02020603050405020304" pitchFamily="18" charset="0"/>
                <a:ea typeface="SimSun" panose="02010600030101010101" pitchFamily="2" charset="-122"/>
              </a:rPr>
              <a:t> </a:t>
            </a:r>
            <a:r>
              <a:rPr lang="en-US" sz="2800" dirty="0" err="1" smtClean="0">
                <a:latin typeface="Times New Roman" panose="02020603050405020304" pitchFamily="18" charset="0"/>
                <a:ea typeface="SimSun" panose="02010600030101010101" pitchFamily="2" charset="-122"/>
              </a:rPr>
              <a:t>produsului</a:t>
            </a:r>
            <a:r>
              <a:rPr lang="en-US" sz="2800" dirty="0" smtClean="0">
                <a:latin typeface="Times New Roman" panose="02020603050405020304" pitchFamily="18" charset="0"/>
                <a:ea typeface="SimSun" panose="02010600030101010101" pitchFamily="2" charset="-122"/>
              </a:rPr>
              <a:t>”)</a:t>
            </a:r>
          </a:p>
          <a:p>
            <a:pPr marL="285750" indent="-285750" algn="r">
              <a:buFont typeface="Arial" panose="020B0604020202020204" pitchFamily="34" charset="0"/>
              <a:buChar char="•"/>
            </a:pPr>
            <a:endParaRPr lang="ro-RO" sz="2800" dirty="0"/>
          </a:p>
        </p:txBody>
      </p:sp>
    </p:spTree>
    <p:extLst>
      <p:ext uri="{BB962C8B-B14F-4D97-AF65-F5344CB8AC3E}">
        <p14:creationId xmlns:p14="http://schemas.microsoft.com/office/powerpoint/2010/main" val="2896992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83274"/>
            <a:ext cx="9144000" cy="2969526"/>
          </a:xfrm>
          <a:prstGeom prst="rect">
            <a:avLst/>
          </a:prstGeom>
        </p:spPr>
      </p:pic>
      <p:sp>
        <p:nvSpPr>
          <p:cNvPr id="2" name="Substituent conținut 1"/>
          <p:cNvSpPr>
            <a:spLocks noGrp="1"/>
          </p:cNvSpPr>
          <p:nvPr>
            <p:ph idx="1"/>
          </p:nvPr>
        </p:nvSpPr>
        <p:spPr/>
        <p:txBody>
          <a:bodyPr/>
          <a:lstStyle/>
          <a:p>
            <a:endParaRPr lang="en-US"/>
          </a:p>
        </p:txBody>
      </p:sp>
    </p:spTree>
    <p:extLst>
      <p:ext uri="{BB962C8B-B14F-4D97-AF65-F5344CB8AC3E}">
        <p14:creationId xmlns:p14="http://schemas.microsoft.com/office/powerpoint/2010/main" val="32436848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r">
              <a:spcBef>
                <a:spcPct val="20000"/>
              </a:spcBef>
              <a:defRPr/>
            </a:pPr>
            <a:r>
              <a:rPr lang="en-US" sz="9600" b="1" dirty="0">
                <a:solidFill>
                  <a:srgbClr val="0000CC"/>
                </a:solidFill>
                <a:latin typeface="Symbol" panose="05050102010706020507" pitchFamily="18" charset="2"/>
                <a:ea typeface="+mn-ea"/>
                <a:cs typeface="+mn-cs"/>
              </a:rPr>
              <a:t>g</a:t>
            </a:r>
            <a:r>
              <a:rPr lang="en-US" sz="9600" b="1" dirty="0">
                <a:solidFill>
                  <a:srgbClr val="0000CC"/>
                </a:solidFill>
                <a:ea typeface="+mn-ea"/>
                <a:cs typeface="+mn-cs"/>
              </a:rPr>
              <a:t>+</a:t>
            </a:r>
            <a:br>
              <a:rPr lang="en-US" sz="9600" b="1" dirty="0">
                <a:solidFill>
                  <a:srgbClr val="0000CC"/>
                </a:solidFill>
                <a:ea typeface="+mn-ea"/>
                <a:cs typeface="+mn-cs"/>
              </a:rPr>
            </a:br>
            <a:endParaRPr lang="ro-RO" dirty="0">
              <a:solidFill>
                <a:srgbClr val="0000CC"/>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69817234"/>
              </p:ext>
            </p:extLst>
          </p:nvPr>
        </p:nvGraphicFramePr>
        <p:xfrm>
          <a:off x="457200" y="1417638"/>
          <a:ext cx="8229600" cy="822960"/>
        </p:xfrm>
        <a:graphic>
          <a:graphicData uri="http://schemas.openxmlformats.org/drawingml/2006/table">
            <a:tbl>
              <a:tblPr firstRow="1" firstCol="1" bandRow="1"/>
              <a:tblGrid>
                <a:gridCol w="8229600"/>
              </a:tblGrid>
              <a:tr h="0">
                <a:tc>
                  <a:txBody>
                    <a:bodyPr/>
                    <a:lstStyle/>
                    <a:p>
                      <a:pPr marL="228600" marR="0" algn="just">
                        <a:spcBef>
                          <a:spcPts val="0"/>
                        </a:spcBef>
                        <a:spcAft>
                          <a:spcPts val="0"/>
                        </a:spcAft>
                      </a:pPr>
                      <a:r>
                        <a:rPr lang="ro-RO" sz="1800" b="1" dirty="0" smtClean="0">
                          <a:effectLst/>
                          <a:latin typeface="Times New Roman" panose="02020603050405020304" pitchFamily="18" charset="0"/>
                          <a:ea typeface="Times New Roman" panose="02020603050405020304" pitchFamily="18" charset="0"/>
                          <a:cs typeface="Times New Roman" panose="02020603050405020304" pitchFamily="18" charset="0"/>
                        </a:rPr>
                        <a:t>Activitat</a:t>
                      </a:r>
                      <a:r>
                        <a:rPr lang="en-US" sz="18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b="1"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de tip “A”: </a:t>
                      </a:r>
                      <a:r>
                        <a:rPr lang="ro-RO" sz="1800" i="1" dirty="0" smtClean="0">
                          <a:effectLst/>
                          <a:latin typeface="Times New Roman" panose="02020603050405020304" pitchFamily="18" charset="0"/>
                          <a:ea typeface="Times New Roman" panose="02020603050405020304" pitchFamily="18" charset="0"/>
                          <a:cs typeface="Times New Roman" panose="02020603050405020304" pitchFamily="18" charset="0"/>
                        </a:rPr>
                        <a:t>Stimularea </a:t>
                      </a:r>
                      <a:r>
                        <a:rPr lang="ro-RO" sz="1800" i="1" dirty="0">
                          <a:effectLst/>
                          <a:latin typeface="Times New Roman" panose="02020603050405020304" pitchFamily="18" charset="0"/>
                          <a:ea typeface="Times New Roman" panose="02020603050405020304" pitchFamily="18" charset="0"/>
                          <a:cs typeface="Times New Roman" panose="02020603050405020304" pitchFamily="18" charset="0"/>
                        </a:rPr>
                        <a:t>transferului de cunostinte privind imbunatatirea produselor prin includerea iradierilor tehnologice in procesul de fabricatie, optimizarea proceselor si oportunitatile de dezvoltare a unor produse noi</a:t>
                      </a:r>
                      <a:endParaRPr lang="ro-RO"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pic>
        <p:nvPicPr>
          <p:cNvPr id="3074" name="Picture 2" descr="IFIN-H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274638"/>
            <a:ext cx="3067050" cy="952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35758" y="2370138"/>
            <a:ext cx="8077200" cy="4278094"/>
          </a:xfrm>
          <a:prstGeom prst="rect">
            <a:avLst/>
          </a:prstGeom>
        </p:spPr>
        <p:txBody>
          <a:bodyPr wrap="square">
            <a:spAutoFit/>
          </a:bodyPr>
          <a:lstStyle/>
          <a:p>
            <a:r>
              <a:rPr lang="en-US" sz="2800" b="1" dirty="0" smtClean="0"/>
              <a:t>A1:</a:t>
            </a:r>
            <a:endParaRPr lang="ro-RO" sz="2800" dirty="0"/>
          </a:p>
          <a:p>
            <a:r>
              <a:rPr lang="ro-RO" sz="2800" i="1" dirty="0" smtClean="0">
                <a:latin typeface="Times New Roman" panose="02020603050405020304" pitchFamily="18" charset="0"/>
                <a:ea typeface="SimSun" panose="02010600030101010101" pitchFamily="2" charset="-122"/>
              </a:rPr>
              <a:t>Actiunea </a:t>
            </a:r>
            <a:r>
              <a:rPr lang="ro-RO" sz="2800" i="1" dirty="0">
                <a:latin typeface="Times New Roman" panose="02020603050405020304" pitchFamily="18" charset="0"/>
                <a:ea typeface="SimSun" panose="02010600030101010101" pitchFamily="2" charset="-122"/>
              </a:rPr>
              <a:t>1</a:t>
            </a:r>
            <a:r>
              <a:rPr lang="ro-RO" sz="2800" dirty="0">
                <a:latin typeface="Times New Roman" panose="02020603050405020304" pitchFamily="18" charset="0"/>
                <a:ea typeface="SimSun" panose="02010600030101010101" pitchFamily="2" charset="-122"/>
              </a:rPr>
              <a:t>: </a:t>
            </a:r>
            <a:r>
              <a:rPr lang="en-US" sz="2800" dirty="0" smtClean="0">
                <a:latin typeface="Times New Roman" panose="02020603050405020304" pitchFamily="18" charset="0"/>
                <a:ea typeface="SimSun" panose="02010600030101010101" pitchFamily="2" charset="-122"/>
              </a:rPr>
              <a:t>O</a:t>
            </a:r>
            <a:r>
              <a:rPr lang="ro-RO" sz="2800" dirty="0" smtClean="0">
                <a:latin typeface="Times New Roman" panose="02020603050405020304" pitchFamily="18" charset="0"/>
                <a:ea typeface="SimSun" panose="02010600030101010101" pitchFamily="2" charset="-122"/>
              </a:rPr>
              <a:t>ferte </a:t>
            </a:r>
            <a:r>
              <a:rPr lang="ro-RO" sz="2800" dirty="0">
                <a:latin typeface="Times New Roman" panose="02020603050405020304" pitchFamily="18" charset="0"/>
                <a:ea typeface="SimSun" panose="02010600030101010101" pitchFamily="2" charset="-122"/>
              </a:rPr>
              <a:t>dedicate fiecarei game de aplicatii potentiale si </a:t>
            </a:r>
            <a:r>
              <a:rPr lang="ro-RO" sz="2800" dirty="0" smtClean="0">
                <a:latin typeface="Times New Roman" panose="02020603050405020304" pitchFamily="18" charset="0"/>
                <a:ea typeface="SimSun" panose="02010600030101010101" pitchFamily="2" charset="-122"/>
              </a:rPr>
              <a:t>produse</a:t>
            </a:r>
            <a:endParaRPr lang="en-US" sz="2800" dirty="0" smtClean="0">
              <a:latin typeface="Times New Roman" panose="02020603050405020304" pitchFamily="18" charset="0"/>
              <a:ea typeface="SimSun" panose="02010600030101010101" pitchFamily="2" charset="-122"/>
            </a:endParaRPr>
          </a:p>
          <a:p>
            <a:pPr marL="285750" indent="-285750" algn="just">
              <a:buFont typeface="Arial" panose="020B0604020202020204" pitchFamily="34" charset="0"/>
              <a:buChar char="•"/>
            </a:pPr>
            <a:r>
              <a:rPr lang="en-US" sz="2800" dirty="0" err="1" smtClean="0">
                <a:latin typeface="Times New Roman" panose="02020603050405020304" pitchFamily="18" charset="0"/>
                <a:ea typeface="SimSun" panose="02010600030101010101" pitchFamily="2" charset="-122"/>
              </a:rPr>
              <a:t>Tratament</a:t>
            </a:r>
            <a:r>
              <a:rPr lang="en-US" sz="2800" dirty="0" smtClean="0">
                <a:latin typeface="Times New Roman" panose="02020603050405020304" pitchFamily="18" charset="0"/>
                <a:ea typeface="SimSun" panose="02010600030101010101" pitchFamily="2" charset="-122"/>
              </a:rPr>
              <a:t> cu </a:t>
            </a:r>
            <a:r>
              <a:rPr lang="en-US" sz="2800" dirty="0" err="1" smtClean="0">
                <a:latin typeface="Times New Roman" panose="02020603050405020304" pitchFamily="18" charset="0"/>
                <a:ea typeface="SimSun" panose="02010600030101010101" pitchFamily="2" charset="-122"/>
              </a:rPr>
              <a:t>radiatii</a:t>
            </a:r>
            <a:r>
              <a:rPr lang="en-US" sz="2800" dirty="0" smtClean="0">
                <a:latin typeface="Times New Roman" panose="02020603050405020304" pitchFamily="18" charset="0"/>
                <a:ea typeface="SimSun" panose="02010600030101010101" pitchFamily="2" charset="-122"/>
              </a:rPr>
              <a:t> </a:t>
            </a:r>
            <a:r>
              <a:rPr lang="en-US" sz="2800" dirty="0" err="1" smtClean="0">
                <a:solidFill>
                  <a:srgbClr val="002060"/>
                </a:solidFill>
                <a:latin typeface="Times New Roman" panose="02020603050405020304" pitchFamily="18" charset="0"/>
                <a:ea typeface="SimSun" panose="02010600030101010101" pitchFamily="2" charset="-122"/>
              </a:rPr>
              <a:t>ionizante</a:t>
            </a:r>
            <a:r>
              <a:rPr lang="en-US" sz="2800" dirty="0" smtClean="0">
                <a:latin typeface="Times New Roman" panose="02020603050405020304" pitchFamily="18" charset="0"/>
                <a:ea typeface="SimSun" panose="02010600030101010101" pitchFamily="2" charset="-122"/>
              </a:rPr>
              <a:t> </a:t>
            </a:r>
            <a:r>
              <a:rPr lang="en-US" sz="2000" i="1" dirty="0">
                <a:solidFill>
                  <a:srgbClr val="002060"/>
                </a:solidFill>
                <a:latin typeface="Times New Roman" panose="02020603050405020304" pitchFamily="18" charset="0"/>
                <a:ea typeface="SimSun" panose="02010600030101010101" pitchFamily="2" charset="-122"/>
              </a:rPr>
              <a:t>– </a:t>
            </a:r>
            <a:r>
              <a:rPr lang="en-US" sz="2000" i="1" dirty="0" err="1" smtClean="0">
                <a:solidFill>
                  <a:srgbClr val="002060"/>
                </a:solidFill>
                <a:latin typeface="Times New Roman" panose="02020603050405020304" pitchFamily="18" charset="0"/>
                <a:ea typeface="SimSun" panose="02010600030101010101" pitchFamily="2" charset="-122"/>
              </a:rPr>
              <a:t>iradiere</a:t>
            </a:r>
            <a:r>
              <a:rPr lang="en-US" sz="2000" i="1" dirty="0" smtClean="0">
                <a:solidFill>
                  <a:srgbClr val="002060"/>
                </a:solidFill>
                <a:latin typeface="Times New Roman" panose="02020603050405020304" pitchFamily="18" charset="0"/>
                <a:ea typeface="SimSun" panose="02010600030101010101" pitchFamily="2" charset="-122"/>
              </a:rPr>
              <a:t> de probe/</a:t>
            </a:r>
            <a:r>
              <a:rPr lang="en-US" sz="2000" i="1" dirty="0" err="1" smtClean="0">
                <a:solidFill>
                  <a:srgbClr val="002060"/>
                </a:solidFill>
                <a:latin typeface="Times New Roman" panose="02020603050405020304" pitchFamily="18" charset="0"/>
                <a:ea typeface="SimSun" panose="02010600030101010101" pitchFamily="2" charset="-122"/>
              </a:rPr>
              <a:t>tratament</a:t>
            </a:r>
            <a:r>
              <a:rPr lang="en-US" sz="2000" i="1" dirty="0" smtClean="0">
                <a:solidFill>
                  <a:srgbClr val="002060"/>
                </a:solidFill>
                <a:latin typeface="Times New Roman" panose="02020603050405020304" pitchFamily="18" charset="0"/>
                <a:ea typeface="SimSun" panose="02010600030101010101" pitchFamily="2" charset="-122"/>
              </a:rPr>
              <a:t> in </a:t>
            </a:r>
            <a:r>
              <a:rPr lang="en-US" sz="2000" i="1" dirty="0" err="1" smtClean="0">
                <a:solidFill>
                  <a:srgbClr val="002060"/>
                </a:solidFill>
                <a:latin typeface="Times New Roman" panose="02020603050405020304" pitchFamily="18" charset="0"/>
                <a:ea typeface="SimSun" panose="02010600030101010101" pitchFamily="2" charset="-122"/>
              </a:rPr>
              <a:t>conditii</a:t>
            </a:r>
            <a:r>
              <a:rPr lang="en-US" sz="2000" i="1" dirty="0" smtClean="0">
                <a:solidFill>
                  <a:srgbClr val="002060"/>
                </a:solidFill>
                <a:latin typeface="Times New Roman" panose="02020603050405020304" pitchFamily="18" charset="0"/>
                <a:ea typeface="SimSun" panose="02010600030101010101" pitchFamily="2" charset="-122"/>
              </a:rPr>
              <a:t> special de temperature/debit de </a:t>
            </a:r>
            <a:r>
              <a:rPr lang="en-US" sz="2000" i="1" dirty="0" err="1" smtClean="0">
                <a:solidFill>
                  <a:srgbClr val="002060"/>
                </a:solidFill>
                <a:latin typeface="Times New Roman" panose="02020603050405020304" pitchFamily="18" charset="0"/>
                <a:ea typeface="SimSun" panose="02010600030101010101" pitchFamily="2" charset="-122"/>
              </a:rPr>
              <a:t>doza</a:t>
            </a:r>
            <a:r>
              <a:rPr lang="en-US" sz="2000" i="1" dirty="0" smtClean="0">
                <a:solidFill>
                  <a:srgbClr val="002060"/>
                </a:solidFill>
                <a:latin typeface="Times New Roman" panose="02020603050405020304" pitchFamily="18" charset="0"/>
                <a:ea typeface="SimSun" panose="02010600030101010101" pitchFamily="2" charset="-122"/>
              </a:rPr>
              <a:t>/</a:t>
            </a:r>
            <a:r>
              <a:rPr lang="en-US" sz="2000" i="1" dirty="0" err="1" smtClean="0">
                <a:solidFill>
                  <a:srgbClr val="002060"/>
                </a:solidFill>
                <a:latin typeface="Times New Roman" panose="02020603050405020304" pitchFamily="18" charset="0"/>
                <a:ea typeface="SimSun" panose="02010600030101010101" pitchFamily="2" charset="-122"/>
              </a:rPr>
              <a:t>atmosfera</a:t>
            </a:r>
            <a:r>
              <a:rPr lang="en-US" sz="2000" i="1" dirty="0" smtClean="0">
                <a:solidFill>
                  <a:srgbClr val="002060"/>
                </a:solidFill>
                <a:latin typeface="Times New Roman" panose="02020603050405020304" pitchFamily="18" charset="0"/>
                <a:ea typeface="SimSun" panose="02010600030101010101" pitchFamily="2" charset="-122"/>
              </a:rPr>
              <a:t> </a:t>
            </a:r>
            <a:r>
              <a:rPr lang="en-US" sz="2000" i="1" dirty="0" err="1" smtClean="0">
                <a:solidFill>
                  <a:srgbClr val="002060"/>
                </a:solidFill>
                <a:latin typeface="Times New Roman" panose="02020603050405020304" pitchFamily="18" charset="0"/>
                <a:ea typeface="SimSun" panose="02010600030101010101" pitchFamily="2" charset="-122"/>
              </a:rPr>
              <a:t>controlata</a:t>
            </a:r>
            <a:r>
              <a:rPr lang="en-US" sz="2000" i="1" dirty="0" smtClean="0">
                <a:solidFill>
                  <a:srgbClr val="002060"/>
                </a:solidFill>
                <a:latin typeface="Times New Roman" panose="02020603050405020304" pitchFamily="18" charset="0"/>
                <a:ea typeface="SimSun" panose="02010600030101010101" pitchFamily="2" charset="-122"/>
              </a:rPr>
              <a:t> </a:t>
            </a:r>
          </a:p>
          <a:p>
            <a:pPr marL="457200" indent="-457200" algn="just">
              <a:buFont typeface="Arial" panose="020B0604020202020204" pitchFamily="34" charset="0"/>
              <a:buChar char="•"/>
            </a:pPr>
            <a:r>
              <a:rPr lang="en-US" sz="2800" dirty="0" err="1" smtClean="0">
                <a:latin typeface="Times New Roman" panose="02020603050405020304" pitchFamily="18" charset="0"/>
                <a:ea typeface="SimSun" panose="02010600030101010101" pitchFamily="2" charset="-122"/>
              </a:rPr>
              <a:t>Analiza</a:t>
            </a:r>
            <a:r>
              <a:rPr lang="en-US" sz="2800" dirty="0" smtClean="0">
                <a:latin typeface="Times New Roman" panose="02020603050405020304" pitchFamily="18" charset="0"/>
                <a:ea typeface="SimSun" panose="02010600030101010101" pitchFamily="2" charset="-122"/>
              </a:rPr>
              <a:t> </a:t>
            </a:r>
            <a:r>
              <a:rPr lang="en-US" sz="2800" dirty="0" err="1" smtClean="0">
                <a:latin typeface="Times New Roman" panose="02020603050405020304" pitchFamily="18" charset="0"/>
                <a:ea typeface="SimSun" panose="02010600030101010101" pitchFamily="2" charset="-122"/>
              </a:rPr>
              <a:t>microbiologice</a:t>
            </a:r>
            <a:r>
              <a:rPr lang="en-US" sz="2800" dirty="0" smtClean="0">
                <a:latin typeface="Times New Roman" panose="02020603050405020304" pitchFamily="18" charset="0"/>
                <a:ea typeface="SimSun" panose="02010600030101010101" pitchFamily="2" charset="-122"/>
              </a:rPr>
              <a:t> </a:t>
            </a:r>
            <a:r>
              <a:rPr lang="en-US" sz="2000" i="1" dirty="0" smtClean="0">
                <a:solidFill>
                  <a:srgbClr val="002060"/>
                </a:solidFill>
                <a:latin typeface="Times New Roman" panose="02020603050405020304" pitchFamily="18" charset="0"/>
                <a:ea typeface="SimSun" panose="02010600030101010101" pitchFamily="2" charset="-122"/>
              </a:rPr>
              <a:t>– </a:t>
            </a:r>
            <a:r>
              <a:rPr lang="en-US" sz="2000" i="1" dirty="0" err="1" smtClean="0">
                <a:solidFill>
                  <a:srgbClr val="002060"/>
                </a:solidFill>
                <a:latin typeface="Times New Roman" panose="02020603050405020304" pitchFamily="18" charset="0"/>
                <a:ea typeface="SimSun" panose="02010600030101010101" pitchFamily="2" charset="-122"/>
              </a:rPr>
              <a:t>studii</a:t>
            </a:r>
            <a:r>
              <a:rPr lang="en-US" sz="2000" i="1" dirty="0" smtClean="0">
                <a:solidFill>
                  <a:srgbClr val="002060"/>
                </a:solidFill>
                <a:latin typeface="Times New Roman" panose="02020603050405020304" pitchFamily="18" charset="0"/>
                <a:ea typeface="SimSun" panose="02010600030101010101" pitchFamily="2" charset="-122"/>
              </a:rPr>
              <a:t> de </a:t>
            </a:r>
            <a:r>
              <a:rPr lang="en-US" sz="2000" i="1" dirty="0" err="1" smtClean="0">
                <a:solidFill>
                  <a:srgbClr val="002060"/>
                </a:solidFill>
                <a:latin typeface="Times New Roman" panose="02020603050405020304" pitchFamily="18" charset="0"/>
                <a:ea typeface="SimSun" panose="02010600030101010101" pitchFamily="2" charset="-122"/>
              </a:rPr>
              <a:t>radiorezistenta</a:t>
            </a:r>
            <a:r>
              <a:rPr lang="en-US" sz="2000" i="1" dirty="0" smtClean="0">
                <a:solidFill>
                  <a:srgbClr val="002060"/>
                </a:solidFill>
                <a:latin typeface="Times New Roman" panose="02020603050405020304" pitchFamily="18" charset="0"/>
                <a:ea typeface="SimSun" panose="02010600030101010101" pitchFamily="2" charset="-122"/>
              </a:rPr>
              <a:t>, </a:t>
            </a:r>
            <a:r>
              <a:rPr lang="en-US" sz="2000" i="1" dirty="0" err="1" smtClean="0">
                <a:solidFill>
                  <a:srgbClr val="002060"/>
                </a:solidFill>
                <a:latin typeface="Times New Roman" panose="02020603050405020304" pitchFamily="18" charset="0"/>
                <a:ea typeface="SimSun" panose="02010600030101010101" pitchFamily="2" charset="-122"/>
              </a:rPr>
              <a:t>mecanisme</a:t>
            </a:r>
            <a:r>
              <a:rPr lang="en-US" sz="2000" i="1" dirty="0" smtClean="0">
                <a:solidFill>
                  <a:srgbClr val="002060"/>
                </a:solidFill>
                <a:latin typeface="Times New Roman" panose="02020603050405020304" pitchFamily="18" charset="0"/>
                <a:ea typeface="SimSun" panose="02010600030101010101" pitchFamily="2" charset="-122"/>
              </a:rPr>
              <a:t> de </a:t>
            </a:r>
            <a:r>
              <a:rPr lang="en-US" sz="2000" i="1" dirty="0" err="1" smtClean="0">
                <a:solidFill>
                  <a:srgbClr val="002060"/>
                </a:solidFill>
                <a:latin typeface="Times New Roman" panose="02020603050405020304" pitchFamily="18" charset="0"/>
                <a:ea typeface="SimSun" panose="02010600030101010101" pitchFamily="2" charset="-122"/>
              </a:rPr>
              <a:t>inactivare</a:t>
            </a:r>
            <a:r>
              <a:rPr lang="en-US" sz="2000" i="1" dirty="0" smtClean="0">
                <a:solidFill>
                  <a:srgbClr val="002060"/>
                </a:solidFill>
                <a:latin typeface="Times New Roman" panose="02020603050405020304" pitchFamily="18" charset="0"/>
                <a:ea typeface="SimSun" panose="02010600030101010101" pitchFamily="2" charset="-122"/>
              </a:rPr>
              <a:t>, </a:t>
            </a:r>
            <a:r>
              <a:rPr lang="en-US" sz="2000" i="1" dirty="0" err="1" smtClean="0">
                <a:solidFill>
                  <a:srgbClr val="002060"/>
                </a:solidFill>
                <a:latin typeface="Times New Roman" panose="02020603050405020304" pitchFamily="18" charset="0"/>
                <a:ea typeface="SimSun" panose="02010600030101010101" pitchFamily="2" charset="-122"/>
              </a:rPr>
              <a:t>stabilitate</a:t>
            </a:r>
            <a:r>
              <a:rPr lang="en-US" sz="2000" i="1" dirty="0" smtClean="0">
                <a:solidFill>
                  <a:srgbClr val="002060"/>
                </a:solidFill>
                <a:latin typeface="Times New Roman" panose="02020603050405020304" pitchFamily="18" charset="0"/>
                <a:ea typeface="SimSun" panose="02010600030101010101" pitchFamily="2" charset="-122"/>
              </a:rPr>
              <a:t>/</a:t>
            </a:r>
            <a:r>
              <a:rPr lang="en-US" sz="2000" i="1" dirty="0" err="1" smtClean="0">
                <a:solidFill>
                  <a:srgbClr val="002060"/>
                </a:solidFill>
                <a:latin typeface="Times New Roman" panose="02020603050405020304" pitchFamily="18" charset="0"/>
                <a:ea typeface="SimSun" panose="02010600030101010101" pitchFamily="2" charset="-122"/>
              </a:rPr>
              <a:t>termen</a:t>
            </a:r>
            <a:r>
              <a:rPr lang="en-US" sz="2000" i="1" dirty="0" smtClean="0">
                <a:solidFill>
                  <a:srgbClr val="002060"/>
                </a:solidFill>
                <a:latin typeface="Times New Roman" panose="02020603050405020304" pitchFamily="18" charset="0"/>
                <a:ea typeface="SimSun" panose="02010600030101010101" pitchFamily="2" charset="-122"/>
              </a:rPr>
              <a:t> de </a:t>
            </a:r>
            <a:r>
              <a:rPr lang="en-US" sz="2000" i="1" dirty="0" err="1" smtClean="0">
                <a:solidFill>
                  <a:srgbClr val="002060"/>
                </a:solidFill>
                <a:latin typeface="Times New Roman" panose="02020603050405020304" pitchFamily="18" charset="0"/>
                <a:ea typeface="SimSun" panose="02010600030101010101" pitchFamily="2" charset="-122"/>
              </a:rPr>
              <a:t>valabilitate</a:t>
            </a:r>
            <a:endParaRPr lang="en-US" sz="2000" i="1" dirty="0" smtClean="0">
              <a:solidFill>
                <a:srgbClr val="002060"/>
              </a:solidFill>
              <a:latin typeface="Times New Roman" panose="02020603050405020304" pitchFamily="18" charset="0"/>
              <a:ea typeface="SimSun" panose="02010600030101010101" pitchFamily="2" charset="-122"/>
            </a:endParaRPr>
          </a:p>
          <a:p>
            <a:pPr marL="457200" indent="-457200" algn="just">
              <a:buFont typeface="Arial" panose="020B0604020202020204" pitchFamily="34" charset="0"/>
              <a:buChar char="•"/>
            </a:pPr>
            <a:r>
              <a:rPr lang="en-US" sz="2400" dirty="0" err="1" smtClean="0">
                <a:solidFill>
                  <a:srgbClr val="FF0000"/>
                </a:solidFill>
                <a:latin typeface="Times New Roman" panose="02020603050405020304" pitchFamily="18" charset="0"/>
                <a:ea typeface="SimSun" panose="02010600030101010101" pitchFamily="2" charset="-122"/>
              </a:rPr>
              <a:t>Studii</a:t>
            </a:r>
            <a:r>
              <a:rPr lang="en-US" sz="2400" dirty="0" smtClean="0">
                <a:solidFill>
                  <a:srgbClr val="FF0000"/>
                </a:solidFill>
                <a:latin typeface="Times New Roman" panose="02020603050405020304" pitchFamily="18" charset="0"/>
                <a:ea typeface="SimSun" panose="02010600030101010101" pitchFamily="2" charset="-122"/>
              </a:rPr>
              <a:t> de </a:t>
            </a:r>
            <a:r>
              <a:rPr lang="en-US" sz="2400" dirty="0" err="1" smtClean="0">
                <a:solidFill>
                  <a:srgbClr val="FF0000"/>
                </a:solidFill>
                <a:latin typeface="Times New Roman" panose="02020603050405020304" pitchFamily="18" charset="0"/>
                <a:ea typeface="SimSun" panose="02010600030101010101" pitchFamily="2" charset="-122"/>
              </a:rPr>
              <a:t>biocompatibilitate</a:t>
            </a:r>
            <a:endParaRPr lang="en-US" sz="2400" dirty="0" smtClean="0">
              <a:solidFill>
                <a:srgbClr val="FF0000"/>
              </a:solidFill>
              <a:latin typeface="Times New Roman" panose="02020603050405020304" pitchFamily="18" charset="0"/>
              <a:ea typeface="SimSun" panose="02010600030101010101" pitchFamily="2" charset="-122"/>
            </a:endParaRPr>
          </a:p>
          <a:p>
            <a:pPr marL="285750" indent="-285750" algn="just">
              <a:buFont typeface="Arial" panose="020B0604020202020204" pitchFamily="34" charset="0"/>
              <a:buChar char="•"/>
            </a:pPr>
            <a:r>
              <a:rPr lang="en-US" sz="2400" dirty="0" err="1" smtClean="0">
                <a:latin typeface="Times New Roman" panose="02020603050405020304" pitchFamily="18" charset="0"/>
                <a:ea typeface="SimSun" panose="02010600030101010101" pitchFamily="2" charset="-122"/>
              </a:rPr>
              <a:t>Rezistenta</a:t>
            </a:r>
            <a:r>
              <a:rPr lang="en-US" sz="2400" dirty="0" smtClean="0">
                <a:latin typeface="Times New Roman" panose="02020603050405020304" pitchFamily="18" charset="0"/>
                <a:ea typeface="SimSun" panose="02010600030101010101" pitchFamily="2" charset="-122"/>
              </a:rPr>
              <a:t> </a:t>
            </a:r>
            <a:r>
              <a:rPr lang="en-US" sz="2400" dirty="0" err="1" smtClean="0">
                <a:latin typeface="Times New Roman" panose="02020603050405020304" pitchFamily="18" charset="0"/>
                <a:ea typeface="SimSun" panose="02010600030101010101" pitchFamily="2" charset="-122"/>
              </a:rPr>
              <a:t>materialelor</a:t>
            </a:r>
            <a:r>
              <a:rPr lang="en-US" sz="2400" dirty="0" smtClean="0">
                <a:latin typeface="Times New Roman" panose="02020603050405020304" pitchFamily="18" charset="0"/>
                <a:ea typeface="SimSun" panose="02010600030101010101" pitchFamily="2" charset="-122"/>
              </a:rPr>
              <a:t> la </a:t>
            </a:r>
            <a:r>
              <a:rPr lang="en-US" sz="2400" dirty="0" err="1" smtClean="0">
                <a:latin typeface="Times New Roman" panose="02020603050405020304" pitchFamily="18" charset="0"/>
                <a:ea typeface="SimSun" panose="02010600030101010101" pitchFamily="2" charset="-122"/>
              </a:rPr>
              <a:t>iradiere</a:t>
            </a:r>
            <a:r>
              <a:rPr lang="en-US" sz="2400" dirty="0" smtClean="0">
                <a:latin typeface="Times New Roman" panose="02020603050405020304" pitchFamily="18" charset="0"/>
                <a:ea typeface="SimSun" panose="02010600030101010101" pitchFamily="2" charset="-122"/>
              </a:rPr>
              <a:t> (“</a:t>
            </a:r>
            <a:r>
              <a:rPr lang="en-US" sz="2400" dirty="0" err="1" smtClean="0">
                <a:latin typeface="Times New Roman" panose="02020603050405020304" pitchFamily="18" charset="0"/>
                <a:ea typeface="SimSun" panose="02010600030101010101" pitchFamily="2" charset="-122"/>
              </a:rPr>
              <a:t>calificarea</a:t>
            </a:r>
            <a:r>
              <a:rPr lang="en-US" sz="2400" dirty="0" smtClean="0">
                <a:latin typeface="Times New Roman" panose="02020603050405020304" pitchFamily="18" charset="0"/>
                <a:ea typeface="SimSun" panose="02010600030101010101" pitchFamily="2" charset="-122"/>
              </a:rPr>
              <a:t> </a:t>
            </a:r>
            <a:r>
              <a:rPr lang="en-US" sz="2400" dirty="0" err="1" smtClean="0">
                <a:latin typeface="Times New Roman" panose="02020603050405020304" pitchFamily="18" charset="0"/>
                <a:ea typeface="SimSun" panose="02010600030101010101" pitchFamily="2" charset="-122"/>
              </a:rPr>
              <a:t>produsului</a:t>
            </a:r>
            <a:r>
              <a:rPr lang="en-US" sz="2400" dirty="0" smtClean="0">
                <a:latin typeface="Times New Roman" panose="02020603050405020304" pitchFamily="18" charset="0"/>
                <a:ea typeface="SimSun" panose="02010600030101010101" pitchFamily="2" charset="-122"/>
              </a:rPr>
              <a:t>”)/</a:t>
            </a:r>
            <a:r>
              <a:rPr lang="en-US" sz="2400" dirty="0" err="1" smtClean="0">
                <a:latin typeface="Times New Roman" panose="02020603050405020304" pitchFamily="18" charset="0"/>
                <a:ea typeface="SimSun" panose="02010600030101010101" pitchFamily="2" charset="-122"/>
              </a:rPr>
              <a:t>Caracterizarea</a:t>
            </a:r>
            <a:r>
              <a:rPr lang="en-US" sz="2400" dirty="0" smtClean="0">
                <a:latin typeface="Times New Roman" panose="02020603050405020304" pitchFamily="18" charset="0"/>
                <a:ea typeface="SimSun" panose="02010600030101010101" pitchFamily="2" charset="-122"/>
              </a:rPr>
              <a:t> </a:t>
            </a:r>
            <a:r>
              <a:rPr lang="en-US" sz="2400" dirty="0" err="1" smtClean="0">
                <a:latin typeface="Times New Roman" panose="02020603050405020304" pitchFamily="18" charset="0"/>
                <a:ea typeface="SimSun" panose="02010600030101010101" pitchFamily="2" charset="-122"/>
              </a:rPr>
              <a:t>materialelor</a:t>
            </a:r>
            <a:r>
              <a:rPr lang="en-US" sz="2400" i="1" dirty="0" smtClean="0">
                <a:solidFill>
                  <a:srgbClr val="0000CC"/>
                </a:solidFill>
                <a:latin typeface="Times New Roman" panose="02020603050405020304" pitchFamily="18" charset="0"/>
                <a:ea typeface="SimSun" panose="02010600030101010101" pitchFamily="2" charset="-122"/>
              </a:rPr>
              <a:t> </a:t>
            </a:r>
            <a:r>
              <a:rPr lang="en-US" sz="2000" i="1" dirty="0" smtClean="0">
                <a:solidFill>
                  <a:srgbClr val="002060"/>
                </a:solidFill>
                <a:latin typeface="Times New Roman" panose="02020603050405020304" pitchFamily="18" charset="0"/>
                <a:ea typeface="SimSun" panose="02010600030101010101" pitchFamily="2" charset="-122"/>
              </a:rPr>
              <a:t>– </a:t>
            </a:r>
            <a:r>
              <a:rPr lang="en-US" sz="2000" i="1" dirty="0" err="1" smtClean="0">
                <a:solidFill>
                  <a:srgbClr val="002060"/>
                </a:solidFill>
                <a:latin typeface="Times New Roman" panose="02020603050405020304" pitchFamily="18" charset="0"/>
                <a:ea typeface="SimSun" panose="02010600030101010101" pitchFamily="2" charset="-122"/>
              </a:rPr>
              <a:t>analiza</a:t>
            </a:r>
            <a:r>
              <a:rPr lang="en-US" sz="2000" i="1" dirty="0" smtClean="0">
                <a:solidFill>
                  <a:srgbClr val="002060"/>
                </a:solidFill>
                <a:latin typeface="Times New Roman" panose="02020603050405020304" pitchFamily="18" charset="0"/>
                <a:ea typeface="SimSun" panose="02010600030101010101" pitchFamily="2" charset="-122"/>
              </a:rPr>
              <a:t> </a:t>
            </a:r>
            <a:r>
              <a:rPr lang="en-US" sz="2000" i="1" dirty="0" err="1" smtClean="0">
                <a:solidFill>
                  <a:srgbClr val="002060"/>
                </a:solidFill>
                <a:latin typeface="Times New Roman" panose="02020603050405020304" pitchFamily="18" charset="0"/>
                <a:ea typeface="SimSun" panose="02010600030101010101" pitchFamily="2" charset="-122"/>
              </a:rPr>
              <a:t>termica</a:t>
            </a:r>
            <a:r>
              <a:rPr lang="en-US" sz="2000" i="1" dirty="0" smtClean="0">
                <a:solidFill>
                  <a:srgbClr val="002060"/>
                </a:solidFill>
                <a:latin typeface="Times New Roman" panose="02020603050405020304" pitchFamily="18" charset="0"/>
                <a:ea typeface="SimSun" panose="02010600030101010101" pitchFamily="2" charset="-122"/>
              </a:rPr>
              <a:t>, FT-IR/FT-Raman, GC-MS, ICP-MS</a:t>
            </a:r>
          </a:p>
        </p:txBody>
      </p:sp>
    </p:spTree>
    <p:extLst>
      <p:ext uri="{BB962C8B-B14F-4D97-AF65-F5344CB8AC3E}">
        <p14:creationId xmlns:p14="http://schemas.microsoft.com/office/powerpoint/2010/main" val="25296153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r">
              <a:spcBef>
                <a:spcPct val="20000"/>
              </a:spcBef>
              <a:defRPr/>
            </a:pPr>
            <a:r>
              <a:rPr lang="en-US" sz="9600" b="1" dirty="0">
                <a:solidFill>
                  <a:srgbClr val="0000CC"/>
                </a:solidFill>
                <a:latin typeface="Symbol" panose="05050102010706020507" pitchFamily="18" charset="2"/>
                <a:ea typeface="+mn-ea"/>
                <a:cs typeface="+mn-cs"/>
              </a:rPr>
              <a:t>g</a:t>
            </a:r>
            <a:r>
              <a:rPr lang="en-US" sz="9600" b="1" dirty="0">
                <a:solidFill>
                  <a:srgbClr val="0000CC"/>
                </a:solidFill>
                <a:ea typeface="+mn-ea"/>
                <a:cs typeface="+mn-cs"/>
              </a:rPr>
              <a:t>+</a:t>
            </a:r>
            <a:br>
              <a:rPr lang="en-US" sz="9600" b="1" dirty="0">
                <a:solidFill>
                  <a:srgbClr val="0000CC"/>
                </a:solidFill>
                <a:ea typeface="+mn-ea"/>
                <a:cs typeface="+mn-cs"/>
              </a:rPr>
            </a:br>
            <a:endParaRPr lang="ro-RO" dirty="0">
              <a:solidFill>
                <a:srgbClr val="0000CC"/>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69817234"/>
              </p:ext>
            </p:extLst>
          </p:nvPr>
        </p:nvGraphicFramePr>
        <p:xfrm>
          <a:off x="457200" y="1417638"/>
          <a:ext cx="8229600" cy="822960"/>
        </p:xfrm>
        <a:graphic>
          <a:graphicData uri="http://schemas.openxmlformats.org/drawingml/2006/table">
            <a:tbl>
              <a:tblPr firstRow="1" firstCol="1" bandRow="1"/>
              <a:tblGrid>
                <a:gridCol w="8229600"/>
              </a:tblGrid>
              <a:tr h="0">
                <a:tc>
                  <a:txBody>
                    <a:bodyPr/>
                    <a:lstStyle/>
                    <a:p>
                      <a:pPr marL="228600" marR="0" algn="just">
                        <a:spcBef>
                          <a:spcPts val="0"/>
                        </a:spcBef>
                        <a:spcAft>
                          <a:spcPts val="0"/>
                        </a:spcAft>
                      </a:pPr>
                      <a:r>
                        <a:rPr lang="ro-RO" sz="1800" b="1" dirty="0" smtClean="0">
                          <a:effectLst/>
                          <a:latin typeface="Times New Roman" panose="02020603050405020304" pitchFamily="18" charset="0"/>
                          <a:ea typeface="Times New Roman" panose="02020603050405020304" pitchFamily="18" charset="0"/>
                          <a:cs typeface="Times New Roman" panose="02020603050405020304" pitchFamily="18" charset="0"/>
                        </a:rPr>
                        <a:t>Activitat</a:t>
                      </a:r>
                      <a:r>
                        <a:rPr lang="en-US" sz="18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b="1"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de tip “A”: </a:t>
                      </a:r>
                      <a:r>
                        <a:rPr lang="ro-RO" sz="1800" i="1" dirty="0" smtClean="0">
                          <a:effectLst/>
                          <a:latin typeface="Times New Roman" panose="02020603050405020304" pitchFamily="18" charset="0"/>
                          <a:ea typeface="Times New Roman" panose="02020603050405020304" pitchFamily="18" charset="0"/>
                          <a:cs typeface="Times New Roman" panose="02020603050405020304" pitchFamily="18" charset="0"/>
                        </a:rPr>
                        <a:t>Stimularea </a:t>
                      </a:r>
                      <a:r>
                        <a:rPr lang="ro-RO" sz="1800" i="1" dirty="0">
                          <a:effectLst/>
                          <a:latin typeface="Times New Roman" panose="02020603050405020304" pitchFamily="18" charset="0"/>
                          <a:ea typeface="Times New Roman" panose="02020603050405020304" pitchFamily="18" charset="0"/>
                          <a:cs typeface="Times New Roman" panose="02020603050405020304" pitchFamily="18" charset="0"/>
                        </a:rPr>
                        <a:t>transferului de cunostinte privind imbunatatirea produselor prin includerea iradierilor tehnologice in procesul de fabricatie, optimizarea proceselor si oportunitatile de dezvoltare a unor produse noi</a:t>
                      </a:r>
                      <a:endParaRPr lang="ro-RO"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pic>
        <p:nvPicPr>
          <p:cNvPr id="3074" name="Picture 2" descr="IFIN-H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274638"/>
            <a:ext cx="3067050" cy="952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35758" y="2370138"/>
            <a:ext cx="8077200" cy="4832092"/>
          </a:xfrm>
          <a:prstGeom prst="rect">
            <a:avLst/>
          </a:prstGeom>
        </p:spPr>
        <p:txBody>
          <a:bodyPr wrap="square">
            <a:spAutoFit/>
          </a:bodyPr>
          <a:lstStyle/>
          <a:p>
            <a:r>
              <a:rPr lang="ro-RO" sz="2800" i="1" dirty="0"/>
              <a:t>Actiunea 2</a:t>
            </a:r>
            <a:r>
              <a:rPr lang="ro-RO" sz="2800" dirty="0"/>
              <a:t>: </a:t>
            </a:r>
            <a:r>
              <a:rPr lang="en-US" sz="2800" dirty="0" smtClean="0"/>
              <a:t>Website</a:t>
            </a:r>
            <a:r>
              <a:rPr lang="ro-RO" sz="2800" dirty="0" smtClean="0"/>
              <a:t> </a:t>
            </a:r>
            <a:r>
              <a:rPr lang="ro-RO" sz="2800" dirty="0"/>
              <a:t>„GAMMA+” </a:t>
            </a:r>
            <a:endParaRPr lang="en-US" sz="2800" dirty="0" smtClean="0"/>
          </a:p>
          <a:p>
            <a:pPr marL="457200" indent="-457200">
              <a:buFont typeface="Arial" panose="020B0604020202020204" pitchFamily="34" charset="0"/>
              <a:buChar char="•"/>
            </a:pPr>
            <a:r>
              <a:rPr lang="en-US" sz="2400" dirty="0" err="1" smtClean="0">
                <a:solidFill>
                  <a:srgbClr val="002060"/>
                </a:solidFill>
                <a:latin typeface="Times New Roman" panose="02020603050405020304" pitchFamily="18" charset="0"/>
                <a:ea typeface="SimSun" panose="02010600030101010101" pitchFamily="2" charset="-122"/>
              </a:rPr>
              <a:t>Informatii</a:t>
            </a:r>
            <a:r>
              <a:rPr lang="en-US" sz="2400" dirty="0" smtClean="0">
                <a:solidFill>
                  <a:srgbClr val="002060"/>
                </a:solidFill>
                <a:latin typeface="Times New Roman" panose="02020603050405020304" pitchFamily="18" charset="0"/>
                <a:ea typeface="SimSun" panose="02010600030101010101" pitchFamily="2" charset="-122"/>
              </a:rPr>
              <a:t> </a:t>
            </a:r>
            <a:r>
              <a:rPr lang="en-US" sz="2400" dirty="0" err="1" smtClean="0">
                <a:solidFill>
                  <a:srgbClr val="002060"/>
                </a:solidFill>
                <a:latin typeface="Times New Roman" panose="02020603050405020304" pitchFamily="18" charset="0"/>
                <a:ea typeface="SimSun" panose="02010600030101010101" pitchFamily="2" charset="-122"/>
              </a:rPr>
              <a:t>pentru</a:t>
            </a:r>
            <a:r>
              <a:rPr lang="en-US" sz="2400" dirty="0" smtClean="0">
                <a:solidFill>
                  <a:srgbClr val="002060"/>
                </a:solidFill>
                <a:latin typeface="Times New Roman" panose="02020603050405020304" pitchFamily="18" charset="0"/>
                <a:ea typeface="SimSun" panose="02010600030101010101" pitchFamily="2" charset="-122"/>
              </a:rPr>
              <a:t> </a:t>
            </a:r>
            <a:r>
              <a:rPr lang="en-US" sz="2400" dirty="0" err="1" smtClean="0">
                <a:solidFill>
                  <a:srgbClr val="002060"/>
                </a:solidFill>
                <a:latin typeface="Times New Roman" panose="02020603050405020304" pitchFamily="18" charset="0"/>
                <a:ea typeface="SimSun" panose="02010600030101010101" pitchFamily="2" charset="-122"/>
              </a:rPr>
              <a:t>clienti</a:t>
            </a:r>
            <a:endParaRPr lang="en-US" sz="2400" i="1" dirty="0" smtClean="0">
              <a:solidFill>
                <a:srgbClr val="002060"/>
              </a:solidFill>
              <a:latin typeface="Times New Roman" panose="02020603050405020304" pitchFamily="18" charset="0"/>
              <a:ea typeface="SimSun" panose="02010600030101010101" pitchFamily="2" charset="-122"/>
            </a:endParaRPr>
          </a:p>
          <a:p>
            <a:pPr marL="457200" indent="-457200">
              <a:buFont typeface="Arial" panose="020B0604020202020204" pitchFamily="34" charset="0"/>
              <a:buChar char="•"/>
            </a:pPr>
            <a:r>
              <a:rPr lang="en-US" sz="2400" dirty="0" err="1" smtClean="0">
                <a:solidFill>
                  <a:srgbClr val="002060"/>
                </a:solidFill>
                <a:latin typeface="Times New Roman" panose="02020603050405020304" pitchFamily="18" charset="0"/>
                <a:ea typeface="SimSun" panose="02010600030101010101" pitchFamily="2" charset="-122"/>
              </a:rPr>
              <a:t>Informatii</a:t>
            </a:r>
            <a:r>
              <a:rPr lang="en-US" sz="2400" dirty="0" smtClean="0">
                <a:solidFill>
                  <a:srgbClr val="002060"/>
                </a:solidFill>
                <a:latin typeface="Times New Roman" panose="02020603050405020304" pitchFamily="18" charset="0"/>
                <a:ea typeface="SimSun" panose="02010600030101010101" pitchFamily="2" charset="-122"/>
              </a:rPr>
              <a:t> din literature de </a:t>
            </a:r>
            <a:r>
              <a:rPr lang="en-US" sz="2400" dirty="0" err="1" smtClean="0">
                <a:solidFill>
                  <a:srgbClr val="002060"/>
                </a:solidFill>
                <a:latin typeface="Times New Roman" panose="02020603050405020304" pitchFamily="18" charset="0"/>
                <a:ea typeface="SimSun" panose="02010600030101010101" pitchFamily="2" charset="-122"/>
              </a:rPr>
              <a:t>specialitate</a:t>
            </a:r>
            <a:endParaRPr lang="en-US" sz="2400" dirty="0" smtClean="0">
              <a:solidFill>
                <a:srgbClr val="002060"/>
              </a:solidFill>
              <a:latin typeface="Times New Roman" panose="02020603050405020304" pitchFamily="18" charset="0"/>
              <a:ea typeface="SimSun" panose="02010600030101010101" pitchFamily="2" charset="-122"/>
            </a:endParaRPr>
          </a:p>
          <a:p>
            <a:pPr marL="285750" indent="-285750">
              <a:buFont typeface="Arial" panose="020B0604020202020204" pitchFamily="34" charset="0"/>
              <a:buChar char="•"/>
            </a:pPr>
            <a:r>
              <a:rPr lang="en-US" sz="2400" dirty="0" smtClean="0">
                <a:solidFill>
                  <a:srgbClr val="002060"/>
                </a:solidFill>
                <a:latin typeface="Times New Roman" panose="02020603050405020304" pitchFamily="18" charset="0"/>
                <a:ea typeface="SimSun" panose="02010600030101010101" pitchFamily="2" charset="-122"/>
              </a:rPr>
              <a:t>  </a:t>
            </a:r>
            <a:r>
              <a:rPr lang="en-US" sz="2400" dirty="0" err="1" smtClean="0">
                <a:solidFill>
                  <a:srgbClr val="002060"/>
                </a:solidFill>
                <a:latin typeface="Times New Roman" panose="02020603050405020304" pitchFamily="18" charset="0"/>
                <a:ea typeface="SimSun" panose="02010600030101010101" pitchFamily="2" charset="-122"/>
              </a:rPr>
              <a:t>Informatii</a:t>
            </a:r>
            <a:r>
              <a:rPr lang="en-US" sz="2400" dirty="0" smtClean="0">
                <a:solidFill>
                  <a:srgbClr val="002060"/>
                </a:solidFill>
                <a:latin typeface="Times New Roman" panose="02020603050405020304" pitchFamily="18" charset="0"/>
                <a:ea typeface="SimSun" panose="02010600030101010101" pitchFamily="2" charset="-122"/>
              </a:rPr>
              <a:t> </a:t>
            </a:r>
            <a:r>
              <a:rPr lang="en-US" sz="2400" dirty="0" err="1" smtClean="0">
                <a:solidFill>
                  <a:srgbClr val="002060"/>
                </a:solidFill>
                <a:latin typeface="Times New Roman" panose="02020603050405020304" pitchFamily="18" charset="0"/>
                <a:ea typeface="SimSun" panose="02010600030101010101" pitchFamily="2" charset="-122"/>
              </a:rPr>
              <a:t>privind</a:t>
            </a:r>
            <a:r>
              <a:rPr lang="en-US" sz="2400" dirty="0" smtClean="0">
                <a:solidFill>
                  <a:srgbClr val="002060"/>
                </a:solidFill>
                <a:latin typeface="Times New Roman" panose="02020603050405020304" pitchFamily="18" charset="0"/>
                <a:ea typeface="SimSun" panose="02010600030101010101" pitchFamily="2" charset="-122"/>
              </a:rPr>
              <a:t> </a:t>
            </a:r>
            <a:r>
              <a:rPr lang="en-US" sz="2400" dirty="0" err="1" smtClean="0">
                <a:solidFill>
                  <a:srgbClr val="002060"/>
                </a:solidFill>
                <a:latin typeface="Times New Roman" panose="02020603050405020304" pitchFamily="18" charset="0"/>
                <a:ea typeface="SimSun" panose="02010600030101010101" pitchFamily="2" charset="-122"/>
              </a:rPr>
              <a:t>cerintele</a:t>
            </a:r>
            <a:r>
              <a:rPr lang="en-US" sz="2400" dirty="0" smtClean="0">
                <a:solidFill>
                  <a:srgbClr val="002060"/>
                </a:solidFill>
                <a:latin typeface="Times New Roman" panose="02020603050405020304" pitchFamily="18" charset="0"/>
                <a:ea typeface="SimSun" panose="02010600030101010101" pitchFamily="2" charset="-122"/>
              </a:rPr>
              <a:t> de </a:t>
            </a:r>
            <a:r>
              <a:rPr lang="en-US" sz="2400" dirty="0" err="1" smtClean="0">
                <a:solidFill>
                  <a:srgbClr val="002060"/>
                </a:solidFill>
                <a:latin typeface="Times New Roman" panose="02020603050405020304" pitchFamily="18" charset="0"/>
                <a:ea typeface="SimSun" panose="02010600030101010101" pitchFamily="2" charset="-122"/>
              </a:rPr>
              <a:t>reglementare</a:t>
            </a:r>
            <a:endParaRPr lang="en-US" sz="2400" dirty="0" smtClean="0">
              <a:solidFill>
                <a:srgbClr val="002060"/>
              </a:solidFill>
              <a:latin typeface="Times New Roman" panose="02020603050405020304" pitchFamily="18" charset="0"/>
              <a:ea typeface="SimSun" panose="02010600030101010101" pitchFamily="2" charset="-122"/>
            </a:endParaRPr>
          </a:p>
          <a:p>
            <a:r>
              <a:rPr lang="en-US" sz="2800" i="1" dirty="0">
                <a:solidFill>
                  <a:srgbClr val="002060"/>
                </a:solidFill>
                <a:latin typeface="Times New Roman" panose="02020603050405020304" pitchFamily="18" charset="0"/>
                <a:ea typeface="SimSun" panose="02010600030101010101" pitchFamily="2" charset="-122"/>
              </a:rPr>
              <a:t> </a:t>
            </a:r>
            <a:r>
              <a:rPr lang="en-US" sz="2800" i="1" dirty="0" smtClean="0">
                <a:solidFill>
                  <a:srgbClr val="002060"/>
                </a:solidFill>
                <a:latin typeface="Times New Roman" panose="02020603050405020304" pitchFamily="18" charset="0"/>
                <a:ea typeface="SimSun" panose="02010600030101010101" pitchFamily="2" charset="-122"/>
              </a:rPr>
              <a:t>    </a:t>
            </a:r>
            <a:r>
              <a:rPr lang="en-US" sz="2800" i="1" dirty="0" err="1" smtClean="0">
                <a:solidFill>
                  <a:srgbClr val="002060"/>
                </a:solidFill>
                <a:latin typeface="Times New Roman" panose="02020603050405020304" pitchFamily="18" charset="0"/>
                <a:ea typeface="SimSun" panose="02010600030101010101" pitchFamily="2" charset="-122"/>
              </a:rPr>
              <a:t>Acces</a:t>
            </a:r>
            <a:r>
              <a:rPr lang="en-US" sz="2800" i="1" dirty="0" smtClean="0">
                <a:solidFill>
                  <a:srgbClr val="002060"/>
                </a:solidFill>
                <a:latin typeface="Times New Roman" panose="02020603050405020304" pitchFamily="18" charset="0"/>
                <a:ea typeface="SimSun" panose="02010600030101010101" pitchFamily="2" charset="-122"/>
              </a:rPr>
              <a:t> la </a:t>
            </a:r>
            <a:r>
              <a:rPr lang="en-US" sz="2800" i="1" dirty="0" err="1" smtClean="0">
                <a:solidFill>
                  <a:srgbClr val="002060"/>
                </a:solidFill>
                <a:latin typeface="Times New Roman" panose="02020603050405020304" pitchFamily="18" charset="0"/>
                <a:ea typeface="SimSun" panose="02010600030101010101" pitchFamily="2" charset="-122"/>
              </a:rPr>
              <a:t>activitatile</a:t>
            </a:r>
            <a:r>
              <a:rPr lang="en-US" sz="2800" i="1" dirty="0" smtClean="0">
                <a:solidFill>
                  <a:srgbClr val="002060"/>
                </a:solidFill>
                <a:latin typeface="Times New Roman" panose="02020603050405020304" pitchFamily="18" charset="0"/>
                <a:ea typeface="SimSun" panose="02010600030101010101" pitchFamily="2" charset="-122"/>
              </a:rPr>
              <a:t> </a:t>
            </a:r>
            <a:r>
              <a:rPr lang="en-US" sz="2800" i="1" dirty="0" err="1" smtClean="0">
                <a:solidFill>
                  <a:srgbClr val="002060"/>
                </a:solidFill>
                <a:latin typeface="Times New Roman" panose="02020603050405020304" pitchFamily="18" charset="0"/>
                <a:ea typeface="SimSun" panose="02010600030101010101" pitchFamily="2" charset="-122"/>
              </a:rPr>
              <a:t>proiectului</a:t>
            </a:r>
            <a:r>
              <a:rPr lang="en-US" sz="2800" i="1" dirty="0" smtClean="0">
                <a:solidFill>
                  <a:srgbClr val="002060"/>
                </a:solidFill>
                <a:latin typeface="Times New Roman" panose="02020603050405020304" pitchFamily="18" charset="0"/>
                <a:ea typeface="SimSun" panose="02010600030101010101" pitchFamily="2" charset="-122"/>
              </a:rPr>
              <a:t> “Gamma Plus”</a:t>
            </a:r>
          </a:p>
          <a:p>
            <a:r>
              <a:rPr lang="ro-RO" sz="2800" i="1" dirty="0"/>
              <a:t>Actiunea 3</a:t>
            </a:r>
            <a:r>
              <a:rPr lang="ro-RO" sz="2800" dirty="0"/>
              <a:t>: </a:t>
            </a:r>
            <a:r>
              <a:rPr lang="en-US" sz="2800" dirty="0" smtClean="0"/>
              <a:t>P</a:t>
            </a:r>
            <a:r>
              <a:rPr lang="ro-RO" sz="2800" dirty="0" smtClean="0"/>
              <a:t>ublicati</a:t>
            </a:r>
            <a:r>
              <a:rPr lang="en-US" sz="2800" dirty="0" smtClean="0"/>
              <a:t>e</a:t>
            </a:r>
            <a:r>
              <a:rPr lang="ro-RO" sz="2800" dirty="0" smtClean="0"/>
              <a:t> electronic</a:t>
            </a:r>
            <a:r>
              <a:rPr lang="en-US" sz="2800" dirty="0" smtClean="0"/>
              <a:t>e</a:t>
            </a:r>
            <a:r>
              <a:rPr lang="ro-RO" sz="2800" dirty="0" smtClean="0"/>
              <a:t>  </a:t>
            </a:r>
            <a:r>
              <a:rPr lang="ro-RO" sz="2800" dirty="0"/>
              <a:t>„GAMMA+” </a:t>
            </a:r>
            <a:endParaRPr lang="en-US" sz="2800" dirty="0" smtClean="0"/>
          </a:p>
          <a:p>
            <a:pPr marL="342900" indent="-342900">
              <a:buFont typeface="Arial" panose="020B0604020202020204" pitchFamily="34" charset="0"/>
              <a:buChar char="•"/>
            </a:pPr>
            <a:r>
              <a:rPr lang="ro-RO" sz="2000" i="1" dirty="0" smtClean="0">
                <a:solidFill>
                  <a:srgbClr val="002060"/>
                </a:solidFill>
              </a:rPr>
              <a:t>noutati </a:t>
            </a:r>
            <a:r>
              <a:rPr lang="ro-RO" sz="2000" i="1" dirty="0">
                <a:solidFill>
                  <a:srgbClr val="002060"/>
                </a:solidFill>
              </a:rPr>
              <a:t>tehnologice </a:t>
            </a:r>
            <a:endParaRPr lang="en-US" sz="2000" i="1" dirty="0" smtClean="0">
              <a:solidFill>
                <a:srgbClr val="002060"/>
              </a:solidFill>
            </a:endParaRPr>
          </a:p>
          <a:p>
            <a:pPr marL="342900" indent="-342900">
              <a:buFont typeface="Arial" panose="020B0604020202020204" pitchFamily="34" charset="0"/>
              <a:buChar char="•"/>
            </a:pPr>
            <a:r>
              <a:rPr lang="ro-RO" sz="2000" i="1" dirty="0" smtClean="0">
                <a:solidFill>
                  <a:srgbClr val="002060"/>
                </a:solidFill>
              </a:rPr>
              <a:t>informari </a:t>
            </a:r>
            <a:r>
              <a:rPr lang="ro-RO" sz="2000" i="1" dirty="0">
                <a:solidFill>
                  <a:srgbClr val="002060"/>
                </a:solidFill>
              </a:rPr>
              <a:t>privind prevederi si modificari ale reglementarilor </a:t>
            </a:r>
            <a:r>
              <a:rPr lang="ro-RO" sz="2000" i="1" dirty="0" smtClean="0">
                <a:solidFill>
                  <a:srgbClr val="002060"/>
                </a:solidFill>
              </a:rPr>
              <a:t>legislative</a:t>
            </a:r>
            <a:endParaRPr lang="en-US" sz="2000" i="1" dirty="0" smtClean="0">
              <a:solidFill>
                <a:srgbClr val="002060"/>
              </a:solidFill>
            </a:endParaRPr>
          </a:p>
          <a:p>
            <a:pPr marL="342900" indent="-342900">
              <a:buFont typeface="Arial" panose="020B0604020202020204" pitchFamily="34" charset="0"/>
              <a:buChar char="•"/>
            </a:pPr>
            <a:r>
              <a:rPr lang="ro-RO" sz="2000" i="1" dirty="0" smtClean="0">
                <a:solidFill>
                  <a:srgbClr val="002060"/>
                </a:solidFill>
              </a:rPr>
              <a:t>promovarea </a:t>
            </a:r>
            <a:r>
              <a:rPr lang="ro-RO" sz="2000" i="1" dirty="0">
                <a:solidFill>
                  <a:srgbClr val="002060"/>
                </a:solidFill>
              </a:rPr>
              <a:t>ofertei IRASM si </a:t>
            </a:r>
            <a:r>
              <a:rPr lang="ro-RO" sz="2000" i="1" dirty="0" smtClean="0">
                <a:solidFill>
                  <a:srgbClr val="002060"/>
                </a:solidFill>
              </a:rPr>
              <a:t>feedback </a:t>
            </a:r>
            <a:r>
              <a:rPr lang="ro-RO" sz="2000" i="1" dirty="0">
                <a:solidFill>
                  <a:srgbClr val="002060"/>
                </a:solidFill>
              </a:rPr>
              <a:t>de la agentii economici</a:t>
            </a:r>
            <a:r>
              <a:rPr lang="ro-RO" sz="2000" i="1" dirty="0" smtClean="0">
                <a:solidFill>
                  <a:srgbClr val="002060"/>
                </a:solidFill>
              </a:rPr>
              <a:t>.</a:t>
            </a:r>
            <a:endParaRPr lang="en-US" sz="2000" i="1" dirty="0" smtClean="0">
              <a:solidFill>
                <a:srgbClr val="002060"/>
              </a:solidFill>
            </a:endParaRPr>
          </a:p>
          <a:p>
            <a:r>
              <a:rPr lang="ro-RO" sz="2800" i="1" dirty="0"/>
              <a:t>Actiunea 4</a:t>
            </a:r>
            <a:r>
              <a:rPr lang="ro-RO" sz="2800" dirty="0"/>
              <a:t>: </a:t>
            </a:r>
            <a:r>
              <a:rPr lang="ro-RO" sz="2400" dirty="0"/>
              <a:t>Identificarea </a:t>
            </a:r>
            <a:r>
              <a:rPr lang="en-US" sz="2400" dirty="0"/>
              <a:t>de </a:t>
            </a:r>
            <a:r>
              <a:rPr lang="en-US" sz="2400" dirty="0" err="1"/>
              <a:t>spatii</a:t>
            </a:r>
            <a:r>
              <a:rPr lang="en-US" sz="2400" dirty="0"/>
              <a:t> de </a:t>
            </a:r>
            <a:r>
              <a:rPr lang="en-US" sz="2400" dirty="0" err="1"/>
              <a:t>lucru</a:t>
            </a:r>
            <a:r>
              <a:rPr lang="en-US" sz="2400" dirty="0"/>
              <a:t>/</a:t>
            </a:r>
            <a:r>
              <a:rPr lang="en-US" sz="2400" dirty="0" err="1"/>
              <a:t>laborator</a:t>
            </a:r>
            <a:r>
              <a:rPr lang="en-US" sz="2400" dirty="0"/>
              <a:t> care pot fi </a:t>
            </a:r>
            <a:r>
              <a:rPr lang="en-US" sz="2400" dirty="0" err="1"/>
              <a:t>puse</a:t>
            </a:r>
            <a:r>
              <a:rPr lang="en-US" sz="2400" dirty="0"/>
              <a:t> la </a:t>
            </a:r>
            <a:r>
              <a:rPr lang="en-US" sz="2400" dirty="0" err="1"/>
              <a:t>dispozitia</a:t>
            </a:r>
            <a:r>
              <a:rPr lang="en-US" sz="2400" dirty="0"/>
              <a:t> </a:t>
            </a:r>
            <a:r>
              <a:rPr lang="en-US" sz="2400" dirty="0" err="1"/>
              <a:t>clientilor</a:t>
            </a:r>
            <a:endParaRPr lang="en-US" sz="2400" i="1" dirty="0">
              <a:solidFill>
                <a:srgbClr val="002060"/>
              </a:solidFill>
              <a:latin typeface="Times New Roman" panose="02020603050405020304" pitchFamily="18" charset="0"/>
              <a:ea typeface="SimSun" panose="02010600030101010101" pitchFamily="2" charset="-122"/>
            </a:endParaRPr>
          </a:p>
          <a:p>
            <a:endParaRPr lang="en-US" sz="2000" i="1" dirty="0" smtClean="0">
              <a:solidFill>
                <a:srgbClr val="002060"/>
              </a:solidFill>
            </a:endParaRPr>
          </a:p>
          <a:p>
            <a:pPr marL="342900" indent="-342900">
              <a:buFont typeface="Arial" panose="020B0604020202020204" pitchFamily="34" charset="0"/>
              <a:buChar char="•"/>
            </a:pPr>
            <a:endParaRPr lang="en-US" sz="2000" i="1" dirty="0" smtClean="0">
              <a:solidFill>
                <a:srgbClr val="002060"/>
              </a:solidFill>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31129586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r">
              <a:spcBef>
                <a:spcPct val="20000"/>
              </a:spcBef>
              <a:defRPr/>
            </a:pPr>
            <a:r>
              <a:rPr lang="en-US" sz="9600" b="1" dirty="0">
                <a:solidFill>
                  <a:srgbClr val="0000CC"/>
                </a:solidFill>
                <a:latin typeface="Symbol" panose="05050102010706020507" pitchFamily="18" charset="2"/>
                <a:ea typeface="+mn-ea"/>
                <a:cs typeface="+mn-cs"/>
              </a:rPr>
              <a:t>g</a:t>
            </a:r>
            <a:r>
              <a:rPr lang="en-US" sz="9600" b="1" dirty="0">
                <a:solidFill>
                  <a:srgbClr val="0000CC"/>
                </a:solidFill>
                <a:ea typeface="+mn-ea"/>
                <a:cs typeface="+mn-cs"/>
              </a:rPr>
              <a:t>+</a:t>
            </a:r>
            <a:br>
              <a:rPr lang="en-US" sz="9600" b="1" dirty="0">
                <a:solidFill>
                  <a:srgbClr val="0000CC"/>
                </a:solidFill>
                <a:ea typeface="+mn-ea"/>
                <a:cs typeface="+mn-cs"/>
              </a:rPr>
            </a:br>
            <a:endParaRPr lang="ro-RO" dirty="0">
              <a:solidFill>
                <a:srgbClr val="0000CC"/>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69817234"/>
              </p:ext>
            </p:extLst>
          </p:nvPr>
        </p:nvGraphicFramePr>
        <p:xfrm>
          <a:off x="457200" y="1417638"/>
          <a:ext cx="8229600" cy="822960"/>
        </p:xfrm>
        <a:graphic>
          <a:graphicData uri="http://schemas.openxmlformats.org/drawingml/2006/table">
            <a:tbl>
              <a:tblPr firstRow="1" firstCol="1" bandRow="1"/>
              <a:tblGrid>
                <a:gridCol w="8229600"/>
              </a:tblGrid>
              <a:tr h="0">
                <a:tc>
                  <a:txBody>
                    <a:bodyPr/>
                    <a:lstStyle/>
                    <a:p>
                      <a:pPr marL="228600" marR="0" algn="just">
                        <a:spcBef>
                          <a:spcPts val="0"/>
                        </a:spcBef>
                        <a:spcAft>
                          <a:spcPts val="0"/>
                        </a:spcAft>
                      </a:pPr>
                      <a:r>
                        <a:rPr lang="ro-RO" sz="1800" b="1" dirty="0" smtClean="0">
                          <a:effectLst/>
                          <a:latin typeface="Times New Roman" panose="02020603050405020304" pitchFamily="18" charset="0"/>
                          <a:ea typeface="Times New Roman" panose="02020603050405020304" pitchFamily="18" charset="0"/>
                          <a:cs typeface="Times New Roman" panose="02020603050405020304" pitchFamily="18" charset="0"/>
                        </a:rPr>
                        <a:t>Activitat</a:t>
                      </a:r>
                      <a:r>
                        <a:rPr lang="en-US" sz="18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b="1"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de tip “A”: </a:t>
                      </a:r>
                      <a:r>
                        <a:rPr lang="ro-RO" sz="1800" i="1" dirty="0" smtClean="0">
                          <a:effectLst/>
                          <a:latin typeface="Times New Roman" panose="02020603050405020304" pitchFamily="18" charset="0"/>
                          <a:ea typeface="Times New Roman" panose="02020603050405020304" pitchFamily="18" charset="0"/>
                          <a:cs typeface="Times New Roman" panose="02020603050405020304" pitchFamily="18" charset="0"/>
                        </a:rPr>
                        <a:t>Stimularea </a:t>
                      </a:r>
                      <a:r>
                        <a:rPr lang="ro-RO" sz="1800" i="1" dirty="0">
                          <a:effectLst/>
                          <a:latin typeface="Times New Roman" panose="02020603050405020304" pitchFamily="18" charset="0"/>
                          <a:ea typeface="Times New Roman" panose="02020603050405020304" pitchFamily="18" charset="0"/>
                          <a:cs typeface="Times New Roman" panose="02020603050405020304" pitchFamily="18" charset="0"/>
                        </a:rPr>
                        <a:t>transferului de cunostinte privind imbunatatirea produselor prin includerea iradierilor tehnologice in procesul de fabricatie, optimizarea proceselor si oportunitatile de dezvoltare a unor produse noi</a:t>
                      </a:r>
                      <a:endParaRPr lang="ro-RO"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pic>
        <p:nvPicPr>
          <p:cNvPr id="3074" name="Picture 2" descr="IFIN-H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274638"/>
            <a:ext cx="3067050" cy="952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2401528"/>
            <a:ext cx="8382000" cy="2923877"/>
          </a:xfrm>
          <a:prstGeom prst="rect">
            <a:avLst/>
          </a:prstGeom>
        </p:spPr>
        <p:txBody>
          <a:bodyPr wrap="square">
            <a:spAutoFit/>
          </a:bodyPr>
          <a:lstStyle/>
          <a:p>
            <a:r>
              <a:rPr lang="en-US" sz="2800" b="1" dirty="0" smtClean="0"/>
              <a:t>A2:</a:t>
            </a:r>
            <a:r>
              <a:rPr lang="ro-RO" sz="2800" dirty="0"/>
              <a:t> </a:t>
            </a:r>
            <a:r>
              <a:rPr lang="en-US" sz="2800" dirty="0" smtClean="0"/>
              <a:t> “</a:t>
            </a:r>
            <a:r>
              <a:rPr lang="ro-RO" sz="2800" dirty="0" smtClean="0"/>
              <a:t>Asistență</a:t>
            </a:r>
            <a:r>
              <a:rPr lang="en-US" sz="2800" dirty="0" smtClean="0"/>
              <a:t>”</a:t>
            </a:r>
            <a:endParaRPr lang="en-US" sz="2800" b="1" dirty="0" smtClean="0"/>
          </a:p>
          <a:p>
            <a:r>
              <a:rPr lang="ro-RO" sz="2800" i="1" dirty="0" smtClean="0"/>
              <a:t>Actiunea </a:t>
            </a:r>
            <a:r>
              <a:rPr lang="en-US" sz="2800" i="1" dirty="0" smtClean="0"/>
              <a:t>1</a:t>
            </a:r>
            <a:r>
              <a:rPr lang="ro-RO" sz="2800" dirty="0" smtClean="0"/>
              <a:t>: </a:t>
            </a:r>
            <a:r>
              <a:rPr lang="ro-RO" sz="2400" dirty="0"/>
              <a:t>Analiza potentialului de imbunatatire si introducere in fabricatie a produselor noi la intreprinderilor partenere</a:t>
            </a:r>
            <a:endParaRPr lang="en-US" sz="2400" i="1" dirty="0">
              <a:solidFill>
                <a:srgbClr val="002060"/>
              </a:solidFill>
              <a:latin typeface="Times New Roman" panose="02020603050405020304" pitchFamily="18" charset="0"/>
              <a:ea typeface="SimSun" panose="02010600030101010101" pitchFamily="2" charset="-122"/>
            </a:endParaRPr>
          </a:p>
          <a:p>
            <a:pPr marL="285750" indent="-285750">
              <a:buFont typeface="Arial" panose="020B0604020202020204" pitchFamily="34" charset="0"/>
              <a:buChar char="•"/>
            </a:pPr>
            <a:endParaRPr lang="en-US" sz="2800" i="1" dirty="0" smtClean="0">
              <a:solidFill>
                <a:srgbClr val="002060"/>
              </a:solidFill>
              <a:latin typeface="Times New Roman" panose="02020603050405020304" pitchFamily="18" charset="0"/>
              <a:ea typeface="SimSun" panose="02010600030101010101" pitchFamily="2" charset="-122"/>
            </a:endParaRPr>
          </a:p>
          <a:p>
            <a:endParaRPr lang="en-US" sz="2800" i="1" dirty="0">
              <a:solidFill>
                <a:srgbClr val="002060"/>
              </a:solidFill>
              <a:latin typeface="Times New Roman" panose="02020603050405020304" pitchFamily="18" charset="0"/>
              <a:ea typeface="SimSun" panose="02010600030101010101" pitchFamily="2" charset="-122"/>
            </a:endParaRPr>
          </a:p>
          <a:p>
            <a:r>
              <a:rPr lang="ro-RO" sz="2800" i="1" dirty="0" smtClean="0"/>
              <a:t>Actiunea </a:t>
            </a:r>
            <a:r>
              <a:rPr lang="ro-RO" sz="2800" i="1" dirty="0"/>
              <a:t>2:</a:t>
            </a:r>
            <a:r>
              <a:rPr lang="ro-RO" sz="2800" dirty="0"/>
              <a:t> </a:t>
            </a:r>
            <a:r>
              <a:rPr lang="ro-RO" sz="2400" dirty="0" smtClean="0">
                <a:solidFill>
                  <a:srgbClr val="FF0000"/>
                </a:solidFill>
              </a:rPr>
              <a:t>Demonstratii si teste preliminare</a:t>
            </a:r>
            <a:endParaRPr lang="en-US" sz="2400" dirty="0" smtClean="0">
              <a:solidFill>
                <a:srgbClr val="FF0000"/>
              </a:solidFill>
            </a:endParaRPr>
          </a:p>
          <a:p>
            <a:endParaRPr lang="ro-RO" sz="2000" i="1" dirty="0" smtClean="0">
              <a:solidFill>
                <a:srgbClr val="002060"/>
              </a:solidFill>
            </a:endParaRPr>
          </a:p>
        </p:txBody>
      </p:sp>
    </p:spTree>
    <p:extLst>
      <p:ext uri="{BB962C8B-B14F-4D97-AF65-F5344CB8AC3E}">
        <p14:creationId xmlns:p14="http://schemas.microsoft.com/office/powerpoint/2010/main" val="27473281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r">
              <a:spcBef>
                <a:spcPct val="20000"/>
              </a:spcBef>
              <a:defRPr/>
            </a:pPr>
            <a:r>
              <a:rPr lang="en-US" sz="9600" b="1" dirty="0">
                <a:solidFill>
                  <a:srgbClr val="0000CC"/>
                </a:solidFill>
                <a:latin typeface="Symbol" panose="05050102010706020507" pitchFamily="18" charset="2"/>
                <a:ea typeface="+mn-ea"/>
                <a:cs typeface="+mn-cs"/>
              </a:rPr>
              <a:t>g</a:t>
            </a:r>
            <a:r>
              <a:rPr lang="en-US" sz="9600" b="1" dirty="0">
                <a:solidFill>
                  <a:srgbClr val="0000CC"/>
                </a:solidFill>
                <a:ea typeface="+mn-ea"/>
                <a:cs typeface="+mn-cs"/>
              </a:rPr>
              <a:t>+</a:t>
            </a:r>
            <a:br>
              <a:rPr lang="en-US" sz="9600" b="1" dirty="0">
                <a:solidFill>
                  <a:srgbClr val="0000CC"/>
                </a:solidFill>
                <a:ea typeface="+mn-ea"/>
                <a:cs typeface="+mn-cs"/>
              </a:rPr>
            </a:br>
            <a:endParaRPr lang="ro-RO" dirty="0">
              <a:solidFill>
                <a:srgbClr val="0000CC"/>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69817234"/>
              </p:ext>
            </p:extLst>
          </p:nvPr>
        </p:nvGraphicFramePr>
        <p:xfrm>
          <a:off x="457200" y="1417638"/>
          <a:ext cx="8229600" cy="822960"/>
        </p:xfrm>
        <a:graphic>
          <a:graphicData uri="http://schemas.openxmlformats.org/drawingml/2006/table">
            <a:tbl>
              <a:tblPr firstRow="1" firstCol="1" bandRow="1"/>
              <a:tblGrid>
                <a:gridCol w="8229600"/>
              </a:tblGrid>
              <a:tr h="0">
                <a:tc>
                  <a:txBody>
                    <a:bodyPr/>
                    <a:lstStyle/>
                    <a:p>
                      <a:pPr marL="228600" marR="0" algn="just">
                        <a:spcBef>
                          <a:spcPts val="0"/>
                        </a:spcBef>
                        <a:spcAft>
                          <a:spcPts val="0"/>
                        </a:spcAft>
                      </a:pPr>
                      <a:r>
                        <a:rPr lang="ro-RO" sz="1800" b="1" dirty="0" smtClean="0">
                          <a:effectLst/>
                          <a:latin typeface="Times New Roman" panose="02020603050405020304" pitchFamily="18" charset="0"/>
                          <a:ea typeface="Times New Roman" panose="02020603050405020304" pitchFamily="18" charset="0"/>
                          <a:cs typeface="Times New Roman" panose="02020603050405020304" pitchFamily="18" charset="0"/>
                        </a:rPr>
                        <a:t>Activitat</a:t>
                      </a:r>
                      <a:r>
                        <a:rPr lang="en-US" sz="18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b="1"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de tip “A”: </a:t>
                      </a:r>
                      <a:r>
                        <a:rPr lang="ro-RO" sz="1800" i="1" dirty="0" smtClean="0">
                          <a:effectLst/>
                          <a:latin typeface="Times New Roman" panose="02020603050405020304" pitchFamily="18" charset="0"/>
                          <a:ea typeface="Times New Roman" panose="02020603050405020304" pitchFamily="18" charset="0"/>
                          <a:cs typeface="Times New Roman" panose="02020603050405020304" pitchFamily="18" charset="0"/>
                        </a:rPr>
                        <a:t>Stimularea </a:t>
                      </a:r>
                      <a:r>
                        <a:rPr lang="ro-RO" sz="1800" i="1" dirty="0">
                          <a:effectLst/>
                          <a:latin typeface="Times New Roman" panose="02020603050405020304" pitchFamily="18" charset="0"/>
                          <a:ea typeface="Times New Roman" panose="02020603050405020304" pitchFamily="18" charset="0"/>
                          <a:cs typeface="Times New Roman" panose="02020603050405020304" pitchFamily="18" charset="0"/>
                        </a:rPr>
                        <a:t>transferului de cunostinte privind imbunatatirea produselor prin includerea iradierilor tehnologice in procesul de fabricatie, optimizarea proceselor si oportunitatile de dezvoltare a unor produse noi</a:t>
                      </a:r>
                      <a:endParaRPr lang="ro-RO"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pic>
        <p:nvPicPr>
          <p:cNvPr id="3074" name="Picture 2" descr="IFIN-H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274638"/>
            <a:ext cx="3067050" cy="952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2401528"/>
            <a:ext cx="8382000" cy="3847207"/>
          </a:xfrm>
          <a:prstGeom prst="rect">
            <a:avLst/>
          </a:prstGeom>
        </p:spPr>
        <p:txBody>
          <a:bodyPr wrap="square">
            <a:spAutoFit/>
          </a:bodyPr>
          <a:lstStyle/>
          <a:p>
            <a:r>
              <a:rPr lang="en-US" sz="2800" b="1" dirty="0" smtClean="0"/>
              <a:t>A3:</a:t>
            </a:r>
            <a:r>
              <a:rPr lang="ro-RO" sz="2800" dirty="0"/>
              <a:t> </a:t>
            </a:r>
            <a:r>
              <a:rPr lang="en-US" sz="2800" dirty="0" smtClean="0"/>
              <a:t>I</a:t>
            </a:r>
            <a:r>
              <a:rPr lang="ro-RO" sz="2800" dirty="0" smtClean="0"/>
              <a:t>ntâlniri </a:t>
            </a:r>
            <a:r>
              <a:rPr lang="ro-RO" sz="2800" dirty="0"/>
              <a:t>individuale </a:t>
            </a:r>
            <a:r>
              <a:rPr lang="en-US" sz="2800" dirty="0" err="1" smtClean="0"/>
              <a:t>si</a:t>
            </a:r>
            <a:r>
              <a:rPr lang="en-US" sz="2800" dirty="0" smtClean="0"/>
              <a:t> </a:t>
            </a:r>
            <a:r>
              <a:rPr lang="ro-RO" sz="2800" dirty="0" smtClean="0"/>
              <a:t>evenimente </a:t>
            </a:r>
            <a:r>
              <a:rPr lang="ro-RO" sz="2800" dirty="0"/>
              <a:t>tematice</a:t>
            </a:r>
            <a:r>
              <a:rPr lang="ro-RO" sz="2800" i="1" dirty="0"/>
              <a:t> </a:t>
            </a:r>
            <a:endParaRPr lang="en-US" sz="2800" b="1" dirty="0" smtClean="0"/>
          </a:p>
          <a:p>
            <a:r>
              <a:rPr lang="ro-RO" sz="2800" i="1" dirty="0" smtClean="0"/>
              <a:t>Actiunea </a:t>
            </a:r>
            <a:r>
              <a:rPr lang="en-US" sz="2800" i="1" dirty="0" smtClean="0"/>
              <a:t>1</a:t>
            </a:r>
            <a:r>
              <a:rPr lang="ro-RO" sz="2800" dirty="0" smtClean="0"/>
              <a:t>: </a:t>
            </a:r>
            <a:r>
              <a:rPr lang="en-US" sz="2400" dirty="0" err="1" smtClean="0"/>
              <a:t>Prezentarea</a:t>
            </a:r>
            <a:r>
              <a:rPr lang="en-US" sz="2400" dirty="0" smtClean="0"/>
              <a:t> </a:t>
            </a:r>
            <a:r>
              <a:rPr lang="en-US" sz="2400" dirty="0" err="1"/>
              <a:t>si</a:t>
            </a:r>
            <a:r>
              <a:rPr lang="en-US" sz="2400" dirty="0"/>
              <a:t> </a:t>
            </a:r>
            <a:r>
              <a:rPr lang="en-US" sz="2400" dirty="0" err="1" smtClean="0"/>
              <a:t>analiza</a:t>
            </a:r>
            <a:r>
              <a:rPr lang="en-US" sz="2400" dirty="0" smtClean="0"/>
              <a:t> </a:t>
            </a:r>
            <a:r>
              <a:rPr lang="en-US" sz="2400" dirty="0" err="1"/>
              <a:t>ofertei</a:t>
            </a:r>
            <a:r>
              <a:rPr lang="en-US" sz="2400" dirty="0"/>
              <a:t> din </a:t>
            </a:r>
            <a:r>
              <a:rPr lang="en-US" sz="2400" dirty="0" err="1"/>
              <a:t>cadrul</a:t>
            </a:r>
            <a:r>
              <a:rPr lang="en-US" sz="2400" dirty="0"/>
              <a:t> </a:t>
            </a:r>
            <a:r>
              <a:rPr lang="en-US" sz="2400" dirty="0" err="1"/>
              <a:t>proiectului</a:t>
            </a:r>
            <a:r>
              <a:rPr lang="ro-RO" sz="2400" dirty="0" smtClean="0"/>
              <a:t> </a:t>
            </a:r>
            <a:endParaRPr lang="en-US" sz="2400" i="1" dirty="0">
              <a:solidFill>
                <a:srgbClr val="002060"/>
              </a:solidFill>
              <a:latin typeface="Times New Roman" panose="02020603050405020304" pitchFamily="18" charset="0"/>
              <a:ea typeface="SimSun" panose="02010600030101010101" pitchFamily="2" charset="-122"/>
            </a:endParaRPr>
          </a:p>
          <a:p>
            <a:r>
              <a:rPr lang="en-US" sz="2800" i="1" dirty="0" err="1" smtClean="0"/>
              <a:t>Tematici</a:t>
            </a:r>
            <a:r>
              <a:rPr lang="en-US" sz="2800" i="1" dirty="0"/>
              <a:t>:</a:t>
            </a:r>
            <a:endParaRPr lang="ro-RO" sz="2800" i="1" dirty="0"/>
          </a:p>
          <a:p>
            <a:pPr marL="457200" lvl="0" indent="-457200">
              <a:buFont typeface="Wingdings" panose="05000000000000000000" pitchFamily="2" charset="2"/>
              <a:buChar char="Ø"/>
            </a:pPr>
            <a:r>
              <a:rPr lang="it-IT" sz="2000" dirty="0" smtClean="0"/>
              <a:t>inactivare </a:t>
            </a:r>
            <a:r>
              <a:rPr lang="it-IT" sz="2000" dirty="0"/>
              <a:t>prin </a:t>
            </a:r>
            <a:r>
              <a:rPr lang="it-IT" sz="2000" dirty="0" smtClean="0"/>
              <a:t>iradiere (vaccinuri) </a:t>
            </a:r>
          </a:p>
          <a:p>
            <a:pPr marL="457200" lvl="0" indent="-457200">
              <a:buFont typeface="Wingdings" panose="05000000000000000000" pitchFamily="2" charset="2"/>
              <a:buChar char="Ø"/>
            </a:pPr>
            <a:r>
              <a:rPr lang="en-US" sz="2000" dirty="0" err="1" smtClean="0"/>
              <a:t>produse</a:t>
            </a:r>
            <a:r>
              <a:rPr lang="en-US" sz="2000" dirty="0" smtClean="0"/>
              <a:t> </a:t>
            </a:r>
            <a:r>
              <a:rPr lang="en-US" sz="2000" dirty="0" err="1"/>
              <a:t>noi</a:t>
            </a:r>
            <a:r>
              <a:rPr lang="en-US" sz="2000" dirty="0"/>
              <a:t> </a:t>
            </a:r>
            <a:r>
              <a:rPr lang="en-US" sz="2000" dirty="0" err="1" smtClean="0"/>
              <a:t>pe</a:t>
            </a:r>
            <a:r>
              <a:rPr lang="en-US" sz="2000" dirty="0" smtClean="0"/>
              <a:t> </a:t>
            </a:r>
            <a:r>
              <a:rPr lang="en-US" sz="2000" dirty="0" err="1" smtClean="0"/>
              <a:t>baza</a:t>
            </a:r>
            <a:r>
              <a:rPr lang="en-US" sz="2000" dirty="0" smtClean="0"/>
              <a:t> de </a:t>
            </a:r>
            <a:r>
              <a:rPr lang="en-US" sz="2000" dirty="0" err="1" smtClean="0"/>
              <a:t>resurse</a:t>
            </a:r>
            <a:r>
              <a:rPr lang="en-US" sz="2000" dirty="0" smtClean="0"/>
              <a:t> </a:t>
            </a:r>
            <a:r>
              <a:rPr lang="en-US" sz="2000" dirty="0" err="1" smtClean="0"/>
              <a:t>naturae</a:t>
            </a:r>
            <a:r>
              <a:rPr lang="en-US" sz="2000" dirty="0" smtClean="0"/>
              <a:t> (</a:t>
            </a:r>
            <a:r>
              <a:rPr lang="en-US" sz="2000" dirty="0" err="1" smtClean="0"/>
              <a:t>namol</a:t>
            </a:r>
            <a:r>
              <a:rPr lang="en-US" sz="2000" dirty="0" smtClean="0"/>
              <a:t> sapropelic)</a:t>
            </a:r>
          </a:p>
          <a:p>
            <a:pPr marL="457200" lvl="0" indent="-457200">
              <a:buFont typeface="Wingdings" panose="05000000000000000000" pitchFamily="2" charset="2"/>
              <a:buChar char="Ø"/>
            </a:pPr>
            <a:r>
              <a:rPr lang="en-US" sz="2000" dirty="0" err="1" smtClean="0"/>
              <a:t>imbunatatirea</a:t>
            </a:r>
            <a:r>
              <a:rPr lang="en-US" sz="2000" dirty="0" smtClean="0"/>
              <a:t> </a:t>
            </a:r>
            <a:r>
              <a:rPr lang="en-US" sz="2000" dirty="0" err="1"/>
              <a:t>calitatii</a:t>
            </a:r>
            <a:r>
              <a:rPr lang="en-US" sz="2000" dirty="0"/>
              <a:t> </a:t>
            </a:r>
            <a:r>
              <a:rPr lang="en-US" sz="2000" dirty="0" err="1"/>
              <a:t>produselor</a:t>
            </a:r>
            <a:r>
              <a:rPr lang="en-US" sz="2000" dirty="0"/>
              <a:t> </a:t>
            </a:r>
            <a:r>
              <a:rPr lang="en-US" sz="2000" dirty="0" err="1" smtClean="0"/>
              <a:t>cosmetice</a:t>
            </a:r>
            <a:endParaRPr lang="ro-RO" sz="2000" dirty="0"/>
          </a:p>
          <a:p>
            <a:pPr marL="457200" lvl="0" indent="-457200">
              <a:buFont typeface="Wingdings" panose="05000000000000000000" pitchFamily="2" charset="2"/>
              <a:buChar char="Ø"/>
            </a:pPr>
            <a:r>
              <a:rPr lang="en-US" sz="2000" dirty="0" err="1" smtClean="0"/>
              <a:t>produse</a:t>
            </a:r>
            <a:r>
              <a:rPr lang="en-US" sz="2000" dirty="0" smtClean="0"/>
              <a:t> </a:t>
            </a:r>
            <a:r>
              <a:rPr lang="en-US" sz="2000" dirty="0" err="1"/>
              <a:t>noi</a:t>
            </a:r>
            <a:r>
              <a:rPr lang="en-US" sz="2000" dirty="0"/>
              <a:t> de tip </a:t>
            </a:r>
            <a:r>
              <a:rPr lang="en-US" sz="2000" dirty="0" err="1"/>
              <a:t>dispozitive</a:t>
            </a:r>
            <a:r>
              <a:rPr lang="en-US" sz="2000" dirty="0"/>
              <a:t> </a:t>
            </a:r>
            <a:r>
              <a:rPr lang="en-US" sz="2000" dirty="0" err="1"/>
              <a:t>biomedicale</a:t>
            </a:r>
            <a:r>
              <a:rPr lang="en-US" sz="2000" dirty="0"/>
              <a:t> </a:t>
            </a:r>
            <a:r>
              <a:rPr lang="en-US" sz="2000" dirty="0" smtClean="0"/>
              <a:t>(collagen)</a:t>
            </a:r>
          </a:p>
          <a:p>
            <a:pPr marL="457200" lvl="0" indent="-457200">
              <a:buFont typeface="Wingdings" panose="05000000000000000000" pitchFamily="2" charset="2"/>
              <a:buChar char="Ø"/>
            </a:pPr>
            <a:r>
              <a:rPr lang="en-US" sz="2000" dirty="0" err="1" smtClean="0"/>
              <a:t>iradieri</a:t>
            </a:r>
            <a:r>
              <a:rPr lang="en-US" sz="2000" dirty="0" smtClean="0"/>
              <a:t> </a:t>
            </a:r>
            <a:r>
              <a:rPr lang="en-US" sz="2000" dirty="0"/>
              <a:t>in </a:t>
            </a:r>
            <a:r>
              <a:rPr lang="en-US" sz="2000" dirty="0" err="1"/>
              <a:t>conditii</a:t>
            </a:r>
            <a:r>
              <a:rPr lang="en-US" sz="2000" dirty="0"/>
              <a:t> </a:t>
            </a:r>
            <a:r>
              <a:rPr lang="en-US" sz="2000" dirty="0" err="1" smtClean="0"/>
              <a:t>speciale</a:t>
            </a:r>
            <a:r>
              <a:rPr lang="en-US" sz="2000" dirty="0" smtClean="0"/>
              <a:t>/</a:t>
            </a:r>
            <a:r>
              <a:rPr lang="en-US" sz="2000" dirty="0" err="1" smtClean="0"/>
              <a:t>substante</a:t>
            </a:r>
            <a:r>
              <a:rPr lang="en-US" sz="2000" dirty="0" smtClean="0"/>
              <a:t> </a:t>
            </a:r>
            <a:r>
              <a:rPr lang="en-US" sz="2000" dirty="0"/>
              <a:t>active </a:t>
            </a:r>
            <a:r>
              <a:rPr lang="en-US" sz="2000" dirty="0" err="1"/>
              <a:t>farmaceutice</a:t>
            </a:r>
            <a:r>
              <a:rPr lang="en-US" sz="2000" dirty="0"/>
              <a:t>. </a:t>
            </a:r>
            <a:endParaRPr lang="en-US" sz="2000" dirty="0" smtClean="0"/>
          </a:p>
          <a:p>
            <a:pPr marL="342900" lvl="0" indent="-342900">
              <a:buFont typeface="Wingdings" panose="05000000000000000000" pitchFamily="2" charset="2"/>
              <a:buChar char="Ø"/>
            </a:pPr>
            <a:r>
              <a:rPr lang="en-US" sz="2000" dirty="0"/>
              <a:t> </a:t>
            </a:r>
            <a:r>
              <a:rPr lang="en-US" sz="2000" dirty="0" smtClean="0"/>
              <a:t> </a:t>
            </a:r>
            <a:r>
              <a:rPr lang="ro-RO" sz="2000" dirty="0" smtClean="0"/>
              <a:t>optimizarea </a:t>
            </a:r>
            <a:r>
              <a:rPr lang="ro-RO" sz="2000" dirty="0"/>
              <a:t>procesului de </a:t>
            </a:r>
            <a:r>
              <a:rPr lang="ro-RO" sz="2000" dirty="0" smtClean="0"/>
              <a:t>fabricatie</a:t>
            </a:r>
            <a:r>
              <a:rPr lang="en-US" sz="2000" dirty="0" smtClean="0"/>
              <a:t>/(</a:t>
            </a:r>
            <a:r>
              <a:rPr lang="en-US" sz="2000" i="1" dirty="0" err="1" smtClean="0"/>
              <a:t>validarea</a:t>
            </a:r>
            <a:r>
              <a:rPr lang="en-US" sz="2000" i="1" dirty="0" smtClean="0"/>
              <a:t> </a:t>
            </a:r>
            <a:r>
              <a:rPr lang="en-US" sz="2000" i="1" dirty="0" err="1" smtClean="0"/>
              <a:t>sterilizarii</a:t>
            </a:r>
            <a:r>
              <a:rPr lang="en-US" sz="2000" i="1" dirty="0" smtClean="0"/>
              <a:t>, </a:t>
            </a:r>
            <a:r>
              <a:rPr lang="en-US" sz="2000" i="1" dirty="0" err="1" smtClean="0"/>
              <a:t>calificarea</a:t>
            </a:r>
            <a:r>
              <a:rPr lang="en-US" sz="2000" i="1" dirty="0" smtClean="0"/>
              <a:t> </a:t>
            </a:r>
            <a:r>
              <a:rPr lang="en-US" sz="2000" i="1" dirty="0" err="1" smtClean="0"/>
              <a:t>produsului</a:t>
            </a:r>
            <a:r>
              <a:rPr lang="en-US" sz="2000" dirty="0" smtClean="0"/>
              <a:t>)</a:t>
            </a:r>
            <a:r>
              <a:rPr lang="ro-RO" sz="2000" dirty="0" smtClean="0"/>
              <a:t> </a:t>
            </a:r>
            <a:r>
              <a:rPr lang="ro-RO" sz="2000" dirty="0"/>
              <a:t>pentru dispozitive medicale </a:t>
            </a:r>
            <a:r>
              <a:rPr lang="en-US" sz="2000" dirty="0" smtClean="0"/>
              <a:t>(</a:t>
            </a:r>
            <a:r>
              <a:rPr lang="ro-RO" sz="2000" dirty="0" smtClean="0"/>
              <a:t>tratamentul plagii/arsurilor</a:t>
            </a:r>
            <a:r>
              <a:rPr lang="en-US" sz="2000" dirty="0" smtClean="0"/>
              <a:t>, </a:t>
            </a:r>
            <a:r>
              <a:rPr lang="ro-RO" sz="2000" dirty="0" smtClean="0"/>
              <a:t>chirurgie</a:t>
            </a:r>
            <a:r>
              <a:rPr lang="en-US" sz="2000" dirty="0" smtClean="0"/>
              <a:t>, diagnostic </a:t>
            </a:r>
            <a:r>
              <a:rPr lang="en-US" sz="2000" dirty="0"/>
              <a:t>in </a:t>
            </a:r>
            <a:r>
              <a:rPr lang="en-US" sz="2000" dirty="0" smtClean="0"/>
              <a:t>vitro, </a:t>
            </a:r>
            <a:r>
              <a:rPr lang="ro-RO" sz="2000" dirty="0" smtClean="0"/>
              <a:t>implantabile</a:t>
            </a:r>
            <a:r>
              <a:rPr lang="en-US" sz="2000" dirty="0" smtClean="0"/>
              <a:t>, </a:t>
            </a:r>
            <a:r>
              <a:rPr lang="en-US" sz="2000" dirty="0" err="1" smtClean="0"/>
              <a:t>rasini</a:t>
            </a:r>
            <a:r>
              <a:rPr lang="en-US" sz="2000" dirty="0" smtClean="0"/>
              <a:t> </a:t>
            </a:r>
            <a:r>
              <a:rPr lang="en-US" sz="2000" dirty="0" err="1"/>
              <a:t>schimbatoare</a:t>
            </a:r>
            <a:r>
              <a:rPr lang="en-US" sz="2000" dirty="0"/>
              <a:t> de </a:t>
            </a:r>
            <a:r>
              <a:rPr lang="en-US" sz="2000" dirty="0" err="1" smtClean="0"/>
              <a:t>ioni</a:t>
            </a:r>
            <a:r>
              <a:rPr lang="en-US" sz="2000" dirty="0" smtClean="0"/>
              <a:t>)</a:t>
            </a:r>
            <a:endParaRPr lang="en-US" sz="2000" i="1" dirty="0" smtClean="0">
              <a:solidFill>
                <a:srgbClr val="002060"/>
              </a:solidFill>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36778185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r">
              <a:spcBef>
                <a:spcPct val="20000"/>
              </a:spcBef>
              <a:defRPr/>
            </a:pPr>
            <a:r>
              <a:rPr lang="en-US" sz="9600" b="1" dirty="0">
                <a:solidFill>
                  <a:srgbClr val="0000CC"/>
                </a:solidFill>
                <a:latin typeface="Symbol" panose="05050102010706020507" pitchFamily="18" charset="2"/>
                <a:ea typeface="+mn-ea"/>
                <a:cs typeface="+mn-cs"/>
              </a:rPr>
              <a:t>g</a:t>
            </a:r>
            <a:r>
              <a:rPr lang="en-US" sz="9600" b="1" dirty="0">
                <a:solidFill>
                  <a:srgbClr val="0000CC"/>
                </a:solidFill>
                <a:ea typeface="+mn-ea"/>
                <a:cs typeface="+mn-cs"/>
              </a:rPr>
              <a:t>+</a:t>
            </a:r>
            <a:br>
              <a:rPr lang="en-US" sz="9600" b="1" dirty="0">
                <a:solidFill>
                  <a:srgbClr val="0000CC"/>
                </a:solidFill>
                <a:ea typeface="+mn-ea"/>
                <a:cs typeface="+mn-cs"/>
              </a:rPr>
            </a:br>
            <a:endParaRPr lang="ro-RO" dirty="0">
              <a:solidFill>
                <a:srgbClr val="0000CC"/>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69817234"/>
              </p:ext>
            </p:extLst>
          </p:nvPr>
        </p:nvGraphicFramePr>
        <p:xfrm>
          <a:off x="457200" y="1417638"/>
          <a:ext cx="8229600" cy="822960"/>
        </p:xfrm>
        <a:graphic>
          <a:graphicData uri="http://schemas.openxmlformats.org/drawingml/2006/table">
            <a:tbl>
              <a:tblPr firstRow="1" firstCol="1" bandRow="1"/>
              <a:tblGrid>
                <a:gridCol w="8229600"/>
              </a:tblGrid>
              <a:tr h="0">
                <a:tc>
                  <a:txBody>
                    <a:bodyPr/>
                    <a:lstStyle/>
                    <a:p>
                      <a:pPr marL="228600" marR="0" algn="just">
                        <a:spcBef>
                          <a:spcPts val="0"/>
                        </a:spcBef>
                        <a:spcAft>
                          <a:spcPts val="0"/>
                        </a:spcAft>
                      </a:pPr>
                      <a:r>
                        <a:rPr lang="ro-RO" sz="1800" b="1" dirty="0" smtClean="0">
                          <a:effectLst/>
                          <a:latin typeface="Times New Roman" panose="02020603050405020304" pitchFamily="18" charset="0"/>
                          <a:ea typeface="Times New Roman" panose="02020603050405020304" pitchFamily="18" charset="0"/>
                          <a:cs typeface="Times New Roman" panose="02020603050405020304" pitchFamily="18" charset="0"/>
                        </a:rPr>
                        <a:t>Activitat</a:t>
                      </a:r>
                      <a:r>
                        <a:rPr lang="en-US" sz="18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b="1"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de tip “A”: </a:t>
                      </a:r>
                      <a:r>
                        <a:rPr lang="ro-RO" sz="1800" i="1" dirty="0" smtClean="0">
                          <a:effectLst/>
                          <a:latin typeface="Times New Roman" panose="02020603050405020304" pitchFamily="18" charset="0"/>
                          <a:ea typeface="Times New Roman" panose="02020603050405020304" pitchFamily="18" charset="0"/>
                          <a:cs typeface="Times New Roman" panose="02020603050405020304" pitchFamily="18" charset="0"/>
                        </a:rPr>
                        <a:t>Stimularea </a:t>
                      </a:r>
                      <a:r>
                        <a:rPr lang="ro-RO" sz="1800" i="1" dirty="0">
                          <a:effectLst/>
                          <a:latin typeface="Times New Roman" panose="02020603050405020304" pitchFamily="18" charset="0"/>
                          <a:ea typeface="Times New Roman" panose="02020603050405020304" pitchFamily="18" charset="0"/>
                          <a:cs typeface="Times New Roman" panose="02020603050405020304" pitchFamily="18" charset="0"/>
                        </a:rPr>
                        <a:t>transferului de cunostinte privind imbunatatirea produselor prin includerea iradierilor tehnologice in procesul de fabricatie, optimizarea proceselor si oportunitatile de dezvoltare a unor produse noi</a:t>
                      </a:r>
                      <a:endParaRPr lang="ro-RO"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pic>
        <p:nvPicPr>
          <p:cNvPr id="3074" name="Picture 2" descr="IFIN-H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274638"/>
            <a:ext cx="3067050" cy="952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2401528"/>
            <a:ext cx="8382000" cy="4339650"/>
          </a:xfrm>
          <a:prstGeom prst="rect">
            <a:avLst/>
          </a:prstGeom>
        </p:spPr>
        <p:txBody>
          <a:bodyPr wrap="square">
            <a:spAutoFit/>
          </a:bodyPr>
          <a:lstStyle/>
          <a:p>
            <a:r>
              <a:rPr lang="en-US" sz="2800" b="1" dirty="0" smtClean="0"/>
              <a:t>A3:</a:t>
            </a:r>
            <a:r>
              <a:rPr lang="ro-RO" sz="2800" dirty="0"/>
              <a:t> </a:t>
            </a:r>
            <a:r>
              <a:rPr lang="en-US" sz="2800" dirty="0" smtClean="0"/>
              <a:t>I</a:t>
            </a:r>
            <a:r>
              <a:rPr lang="ro-RO" sz="2800" dirty="0" smtClean="0"/>
              <a:t>ntâlniri </a:t>
            </a:r>
            <a:r>
              <a:rPr lang="ro-RO" sz="2800" dirty="0"/>
              <a:t>individuale </a:t>
            </a:r>
            <a:r>
              <a:rPr lang="en-US" sz="2800" dirty="0" err="1" smtClean="0"/>
              <a:t>si</a:t>
            </a:r>
            <a:r>
              <a:rPr lang="en-US" sz="2800" dirty="0" smtClean="0"/>
              <a:t> </a:t>
            </a:r>
            <a:r>
              <a:rPr lang="ro-RO" sz="2800" dirty="0" smtClean="0"/>
              <a:t>evenimente </a:t>
            </a:r>
            <a:r>
              <a:rPr lang="ro-RO" sz="2800" dirty="0"/>
              <a:t>tematice</a:t>
            </a:r>
            <a:r>
              <a:rPr lang="ro-RO" sz="2800" i="1" dirty="0"/>
              <a:t> </a:t>
            </a:r>
            <a:endParaRPr lang="en-US" sz="2800" b="1" dirty="0" smtClean="0"/>
          </a:p>
          <a:p>
            <a:r>
              <a:rPr lang="ro-RO" sz="2800" i="1" dirty="0" smtClean="0"/>
              <a:t>Actiunea </a:t>
            </a:r>
            <a:r>
              <a:rPr lang="en-US" sz="2800" i="1" dirty="0" smtClean="0"/>
              <a:t>2</a:t>
            </a:r>
            <a:r>
              <a:rPr lang="ro-RO" sz="2800" dirty="0" smtClean="0"/>
              <a:t>: </a:t>
            </a:r>
            <a:r>
              <a:rPr lang="en-US" sz="2800" dirty="0" err="1" smtClean="0"/>
              <a:t>S</a:t>
            </a:r>
            <a:r>
              <a:rPr lang="en-US" sz="2400" dirty="0" err="1" smtClean="0"/>
              <a:t>eminarii</a:t>
            </a:r>
            <a:r>
              <a:rPr lang="en-US" sz="2400" dirty="0"/>
              <a:t>, workshop-</a:t>
            </a:r>
            <a:r>
              <a:rPr lang="en-US" sz="2400" dirty="0" err="1"/>
              <a:t>uri</a:t>
            </a:r>
            <a:r>
              <a:rPr lang="en-US" sz="2400" dirty="0"/>
              <a:t>, </a:t>
            </a:r>
            <a:r>
              <a:rPr lang="en-US" sz="2400" dirty="0" err="1"/>
              <a:t>mese</a:t>
            </a:r>
            <a:r>
              <a:rPr lang="en-US" sz="2400" dirty="0"/>
              <a:t> </a:t>
            </a:r>
            <a:r>
              <a:rPr lang="en-US" sz="2400" dirty="0" err="1" smtClean="0"/>
              <a:t>rotunde</a:t>
            </a:r>
            <a:r>
              <a:rPr lang="en-US" sz="2400" dirty="0" smtClean="0"/>
              <a:t>:</a:t>
            </a:r>
            <a:endParaRPr lang="ro-RO" sz="2400" dirty="0"/>
          </a:p>
          <a:p>
            <a:pPr marL="342900" lvl="0" indent="-342900">
              <a:lnSpc>
                <a:spcPts val="2400"/>
              </a:lnSpc>
              <a:buFont typeface="Arial" panose="020B0604020202020204" pitchFamily="34" charset="0"/>
              <a:buChar char="•"/>
            </a:pPr>
            <a:r>
              <a:rPr lang="en-US" sz="2400" dirty="0" err="1"/>
              <a:t>Aplicatii</a:t>
            </a:r>
            <a:r>
              <a:rPr lang="en-US" sz="2400" dirty="0"/>
              <a:t> ale </a:t>
            </a:r>
            <a:r>
              <a:rPr lang="en-US" sz="2400" dirty="0" err="1"/>
              <a:t>iradierilor</a:t>
            </a:r>
            <a:r>
              <a:rPr lang="en-US" sz="2400" dirty="0"/>
              <a:t> gamma </a:t>
            </a:r>
            <a:r>
              <a:rPr lang="en-US" sz="2400" dirty="0" err="1"/>
              <a:t>tehnologice</a:t>
            </a:r>
            <a:r>
              <a:rPr lang="en-US" sz="2400" dirty="0"/>
              <a:t> in </a:t>
            </a:r>
            <a:r>
              <a:rPr lang="en-US" sz="2400" dirty="0" err="1"/>
              <a:t>domeniuiile</a:t>
            </a:r>
            <a:r>
              <a:rPr lang="en-US" sz="2400" dirty="0"/>
              <a:t> medico-</a:t>
            </a:r>
            <a:r>
              <a:rPr lang="en-US" sz="2400" dirty="0" err="1"/>
              <a:t>farmaceutic</a:t>
            </a:r>
            <a:r>
              <a:rPr lang="en-US" sz="2400" dirty="0"/>
              <a:t> </a:t>
            </a:r>
            <a:r>
              <a:rPr lang="en-US" sz="2400" dirty="0" err="1"/>
              <a:t>si</a:t>
            </a:r>
            <a:r>
              <a:rPr lang="en-US" sz="2400" dirty="0"/>
              <a:t> cosmetic; </a:t>
            </a:r>
            <a:endParaRPr lang="ro-RO" sz="2400" dirty="0"/>
          </a:p>
          <a:p>
            <a:pPr marL="342900" lvl="0" indent="-342900">
              <a:lnSpc>
                <a:spcPts val="2400"/>
              </a:lnSpc>
              <a:buFont typeface="Arial" panose="020B0604020202020204" pitchFamily="34" charset="0"/>
              <a:buChar char="•"/>
            </a:pPr>
            <a:r>
              <a:rPr lang="en-US" sz="2400" dirty="0" err="1"/>
              <a:t>Noi</a:t>
            </a:r>
            <a:r>
              <a:rPr lang="en-US" sz="2400" dirty="0"/>
              <a:t> </a:t>
            </a:r>
            <a:r>
              <a:rPr lang="en-US" sz="2400" dirty="0" err="1"/>
              <a:t>dezvoltari</a:t>
            </a:r>
            <a:r>
              <a:rPr lang="en-US" sz="2400" dirty="0"/>
              <a:t> </a:t>
            </a:r>
            <a:r>
              <a:rPr lang="en-US" sz="2400" dirty="0" err="1"/>
              <a:t>pentru</a:t>
            </a:r>
            <a:r>
              <a:rPr lang="en-US" sz="2400" dirty="0"/>
              <a:t> </a:t>
            </a:r>
            <a:r>
              <a:rPr lang="en-US" sz="2400" dirty="0" err="1"/>
              <a:t>iradieri</a:t>
            </a:r>
            <a:r>
              <a:rPr lang="en-US" sz="2400" dirty="0"/>
              <a:t> in </a:t>
            </a:r>
            <a:r>
              <a:rPr lang="en-US" sz="2400" dirty="0" err="1"/>
              <a:t>conditii</a:t>
            </a:r>
            <a:r>
              <a:rPr lang="en-US" sz="2400" dirty="0"/>
              <a:t>  </a:t>
            </a:r>
            <a:r>
              <a:rPr lang="en-US" sz="2400" dirty="0" err="1"/>
              <a:t>speciale</a:t>
            </a:r>
            <a:r>
              <a:rPr lang="en-US" sz="2400" dirty="0"/>
              <a:t>: </a:t>
            </a:r>
            <a:r>
              <a:rPr lang="en-US" sz="2400" dirty="0" err="1"/>
              <a:t>temperatura</a:t>
            </a:r>
            <a:r>
              <a:rPr lang="en-US" sz="2400" dirty="0"/>
              <a:t> </a:t>
            </a:r>
            <a:r>
              <a:rPr lang="en-US" sz="2400" dirty="0" err="1"/>
              <a:t>scazuta</a:t>
            </a:r>
            <a:r>
              <a:rPr lang="en-US" sz="2400" dirty="0"/>
              <a:t> (</a:t>
            </a:r>
            <a:r>
              <a:rPr lang="en-US" sz="2400" i="1" dirty="0"/>
              <a:t>dry ice</a:t>
            </a:r>
            <a:r>
              <a:rPr lang="en-US" sz="2400" dirty="0"/>
              <a:t>), </a:t>
            </a:r>
            <a:r>
              <a:rPr lang="en-US" sz="2400" dirty="0" err="1"/>
              <a:t>atmosfera</a:t>
            </a:r>
            <a:r>
              <a:rPr lang="en-US" sz="2400" dirty="0"/>
              <a:t> </a:t>
            </a:r>
            <a:r>
              <a:rPr lang="en-US" sz="2400" dirty="0" err="1"/>
              <a:t>controlata</a:t>
            </a:r>
            <a:r>
              <a:rPr lang="en-US" sz="2400" dirty="0"/>
              <a:t> (</a:t>
            </a:r>
            <a:r>
              <a:rPr lang="en-US" sz="2400" i="1" dirty="0" err="1"/>
              <a:t>gaz</a:t>
            </a:r>
            <a:r>
              <a:rPr lang="en-US" sz="2400" i="1" dirty="0"/>
              <a:t> inert</a:t>
            </a:r>
            <a:r>
              <a:rPr lang="en-US" sz="2400" dirty="0"/>
              <a:t>) </a:t>
            </a:r>
            <a:r>
              <a:rPr lang="en-US" sz="2400" dirty="0" err="1"/>
              <a:t>si</a:t>
            </a:r>
            <a:r>
              <a:rPr lang="en-US" sz="2400" dirty="0"/>
              <a:t> </a:t>
            </a:r>
            <a:r>
              <a:rPr lang="en-US" sz="2400" dirty="0" err="1"/>
              <a:t>posibilitati</a:t>
            </a:r>
            <a:r>
              <a:rPr lang="en-US" sz="2400" dirty="0"/>
              <a:t> de control al </a:t>
            </a:r>
            <a:r>
              <a:rPr lang="en-US" sz="2400" dirty="0" err="1"/>
              <a:t>debitului</a:t>
            </a:r>
            <a:r>
              <a:rPr lang="en-US" sz="2400" dirty="0"/>
              <a:t> de </a:t>
            </a:r>
            <a:r>
              <a:rPr lang="en-US" sz="2400" dirty="0" err="1"/>
              <a:t>doza</a:t>
            </a:r>
            <a:r>
              <a:rPr lang="en-US" sz="2400" dirty="0"/>
              <a:t>.</a:t>
            </a:r>
            <a:endParaRPr lang="ro-RO" sz="2400" dirty="0"/>
          </a:p>
          <a:p>
            <a:pPr marL="342900" lvl="0" indent="-342900">
              <a:lnSpc>
                <a:spcPts val="2400"/>
              </a:lnSpc>
              <a:buFont typeface="Arial" panose="020B0604020202020204" pitchFamily="34" charset="0"/>
              <a:buChar char="•"/>
            </a:pPr>
            <a:r>
              <a:rPr lang="en-US" sz="2400" dirty="0"/>
              <a:t>Teste </a:t>
            </a:r>
            <a:r>
              <a:rPr lang="en-US" sz="2400" dirty="0" err="1"/>
              <a:t>calitative</a:t>
            </a:r>
            <a:r>
              <a:rPr lang="en-US" sz="2400" dirty="0"/>
              <a:t> </a:t>
            </a:r>
            <a:r>
              <a:rPr lang="en-US" sz="2400" dirty="0" err="1"/>
              <a:t>si</a:t>
            </a:r>
            <a:r>
              <a:rPr lang="en-US" sz="2400" dirty="0"/>
              <a:t> </a:t>
            </a:r>
            <a:r>
              <a:rPr lang="en-US" sz="2400" dirty="0" err="1"/>
              <a:t>cantitative</a:t>
            </a:r>
            <a:r>
              <a:rPr lang="en-US" sz="2400" dirty="0"/>
              <a:t>, </a:t>
            </a:r>
            <a:r>
              <a:rPr lang="en-US" sz="2400" dirty="0" err="1"/>
              <a:t>microbiologice</a:t>
            </a:r>
            <a:r>
              <a:rPr lang="en-US" sz="2400" dirty="0"/>
              <a:t>, </a:t>
            </a:r>
            <a:r>
              <a:rPr lang="en-US" sz="2400" dirty="0" err="1"/>
              <a:t>fizice</a:t>
            </a:r>
            <a:r>
              <a:rPr lang="en-US" sz="2400" dirty="0"/>
              <a:t> </a:t>
            </a:r>
            <a:r>
              <a:rPr lang="en-US" sz="2400" dirty="0" err="1"/>
              <a:t>si</a:t>
            </a:r>
            <a:r>
              <a:rPr lang="en-US" sz="2400" dirty="0"/>
              <a:t>/</a:t>
            </a:r>
            <a:r>
              <a:rPr lang="en-US" sz="2400" dirty="0" err="1"/>
              <a:t>sau</a:t>
            </a:r>
            <a:r>
              <a:rPr lang="en-US" sz="2400" dirty="0"/>
              <a:t> </a:t>
            </a:r>
            <a:r>
              <a:rPr lang="en-US" sz="2400" dirty="0" err="1"/>
              <a:t>chimice</a:t>
            </a:r>
            <a:r>
              <a:rPr lang="en-US" sz="2400" dirty="0"/>
              <a:t>, </a:t>
            </a:r>
            <a:r>
              <a:rPr lang="en-US" sz="2400" dirty="0" err="1"/>
              <a:t>prin</a:t>
            </a:r>
            <a:r>
              <a:rPr lang="en-US" sz="2400" dirty="0"/>
              <a:t> care se </a:t>
            </a:r>
            <a:r>
              <a:rPr lang="en-US" sz="2400" dirty="0" err="1"/>
              <a:t>analizeaza</a:t>
            </a:r>
            <a:r>
              <a:rPr lang="en-US" sz="2400" dirty="0"/>
              <a:t> </a:t>
            </a:r>
            <a:r>
              <a:rPr lang="en-US" sz="2400" dirty="0" err="1"/>
              <a:t>diferite</a:t>
            </a:r>
            <a:r>
              <a:rPr lang="en-US" sz="2400" dirty="0"/>
              <a:t> </a:t>
            </a:r>
            <a:r>
              <a:rPr lang="en-US" sz="2400" dirty="0" err="1"/>
              <a:t>efecte</a:t>
            </a:r>
            <a:r>
              <a:rPr lang="en-US" sz="2400" dirty="0"/>
              <a:t> ale </a:t>
            </a:r>
            <a:r>
              <a:rPr lang="en-US" sz="2400" dirty="0" err="1"/>
              <a:t>iradierii</a:t>
            </a:r>
            <a:r>
              <a:rPr lang="en-US" sz="2400" dirty="0"/>
              <a:t> (</a:t>
            </a:r>
            <a:r>
              <a:rPr lang="en-US" sz="2400" i="1" dirty="0" err="1"/>
              <a:t>calificarea</a:t>
            </a:r>
            <a:r>
              <a:rPr lang="en-US" sz="2400" i="1" dirty="0"/>
              <a:t> </a:t>
            </a:r>
            <a:r>
              <a:rPr lang="en-US" sz="2400" i="1" dirty="0" err="1"/>
              <a:t>produsului</a:t>
            </a:r>
            <a:r>
              <a:rPr lang="en-US" sz="2400" dirty="0"/>
              <a:t>).</a:t>
            </a:r>
            <a:endParaRPr lang="ro-RO" sz="2400" dirty="0"/>
          </a:p>
          <a:p>
            <a:pPr marL="342900" lvl="0" indent="-342900">
              <a:lnSpc>
                <a:spcPts val="2400"/>
              </a:lnSpc>
              <a:buFont typeface="Arial" panose="020B0604020202020204" pitchFamily="34" charset="0"/>
              <a:buChar char="•"/>
            </a:pPr>
            <a:r>
              <a:rPr lang="en-US" sz="2400" dirty="0" err="1"/>
              <a:t>Cerinte</a:t>
            </a:r>
            <a:r>
              <a:rPr lang="en-US" sz="2400" dirty="0"/>
              <a:t> de </a:t>
            </a:r>
            <a:r>
              <a:rPr lang="en-US" sz="2400" dirty="0" err="1"/>
              <a:t>reglementare</a:t>
            </a:r>
            <a:r>
              <a:rPr lang="en-US" sz="2400" dirty="0"/>
              <a:t> (</a:t>
            </a:r>
            <a:r>
              <a:rPr lang="en-US" sz="2400" dirty="0" err="1"/>
              <a:t>standarde</a:t>
            </a:r>
            <a:r>
              <a:rPr lang="en-US" sz="2400" dirty="0"/>
              <a:t> </a:t>
            </a:r>
            <a:r>
              <a:rPr lang="en-US" sz="2400" dirty="0" err="1"/>
              <a:t>si</a:t>
            </a:r>
            <a:r>
              <a:rPr lang="en-US" sz="2400" dirty="0"/>
              <a:t> </a:t>
            </a:r>
            <a:r>
              <a:rPr lang="en-US" sz="2400" dirty="0" err="1"/>
              <a:t>legislatia</a:t>
            </a:r>
            <a:r>
              <a:rPr lang="en-US" sz="2400" dirty="0"/>
              <a:t> in </a:t>
            </a:r>
            <a:r>
              <a:rPr lang="en-US" sz="2400" dirty="0" err="1"/>
              <a:t>vigoare</a:t>
            </a:r>
            <a:r>
              <a:rPr lang="en-US" sz="2400" dirty="0"/>
              <a:t>) </a:t>
            </a:r>
            <a:r>
              <a:rPr lang="en-US" sz="2400" dirty="0" err="1"/>
              <a:t>privind</a:t>
            </a:r>
            <a:r>
              <a:rPr lang="en-US" sz="2400" dirty="0"/>
              <a:t> </a:t>
            </a:r>
            <a:r>
              <a:rPr lang="en-US" sz="2400" dirty="0" err="1"/>
              <a:t>punerea</a:t>
            </a:r>
            <a:r>
              <a:rPr lang="en-US" sz="2400" dirty="0"/>
              <a:t> </a:t>
            </a:r>
            <a:r>
              <a:rPr lang="en-US" sz="2400" dirty="0" err="1"/>
              <a:t>pe</a:t>
            </a:r>
            <a:r>
              <a:rPr lang="en-US" sz="2400" dirty="0"/>
              <a:t> </a:t>
            </a:r>
            <a:r>
              <a:rPr lang="en-US" sz="2400" dirty="0" err="1"/>
              <a:t>piata</a:t>
            </a:r>
            <a:r>
              <a:rPr lang="en-US" sz="2400" dirty="0"/>
              <a:t> a </a:t>
            </a:r>
            <a:r>
              <a:rPr lang="en-US" sz="2400" dirty="0" err="1"/>
              <a:t>dispozitivelor</a:t>
            </a:r>
            <a:r>
              <a:rPr lang="en-US" sz="2400" dirty="0"/>
              <a:t> </a:t>
            </a:r>
            <a:r>
              <a:rPr lang="en-US" sz="2400" dirty="0" err="1"/>
              <a:t>medicale</a:t>
            </a:r>
            <a:r>
              <a:rPr lang="en-US" sz="2400" dirty="0"/>
              <a:t>; </a:t>
            </a:r>
            <a:r>
              <a:rPr lang="en-US" sz="2400" dirty="0" err="1" smtClean="0"/>
              <a:t>Autorizatia</a:t>
            </a:r>
            <a:r>
              <a:rPr lang="en-US" sz="2400" dirty="0" smtClean="0"/>
              <a:t> </a:t>
            </a:r>
            <a:r>
              <a:rPr lang="en-US" sz="2400" dirty="0"/>
              <a:t>de Buna </a:t>
            </a:r>
            <a:r>
              <a:rPr lang="en-US" sz="2400" dirty="0" err="1"/>
              <a:t>Practica</a:t>
            </a:r>
            <a:r>
              <a:rPr lang="en-US" sz="2400" dirty="0"/>
              <a:t> de </a:t>
            </a:r>
            <a:r>
              <a:rPr lang="en-US" sz="2400" dirty="0" err="1"/>
              <a:t>Fabricatie</a:t>
            </a:r>
            <a:r>
              <a:rPr lang="en-US" sz="2400" dirty="0"/>
              <a:t> (GMP).</a:t>
            </a:r>
            <a:endParaRPr lang="ro-RO" sz="2400" dirty="0"/>
          </a:p>
        </p:txBody>
      </p:sp>
    </p:spTree>
    <p:extLst>
      <p:ext uri="{BB962C8B-B14F-4D97-AF65-F5344CB8AC3E}">
        <p14:creationId xmlns:p14="http://schemas.microsoft.com/office/powerpoint/2010/main" val="29959352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r">
              <a:spcBef>
                <a:spcPct val="20000"/>
              </a:spcBef>
              <a:defRPr/>
            </a:pPr>
            <a:r>
              <a:rPr lang="en-US" sz="9600" b="1" dirty="0">
                <a:solidFill>
                  <a:srgbClr val="0000CC"/>
                </a:solidFill>
                <a:latin typeface="Symbol" panose="05050102010706020507" pitchFamily="18" charset="2"/>
                <a:ea typeface="+mn-ea"/>
                <a:cs typeface="+mn-cs"/>
              </a:rPr>
              <a:t>g</a:t>
            </a:r>
            <a:r>
              <a:rPr lang="en-US" sz="9600" b="1" dirty="0">
                <a:solidFill>
                  <a:srgbClr val="0000CC"/>
                </a:solidFill>
                <a:ea typeface="+mn-ea"/>
                <a:cs typeface="+mn-cs"/>
              </a:rPr>
              <a:t>+</a:t>
            </a:r>
            <a:br>
              <a:rPr lang="en-US" sz="9600" b="1" dirty="0">
                <a:solidFill>
                  <a:srgbClr val="0000CC"/>
                </a:solidFill>
                <a:ea typeface="+mn-ea"/>
                <a:cs typeface="+mn-cs"/>
              </a:rPr>
            </a:br>
            <a:endParaRPr lang="ro-RO" dirty="0">
              <a:solidFill>
                <a:srgbClr val="0000CC"/>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69817234"/>
              </p:ext>
            </p:extLst>
          </p:nvPr>
        </p:nvGraphicFramePr>
        <p:xfrm>
          <a:off x="457200" y="1417638"/>
          <a:ext cx="8229600" cy="822960"/>
        </p:xfrm>
        <a:graphic>
          <a:graphicData uri="http://schemas.openxmlformats.org/drawingml/2006/table">
            <a:tbl>
              <a:tblPr firstRow="1" firstCol="1" bandRow="1"/>
              <a:tblGrid>
                <a:gridCol w="8229600"/>
              </a:tblGrid>
              <a:tr h="0">
                <a:tc>
                  <a:txBody>
                    <a:bodyPr/>
                    <a:lstStyle/>
                    <a:p>
                      <a:pPr marL="228600" marR="0" algn="just">
                        <a:spcBef>
                          <a:spcPts val="0"/>
                        </a:spcBef>
                        <a:spcAft>
                          <a:spcPts val="0"/>
                        </a:spcAft>
                      </a:pPr>
                      <a:r>
                        <a:rPr lang="ro-RO" sz="1800" b="1" dirty="0" smtClean="0">
                          <a:effectLst/>
                          <a:latin typeface="Times New Roman" panose="02020603050405020304" pitchFamily="18" charset="0"/>
                          <a:ea typeface="Times New Roman" panose="02020603050405020304" pitchFamily="18" charset="0"/>
                          <a:cs typeface="Times New Roman" panose="02020603050405020304" pitchFamily="18" charset="0"/>
                        </a:rPr>
                        <a:t>Activitat</a:t>
                      </a:r>
                      <a:r>
                        <a:rPr lang="en-US" sz="18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b="1"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de tip “A”: </a:t>
                      </a:r>
                      <a:r>
                        <a:rPr lang="ro-RO" sz="1800" i="1" dirty="0" smtClean="0">
                          <a:effectLst/>
                          <a:latin typeface="Times New Roman" panose="02020603050405020304" pitchFamily="18" charset="0"/>
                          <a:ea typeface="Times New Roman" panose="02020603050405020304" pitchFamily="18" charset="0"/>
                          <a:cs typeface="Times New Roman" panose="02020603050405020304" pitchFamily="18" charset="0"/>
                        </a:rPr>
                        <a:t>Stimularea </a:t>
                      </a:r>
                      <a:r>
                        <a:rPr lang="ro-RO" sz="1800" i="1" dirty="0">
                          <a:effectLst/>
                          <a:latin typeface="Times New Roman" panose="02020603050405020304" pitchFamily="18" charset="0"/>
                          <a:ea typeface="Times New Roman" panose="02020603050405020304" pitchFamily="18" charset="0"/>
                          <a:cs typeface="Times New Roman" panose="02020603050405020304" pitchFamily="18" charset="0"/>
                        </a:rPr>
                        <a:t>transferului de cunostinte privind imbunatatirea produselor prin includerea iradierilor tehnologice in procesul de fabricatie, optimizarea proceselor si oportunitatile de dezvoltare a unor produse noi</a:t>
                      </a:r>
                      <a:endParaRPr lang="ro-RO"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pic>
        <p:nvPicPr>
          <p:cNvPr id="3074" name="Picture 2" descr="IFIN-H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274638"/>
            <a:ext cx="3067050" cy="952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2401528"/>
            <a:ext cx="8382000" cy="3539430"/>
          </a:xfrm>
          <a:prstGeom prst="rect">
            <a:avLst/>
          </a:prstGeom>
        </p:spPr>
        <p:txBody>
          <a:bodyPr wrap="square">
            <a:spAutoFit/>
          </a:bodyPr>
          <a:lstStyle/>
          <a:p>
            <a:r>
              <a:rPr lang="en-US" sz="2800" b="1" dirty="0" smtClean="0"/>
              <a:t>A4:</a:t>
            </a:r>
            <a:r>
              <a:rPr lang="ro-RO" sz="2800" dirty="0" smtClean="0"/>
              <a:t> </a:t>
            </a:r>
            <a:r>
              <a:rPr lang="en-US" sz="2800" dirty="0" smtClean="0"/>
              <a:t>“</a:t>
            </a:r>
            <a:r>
              <a:rPr lang="en-US" sz="2800" dirty="0" err="1" smtClean="0"/>
              <a:t>Instruire</a:t>
            </a:r>
            <a:r>
              <a:rPr lang="en-US" sz="2800" dirty="0" smtClean="0"/>
              <a:t>”</a:t>
            </a:r>
            <a:endParaRPr lang="en-US" sz="2800" b="1" dirty="0" smtClean="0"/>
          </a:p>
          <a:p>
            <a:r>
              <a:rPr lang="ro-RO" sz="2800" i="1" dirty="0" smtClean="0"/>
              <a:t>Actiunea </a:t>
            </a:r>
            <a:r>
              <a:rPr lang="en-US" sz="2800" i="1" dirty="0" smtClean="0"/>
              <a:t>1</a:t>
            </a:r>
            <a:r>
              <a:rPr lang="ro-RO" sz="2800" dirty="0" smtClean="0"/>
              <a:t>: </a:t>
            </a:r>
            <a:r>
              <a:rPr lang="en-US" sz="2800" dirty="0" err="1" smtClean="0"/>
              <a:t>Publicatii</a:t>
            </a:r>
            <a:r>
              <a:rPr lang="en-US" sz="2800" dirty="0" smtClean="0"/>
              <a:t>: </a:t>
            </a:r>
            <a:r>
              <a:rPr lang="ro-RO" sz="2800" dirty="0" smtClean="0"/>
              <a:t>pliante</a:t>
            </a:r>
            <a:r>
              <a:rPr lang="ro-RO" sz="2800" dirty="0"/>
              <a:t>, brosuri, alte materiale </a:t>
            </a:r>
            <a:r>
              <a:rPr lang="ro-RO" sz="2800" dirty="0" smtClean="0"/>
              <a:t>publicitare</a:t>
            </a:r>
            <a:endParaRPr lang="en-US" sz="2800" dirty="0"/>
          </a:p>
          <a:p>
            <a:r>
              <a:rPr lang="ro-RO" sz="2800" i="1" dirty="0"/>
              <a:t>Actiunea </a:t>
            </a:r>
            <a:r>
              <a:rPr lang="en-US" sz="2800" i="1" dirty="0" smtClean="0"/>
              <a:t>2</a:t>
            </a:r>
            <a:r>
              <a:rPr lang="ro-RO" sz="2800" dirty="0" smtClean="0"/>
              <a:t>: </a:t>
            </a:r>
            <a:r>
              <a:rPr lang="en-US" sz="2800" dirty="0" err="1"/>
              <a:t>Prezentarea</a:t>
            </a:r>
            <a:r>
              <a:rPr lang="en-US" sz="2800" dirty="0"/>
              <a:t> </a:t>
            </a:r>
            <a:r>
              <a:rPr lang="en-US" sz="2800" dirty="0" err="1"/>
              <a:t>si</a:t>
            </a:r>
            <a:r>
              <a:rPr lang="en-US" sz="2800" dirty="0"/>
              <a:t> </a:t>
            </a:r>
            <a:r>
              <a:rPr lang="en-US" sz="2800" dirty="0" err="1"/>
              <a:t>promovarea</a:t>
            </a:r>
            <a:r>
              <a:rPr lang="en-US" sz="2800" dirty="0"/>
              <a:t> </a:t>
            </a:r>
            <a:r>
              <a:rPr lang="en-US" sz="2800" dirty="0" err="1"/>
              <a:t>ofertei</a:t>
            </a:r>
            <a:r>
              <a:rPr lang="en-US" sz="2800" dirty="0"/>
              <a:t> </a:t>
            </a:r>
            <a:r>
              <a:rPr lang="en-US" sz="2800" dirty="0" smtClean="0"/>
              <a:t>GAMMA+ </a:t>
            </a:r>
          </a:p>
          <a:p>
            <a:pPr marL="457200" indent="-457200">
              <a:buFontTx/>
              <a:buChar char="-"/>
            </a:pPr>
            <a:r>
              <a:rPr lang="en-US" sz="2800" dirty="0" err="1" smtClean="0"/>
              <a:t>procesare</a:t>
            </a:r>
            <a:r>
              <a:rPr lang="en-US" sz="2800" dirty="0" smtClean="0"/>
              <a:t> </a:t>
            </a:r>
            <a:r>
              <a:rPr lang="en-US" sz="2800" dirty="0"/>
              <a:t>cu </a:t>
            </a:r>
            <a:r>
              <a:rPr lang="en-US" sz="2800" dirty="0" err="1"/>
              <a:t>radiatii</a:t>
            </a:r>
            <a:r>
              <a:rPr lang="en-US" sz="2800" dirty="0"/>
              <a:t> </a:t>
            </a:r>
            <a:r>
              <a:rPr lang="en-US" sz="2800" dirty="0" err="1" smtClean="0"/>
              <a:t>ionizante</a:t>
            </a:r>
            <a:endParaRPr lang="en-US" sz="2800" dirty="0" smtClean="0"/>
          </a:p>
          <a:p>
            <a:pPr marL="457200" indent="-457200">
              <a:buFontTx/>
              <a:buChar char="-"/>
            </a:pPr>
            <a:r>
              <a:rPr lang="en-US" sz="2800" dirty="0" err="1" smtClean="0"/>
              <a:t>testare</a:t>
            </a:r>
            <a:r>
              <a:rPr lang="en-US" sz="2800" dirty="0" smtClean="0"/>
              <a:t> </a:t>
            </a:r>
            <a:r>
              <a:rPr lang="en-US" sz="2800" dirty="0"/>
              <a:t>(</a:t>
            </a:r>
            <a:r>
              <a:rPr lang="en-US" sz="2800" dirty="0" err="1"/>
              <a:t>microbiologica</a:t>
            </a:r>
            <a:r>
              <a:rPr lang="en-US" sz="2800" dirty="0"/>
              <a:t>, </a:t>
            </a:r>
            <a:r>
              <a:rPr lang="en-US" sz="2800" dirty="0" err="1"/>
              <a:t>fizica</a:t>
            </a:r>
            <a:r>
              <a:rPr lang="en-US" sz="2800" dirty="0"/>
              <a:t>, </a:t>
            </a:r>
            <a:r>
              <a:rPr lang="en-US" sz="2800" dirty="0" err="1"/>
              <a:t>chimica</a:t>
            </a:r>
            <a:r>
              <a:rPr lang="en-US" sz="2800" dirty="0"/>
              <a:t>) </a:t>
            </a:r>
            <a:endParaRPr lang="en-US" sz="2800" dirty="0" smtClean="0"/>
          </a:p>
          <a:p>
            <a:r>
              <a:rPr lang="en-US" sz="2800" dirty="0" smtClean="0"/>
              <a:t>la </a:t>
            </a:r>
            <a:r>
              <a:rPr lang="en-US" sz="2800" dirty="0" err="1" smtClean="0"/>
              <a:t>targuri</a:t>
            </a:r>
            <a:r>
              <a:rPr lang="en-US" sz="2800" dirty="0" smtClean="0"/>
              <a:t>/</a:t>
            </a:r>
            <a:r>
              <a:rPr lang="en-US" sz="2800" dirty="0" err="1" smtClean="0"/>
              <a:t>expozitii</a:t>
            </a:r>
            <a:r>
              <a:rPr lang="en-US" sz="2800" dirty="0" smtClean="0"/>
              <a:t>, </a:t>
            </a:r>
            <a:r>
              <a:rPr lang="en-US" sz="2800" dirty="0" err="1" smtClean="0"/>
              <a:t>intalniri</a:t>
            </a:r>
            <a:r>
              <a:rPr lang="en-US" sz="2800" dirty="0" smtClean="0"/>
              <a:t> </a:t>
            </a:r>
            <a:r>
              <a:rPr lang="en-US" sz="2800" dirty="0" err="1"/>
              <a:t>organizate</a:t>
            </a:r>
            <a:r>
              <a:rPr lang="en-US" sz="2800" dirty="0"/>
              <a:t> de </a:t>
            </a:r>
            <a:r>
              <a:rPr lang="en-US" sz="2800" dirty="0" err="1"/>
              <a:t>asociatiile</a:t>
            </a:r>
            <a:r>
              <a:rPr lang="en-US" sz="2800" dirty="0"/>
              <a:t> </a:t>
            </a:r>
            <a:r>
              <a:rPr lang="en-US" sz="2800" dirty="0" err="1"/>
              <a:t>profesionale</a:t>
            </a:r>
            <a:r>
              <a:rPr lang="en-US" sz="2800" dirty="0"/>
              <a:t> </a:t>
            </a:r>
            <a:r>
              <a:rPr lang="en-US" sz="2800" dirty="0" err="1"/>
              <a:t>sau</a:t>
            </a:r>
            <a:r>
              <a:rPr lang="en-US" sz="2800" dirty="0"/>
              <a:t> </a:t>
            </a:r>
            <a:r>
              <a:rPr lang="en-US" sz="2800" dirty="0" err="1"/>
              <a:t>camerele</a:t>
            </a:r>
            <a:r>
              <a:rPr lang="en-US" sz="2800" dirty="0"/>
              <a:t> de </a:t>
            </a:r>
            <a:r>
              <a:rPr lang="en-US" sz="2800" dirty="0" err="1" smtClean="0"/>
              <a:t>comert</a:t>
            </a:r>
            <a:r>
              <a:rPr lang="en-US" sz="2800" dirty="0" smtClean="0"/>
              <a:t>.</a:t>
            </a:r>
          </a:p>
        </p:txBody>
      </p:sp>
    </p:spTree>
    <p:extLst>
      <p:ext uri="{BB962C8B-B14F-4D97-AF65-F5344CB8AC3E}">
        <p14:creationId xmlns:p14="http://schemas.microsoft.com/office/powerpoint/2010/main" val="4224072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r">
              <a:spcBef>
                <a:spcPct val="20000"/>
              </a:spcBef>
              <a:defRPr/>
            </a:pPr>
            <a:r>
              <a:rPr lang="en-US" sz="9600" b="1" dirty="0">
                <a:solidFill>
                  <a:srgbClr val="0000CC"/>
                </a:solidFill>
                <a:latin typeface="Symbol" panose="05050102010706020507" pitchFamily="18" charset="2"/>
              </a:rPr>
              <a:t>g</a:t>
            </a:r>
            <a:r>
              <a:rPr lang="en-US" sz="9600" b="1" dirty="0">
                <a:solidFill>
                  <a:srgbClr val="0000CC"/>
                </a:solidFill>
              </a:rPr>
              <a:t>+</a:t>
            </a:r>
            <a:endParaRPr lang="ro-RO"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70457511"/>
              </p:ext>
            </p:extLst>
          </p:nvPr>
        </p:nvGraphicFramePr>
        <p:xfrm>
          <a:off x="457200" y="1615440"/>
          <a:ext cx="8229600" cy="548640"/>
        </p:xfrm>
        <a:graphic>
          <a:graphicData uri="http://schemas.openxmlformats.org/drawingml/2006/table">
            <a:tbl>
              <a:tblPr firstRow="1" firstCol="1" bandRow="1"/>
              <a:tblGrid>
                <a:gridCol w="8229600"/>
              </a:tblGrid>
              <a:tr h="0">
                <a:tc>
                  <a:txBody>
                    <a:bodyPr/>
                    <a:lstStyle/>
                    <a:p>
                      <a:pPr marL="228600" marR="0" algn="just">
                        <a:spcBef>
                          <a:spcPts val="0"/>
                        </a:spcBef>
                        <a:spcAft>
                          <a:spcPts val="0"/>
                        </a:spcAft>
                      </a:pPr>
                      <a:r>
                        <a:rPr lang="ro-RO" sz="1800" b="1" dirty="0" smtClean="0">
                          <a:effectLst/>
                          <a:latin typeface="Times New Roman" panose="02020603050405020304" pitchFamily="18" charset="0"/>
                          <a:ea typeface="Times New Roman" panose="02020603050405020304" pitchFamily="18" charset="0"/>
                          <a:cs typeface="Times New Roman" panose="02020603050405020304" pitchFamily="18" charset="0"/>
                        </a:rPr>
                        <a:t>Activitat</a:t>
                      </a:r>
                      <a:r>
                        <a:rPr lang="en-US" sz="18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b="1"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de tip “B”: </a:t>
                      </a:r>
                      <a:r>
                        <a:rPr lang="ro-RO" sz="1800" i="1" kern="1200" dirty="0" smtClean="0">
                          <a:solidFill>
                            <a:schemeClr val="tx1"/>
                          </a:solidFill>
                          <a:effectLst/>
                          <a:latin typeface="+mn-lt"/>
                          <a:ea typeface="+mn-ea"/>
                          <a:cs typeface="+mn-cs"/>
                        </a:rPr>
                        <a:t>Accesul intreprinderilor la facilitatile, instalatiile si echipamentele IRASM</a:t>
                      </a:r>
                      <a:endParaRPr lang="ro-RO"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pic>
        <p:nvPicPr>
          <p:cNvPr id="3074" name="Picture 2" descr="IFIN-H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274638"/>
            <a:ext cx="3067050" cy="952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2700873"/>
            <a:ext cx="8382000" cy="3970318"/>
          </a:xfrm>
          <a:prstGeom prst="rect">
            <a:avLst/>
          </a:prstGeom>
        </p:spPr>
        <p:txBody>
          <a:bodyPr wrap="square">
            <a:spAutoFit/>
          </a:bodyPr>
          <a:lstStyle/>
          <a:p>
            <a:r>
              <a:rPr lang="ro-RO" sz="2800" dirty="0" smtClean="0"/>
              <a:t>B.1 </a:t>
            </a:r>
            <a:r>
              <a:rPr lang="ro-RO" sz="2800" dirty="0"/>
              <a:t>Acces la </a:t>
            </a:r>
            <a:r>
              <a:rPr lang="ro-RO" sz="2800" dirty="0" smtClean="0"/>
              <a:t>infrastructură/laboratoare/echipamente</a:t>
            </a:r>
            <a:r>
              <a:rPr lang="en-US" sz="2800" dirty="0" smtClean="0"/>
              <a:t> </a:t>
            </a:r>
            <a:r>
              <a:rPr lang="ro-RO" sz="2800" dirty="0" smtClean="0"/>
              <a:t>CD</a:t>
            </a:r>
            <a:endParaRPr lang="ro-RO" sz="2800" dirty="0"/>
          </a:p>
          <a:p>
            <a:r>
              <a:rPr lang="ro-RO" sz="2800" i="1" dirty="0" smtClean="0">
                <a:latin typeface="Times New Roman" panose="02020603050405020304" pitchFamily="18" charset="0"/>
                <a:ea typeface="SimSun" panose="02010600030101010101" pitchFamily="2" charset="-122"/>
              </a:rPr>
              <a:t>Actiunea </a:t>
            </a:r>
            <a:r>
              <a:rPr lang="ro-RO" sz="2800" i="1" dirty="0">
                <a:latin typeface="Times New Roman" panose="02020603050405020304" pitchFamily="18" charset="0"/>
                <a:ea typeface="SimSun" panose="02010600030101010101" pitchFamily="2" charset="-122"/>
              </a:rPr>
              <a:t>1</a:t>
            </a:r>
            <a:r>
              <a:rPr lang="ro-RO" sz="2800" dirty="0">
                <a:latin typeface="Times New Roman" panose="02020603050405020304" pitchFamily="18" charset="0"/>
                <a:ea typeface="SimSun" panose="02010600030101010101" pitchFamily="2" charset="-122"/>
              </a:rPr>
              <a:t>: </a:t>
            </a:r>
            <a:r>
              <a:rPr lang="ro-RO" sz="2800" dirty="0">
                <a:solidFill>
                  <a:srgbClr val="FF0000"/>
                </a:solidFill>
              </a:rPr>
              <a:t>Accesul la laboratorul de microbiologie IRASM in scopul evaluarii conditiilor microbiologice ale produsului si procesului de </a:t>
            </a:r>
            <a:r>
              <a:rPr lang="ro-RO" sz="2800" dirty="0" smtClean="0">
                <a:solidFill>
                  <a:srgbClr val="FF0000"/>
                </a:solidFill>
              </a:rPr>
              <a:t>fabricatie</a:t>
            </a:r>
            <a:endParaRPr lang="en-US" sz="2800" dirty="0" smtClean="0">
              <a:solidFill>
                <a:srgbClr val="FF0000"/>
              </a:solidFill>
            </a:endParaRPr>
          </a:p>
          <a:p>
            <a:r>
              <a:rPr lang="ro-RO" sz="2800" i="1" dirty="0">
                <a:latin typeface="Times New Roman" panose="02020603050405020304" pitchFamily="18" charset="0"/>
                <a:ea typeface="SimSun" panose="02010600030101010101" pitchFamily="2" charset="-122"/>
              </a:rPr>
              <a:t>Actiunea </a:t>
            </a:r>
            <a:r>
              <a:rPr lang="en-US" sz="2800" i="1" dirty="0" smtClean="0">
                <a:latin typeface="Times New Roman" panose="02020603050405020304" pitchFamily="18" charset="0"/>
                <a:ea typeface="SimSun" panose="02010600030101010101" pitchFamily="2" charset="-122"/>
              </a:rPr>
              <a:t>2</a:t>
            </a:r>
            <a:r>
              <a:rPr lang="ro-RO" sz="2800" dirty="0" smtClean="0">
                <a:latin typeface="Times New Roman" panose="02020603050405020304" pitchFamily="18" charset="0"/>
                <a:ea typeface="SimSun" panose="02010600030101010101" pitchFamily="2" charset="-122"/>
              </a:rPr>
              <a:t>: </a:t>
            </a:r>
            <a:r>
              <a:rPr lang="ro-RO" sz="2800" dirty="0">
                <a:solidFill>
                  <a:srgbClr val="002060"/>
                </a:solidFill>
              </a:rPr>
              <a:t>Accesul la laboratorul de calificare la iradiere IRASM (incercari fizico-chimice</a:t>
            </a:r>
            <a:r>
              <a:rPr lang="ro-RO" sz="2800" dirty="0" smtClean="0">
                <a:solidFill>
                  <a:srgbClr val="002060"/>
                </a:solidFill>
              </a:rPr>
              <a:t>)</a:t>
            </a:r>
            <a:endParaRPr lang="en-US" sz="2800" dirty="0" smtClean="0">
              <a:solidFill>
                <a:srgbClr val="002060"/>
              </a:solidFill>
            </a:endParaRPr>
          </a:p>
          <a:p>
            <a:r>
              <a:rPr lang="ro-RO" sz="2800" i="1" dirty="0">
                <a:latin typeface="Times New Roman" panose="02020603050405020304" pitchFamily="18" charset="0"/>
                <a:ea typeface="SimSun" panose="02010600030101010101" pitchFamily="2" charset="-122"/>
              </a:rPr>
              <a:t>Actiunea </a:t>
            </a:r>
            <a:r>
              <a:rPr lang="en-US" sz="2800" i="1" dirty="0" smtClean="0">
                <a:latin typeface="Times New Roman" panose="02020603050405020304" pitchFamily="18" charset="0"/>
                <a:ea typeface="SimSun" panose="02010600030101010101" pitchFamily="2" charset="-122"/>
              </a:rPr>
              <a:t>3</a:t>
            </a:r>
            <a:r>
              <a:rPr lang="ro-RO" sz="2800" dirty="0" smtClean="0">
                <a:latin typeface="Times New Roman" panose="02020603050405020304" pitchFamily="18" charset="0"/>
                <a:ea typeface="SimSun" panose="02010600030101010101" pitchFamily="2" charset="-122"/>
              </a:rPr>
              <a:t>: </a:t>
            </a:r>
            <a:r>
              <a:rPr lang="ro-RO" sz="2800" dirty="0" smtClean="0">
                <a:solidFill>
                  <a:srgbClr val="006600"/>
                </a:solidFill>
              </a:rPr>
              <a:t>Accesul </a:t>
            </a:r>
            <a:r>
              <a:rPr lang="ro-RO" sz="2800" dirty="0">
                <a:solidFill>
                  <a:srgbClr val="006600"/>
                </a:solidFill>
              </a:rPr>
              <a:t>la laboratorul de dozimetrie IRASM </a:t>
            </a:r>
            <a:endParaRPr lang="en-US" sz="2800" dirty="0" smtClean="0">
              <a:solidFill>
                <a:srgbClr val="006600"/>
              </a:solidFill>
            </a:endParaRPr>
          </a:p>
          <a:p>
            <a:r>
              <a:rPr lang="ro-RO" sz="2800" i="1" dirty="0">
                <a:latin typeface="Times New Roman" panose="02020603050405020304" pitchFamily="18" charset="0"/>
                <a:ea typeface="SimSun" panose="02010600030101010101" pitchFamily="2" charset="-122"/>
              </a:rPr>
              <a:t>Actiunea </a:t>
            </a:r>
            <a:r>
              <a:rPr lang="en-US" sz="2800" i="1" dirty="0" smtClean="0">
                <a:latin typeface="Times New Roman" panose="02020603050405020304" pitchFamily="18" charset="0"/>
                <a:ea typeface="SimSun" panose="02010600030101010101" pitchFamily="2" charset="-122"/>
              </a:rPr>
              <a:t>4</a:t>
            </a:r>
            <a:r>
              <a:rPr lang="ro-RO" sz="2800" dirty="0" smtClean="0">
                <a:latin typeface="Times New Roman" panose="02020603050405020304" pitchFamily="18" charset="0"/>
                <a:ea typeface="SimSun" panose="02010600030101010101" pitchFamily="2" charset="-122"/>
              </a:rPr>
              <a:t>:</a:t>
            </a:r>
            <a:r>
              <a:rPr lang="en-US" sz="2800" dirty="0" smtClean="0">
                <a:latin typeface="Times New Roman" panose="02020603050405020304" pitchFamily="18" charset="0"/>
                <a:ea typeface="SimSun" panose="02010600030101010101" pitchFamily="2" charset="-122"/>
              </a:rPr>
              <a:t> </a:t>
            </a:r>
            <a:r>
              <a:rPr lang="en-US" sz="2800" dirty="0" err="1">
                <a:solidFill>
                  <a:srgbClr val="660066"/>
                </a:solidFill>
              </a:rPr>
              <a:t>Accesul</a:t>
            </a:r>
            <a:r>
              <a:rPr lang="en-US" sz="2800" dirty="0">
                <a:solidFill>
                  <a:srgbClr val="660066"/>
                </a:solidFill>
              </a:rPr>
              <a:t> la </a:t>
            </a:r>
            <a:r>
              <a:rPr lang="en-US" sz="2800" dirty="0" err="1">
                <a:solidFill>
                  <a:srgbClr val="660066"/>
                </a:solidFill>
              </a:rPr>
              <a:t>laboratorul</a:t>
            </a:r>
            <a:r>
              <a:rPr lang="en-US" sz="2800" dirty="0">
                <a:solidFill>
                  <a:srgbClr val="660066"/>
                </a:solidFill>
              </a:rPr>
              <a:t> de </a:t>
            </a:r>
            <a:r>
              <a:rPr lang="en-US" sz="2800" dirty="0" err="1">
                <a:solidFill>
                  <a:srgbClr val="660066"/>
                </a:solidFill>
              </a:rPr>
              <a:t>biocompatibilitate</a:t>
            </a:r>
            <a:r>
              <a:rPr lang="en-US" sz="2800" dirty="0">
                <a:solidFill>
                  <a:srgbClr val="660066"/>
                </a:solidFill>
              </a:rPr>
              <a:t> BIOEVAL </a:t>
            </a:r>
            <a:r>
              <a:rPr lang="en-US" sz="2800" dirty="0" smtClean="0">
                <a:solidFill>
                  <a:srgbClr val="660066"/>
                </a:solidFill>
              </a:rPr>
              <a:t>(</a:t>
            </a:r>
            <a:r>
              <a:rPr lang="en-US" sz="2800" dirty="0">
                <a:solidFill>
                  <a:srgbClr val="660066"/>
                </a:solidFill>
              </a:rPr>
              <a:t>DFVM) </a:t>
            </a:r>
            <a:endParaRPr lang="ro-RO" sz="2800" dirty="0">
              <a:solidFill>
                <a:srgbClr val="660066"/>
              </a:solidFill>
            </a:endParaRPr>
          </a:p>
        </p:txBody>
      </p:sp>
      <p:sp>
        <p:nvSpPr>
          <p:cNvPr id="3" name="Rectangle 2"/>
          <p:cNvSpPr/>
          <p:nvPr/>
        </p:nvSpPr>
        <p:spPr>
          <a:xfrm>
            <a:off x="2438400" y="2170904"/>
            <a:ext cx="6485365" cy="523220"/>
          </a:xfrm>
          <a:prstGeom prst="rect">
            <a:avLst/>
          </a:prstGeom>
        </p:spPr>
        <p:txBody>
          <a:bodyPr wrap="none">
            <a:spAutoFit/>
          </a:bodyPr>
          <a:lstStyle/>
          <a:p>
            <a:pPr lvl="0"/>
            <a:r>
              <a:rPr lang="en-US" sz="2800" i="1" dirty="0">
                <a:solidFill>
                  <a:srgbClr val="00B0F0"/>
                </a:solidFill>
              </a:rPr>
              <a:t>(</a:t>
            </a:r>
            <a:r>
              <a:rPr lang="en-US" sz="2800" i="1" dirty="0" err="1">
                <a:solidFill>
                  <a:srgbClr val="00B0F0"/>
                </a:solidFill>
              </a:rPr>
              <a:t>acces</a:t>
            </a:r>
            <a:r>
              <a:rPr lang="en-US" sz="2800" i="1" dirty="0">
                <a:solidFill>
                  <a:srgbClr val="00B0F0"/>
                </a:solidFill>
              </a:rPr>
              <a:t> cu </a:t>
            </a:r>
            <a:r>
              <a:rPr lang="en-US" sz="2800" i="1" dirty="0" err="1">
                <a:solidFill>
                  <a:srgbClr val="00B0F0"/>
                </a:solidFill>
              </a:rPr>
              <a:t>cofinantare</a:t>
            </a:r>
            <a:r>
              <a:rPr lang="en-US" sz="2800" i="1" dirty="0" smtClean="0">
                <a:solidFill>
                  <a:srgbClr val="00B0F0"/>
                </a:solidFill>
              </a:rPr>
              <a:t>…) </a:t>
            </a:r>
            <a:r>
              <a:rPr lang="en-US" sz="2800" i="1" dirty="0" smtClean="0">
                <a:solidFill>
                  <a:schemeClr val="accent2">
                    <a:lumMod val="60000"/>
                    <a:lumOff val="40000"/>
                  </a:schemeClr>
                </a:solidFill>
              </a:rPr>
              <a:t>- </a:t>
            </a:r>
            <a:r>
              <a:rPr lang="en-US" sz="2800" i="1" dirty="0" err="1" smtClean="0">
                <a:solidFill>
                  <a:schemeClr val="accent2">
                    <a:lumMod val="60000"/>
                    <a:lumOff val="40000"/>
                  </a:schemeClr>
                </a:solidFill>
              </a:rPr>
              <a:t>exemple</a:t>
            </a:r>
            <a:r>
              <a:rPr lang="en-US" sz="2800" i="1" dirty="0" smtClean="0">
                <a:solidFill>
                  <a:schemeClr val="accent2">
                    <a:lumMod val="60000"/>
                    <a:lumOff val="40000"/>
                  </a:schemeClr>
                </a:solidFill>
              </a:rPr>
              <a:t> la </a:t>
            </a:r>
            <a:r>
              <a:rPr lang="en-US" sz="2800" i="1" dirty="0" err="1" smtClean="0">
                <a:solidFill>
                  <a:schemeClr val="accent2">
                    <a:lumMod val="60000"/>
                    <a:lumOff val="40000"/>
                  </a:schemeClr>
                </a:solidFill>
              </a:rPr>
              <a:t>sfarsit</a:t>
            </a:r>
            <a:endParaRPr lang="en-US" sz="2800" i="1" dirty="0">
              <a:solidFill>
                <a:srgbClr val="00B0F0"/>
              </a:solidFill>
            </a:endParaRPr>
          </a:p>
        </p:txBody>
      </p:sp>
    </p:spTree>
    <p:extLst>
      <p:ext uri="{BB962C8B-B14F-4D97-AF65-F5344CB8AC3E}">
        <p14:creationId xmlns:p14="http://schemas.microsoft.com/office/powerpoint/2010/main" val="14496590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r">
              <a:spcBef>
                <a:spcPct val="20000"/>
              </a:spcBef>
              <a:defRPr/>
            </a:pPr>
            <a:r>
              <a:rPr lang="en-US" sz="9600" b="1" dirty="0">
                <a:solidFill>
                  <a:srgbClr val="0000CC"/>
                </a:solidFill>
                <a:latin typeface="Symbol" panose="05050102010706020507" pitchFamily="18" charset="2"/>
              </a:rPr>
              <a:t>g</a:t>
            </a:r>
            <a:r>
              <a:rPr lang="en-US" sz="9600" b="1" dirty="0">
                <a:solidFill>
                  <a:srgbClr val="0000CC"/>
                </a:solidFill>
              </a:rPr>
              <a:t>+</a:t>
            </a:r>
            <a:endParaRPr lang="ro-RO"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70457511"/>
              </p:ext>
            </p:extLst>
          </p:nvPr>
        </p:nvGraphicFramePr>
        <p:xfrm>
          <a:off x="457200" y="1615440"/>
          <a:ext cx="8229600" cy="548640"/>
        </p:xfrm>
        <a:graphic>
          <a:graphicData uri="http://schemas.openxmlformats.org/drawingml/2006/table">
            <a:tbl>
              <a:tblPr firstRow="1" firstCol="1" bandRow="1"/>
              <a:tblGrid>
                <a:gridCol w="8229600"/>
              </a:tblGrid>
              <a:tr h="0">
                <a:tc>
                  <a:txBody>
                    <a:bodyPr/>
                    <a:lstStyle/>
                    <a:p>
                      <a:pPr marL="228600" marR="0" algn="just">
                        <a:spcBef>
                          <a:spcPts val="0"/>
                        </a:spcBef>
                        <a:spcAft>
                          <a:spcPts val="0"/>
                        </a:spcAft>
                      </a:pPr>
                      <a:r>
                        <a:rPr lang="ro-RO" sz="1800" b="1" dirty="0" smtClean="0">
                          <a:effectLst/>
                          <a:latin typeface="Times New Roman" panose="02020603050405020304" pitchFamily="18" charset="0"/>
                          <a:ea typeface="Times New Roman" panose="02020603050405020304" pitchFamily="18" charset="0"/>
                          <a:cs typeface="Times New Roman" panose="02020603050405020304" pitchFamily="18" charset="0"/>
                        </a:rPr>
                        <a:t>Activitat</a:t>
                      </a:r>
                      <a:r>
                        <a:rPr lang="en-US" sz="18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b="1"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de tip “B”: </a:t>
                      </a:r>
                      <a:r>
                        <a:rPr lang="ro-RO" sz="1800" i="1" kern="1200" dirty="0" smtClean="0">
                          <a:solidFill>
                            <a:schemeClr val="tx1"/>
                          </a:solidFill>
                          <a:effectLst/>
                          <a:latin typeface="+mn-lt"/>
                          <a:ea typeface="+mn-ea"/>
                          <a:cs typeface="+mn-cs"/>
                        </a:rPr>
                        <a:t>Accesul intreprinderilor la facilitatile, instalatiile si echipamentele IRASM</a:t>
                      </a:r>
                      <a:endParaRPr lang="ro-RO"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pic>
        <p:nvPicPr>
          <p:cNvPr id="3074" name="Picture 2" descr="IFIN-H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274638"/>
            <a:ext cx="3067050" cy="952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2700873"/>
            <a:ext cx="8382000" cy="2123658"/>
          </a:xfrm>
          <a:prstGeom prst="rect">
            <a:avLst/>
          </a:prstGeom>
        </p:spPr>
        <p:txBody>
          <a:bodyPr wrap="square">
            <a:spAutoFit/>
          </a:bodyPr>
          <a:lstStyle/>
          <a:p>
            <a:r>
              <a:rPr lang="ro-RO" sz="2800" dirty="0" smtClean="0"/>
              <a:t>B.</a:t>
            </a:r>
            <a:r>
              <a:rPr lang="en-US" sz="2800" dirty="0" smtClean="0"/>
              <a:t>2</a:t>
            </a:r>
            <a:r>
              <a:rPr lang="ro-RO" sz="2800" dirty="0" smtClean="0"/>
              <a:t> </a:t>
            </a:r>
            <a:r>
              <a:rPr lang="ro-RO" sz="2800" i="1" dirty="0"/>
              <a:t>Acces </a:t>
            </a:r>
            <a:r>
              <a:rPr lang="ro-RO" sz="2800" i="1" dirty="0" smtClean="0"/>
              <a:t>la</a:t>
            </a:r>
            <a:r>
              <a:rPr lang="en-US" sz="2800" i="1" dirty="0" smtClean="0"/>
              <a:t> </a:t>
            </a:r>
            <a:r>
              <a:rPr lang="en-US" sz="2800" i="1" dirty="0" err="1" smtClean="0"/>
              <a:t>publicatii</a:t>
            </a:r>
            <a:r>
              <a:rPr lang="en-US" sz="2800" i="1" dirty="0" smtClean="0"/>
              <a:t> </a:t>
            </a:r>
            <a:r>
              <a:rPr lang="en-US" sz="2800" i="1" dirty="0" err="1" smtClean="0"/>
              <a:t>stiintifice</a:t>
            </a:r>
            <a:r>
              <a:rPr lang="en-US" sz="2800" i="1" dirty="0" smtClean="0"/>
              <a:t>:</a:t>
            </a:r>
            <a:r>
              <a:rPr lang="ro-RO" sz="2800" i="1" dirty="0" smtClean="0"/>
              <a:t> </a:t>
            </a:r>
            <a:r>
              <a:rPr lang="ro-RO" sz="2400" dirty="0"/>
              <a:t>Biblioteca Nationala de Fizica si sectiunea protejata de site-ului „GAMMA+” </a:t>
            </a:r>
            <a:endParaRPr lang="en-US" sz="2400" dirty="0" smtClean="0"/>
          </a:p>
          <a:p>
            <a:endParaRPr lang="en-US" sz="2400" dirty="0" smtClean="0"/>
          </a:p>
          <a:p>
            <a:r>
              <a:rPr lang="ro-RO" sz="2800" i="1" dirty="0" smtClean="0"/>
              <a:t>B.</a:t>
            </a:r>
            <a:r>
              <a:rPr lang="en-US" sz="2800" i="1" dirty="0" smtClean="0"/>
              <a:t>3 S</a:t>
            </a:r>
            <a:r>
              <a:rPr lang="ro-RO" sz="2800" i="1" dirty="0" smtClean="0"/>
              <a:t>patii </a:t>
            </a:r>
            <a:r>
              <a:rPr lang="ro-RO" sz="2800" i="1" dirty="0"/>
              <a:t>de lucru la Centrul de Iradieri Tehnologice </a:t>
            </a:r>
            <a:r>
              <a:rPr lang="ro-RO" sz="2800" i="1" dirty="0" smtClean="0"/>
              <a:t>IRASM</a:t>
            </a:r>
            <a:endParaRPr lang="en-US" sz="2800" i="1" dirty="0">
              <a:latin typeface="Times New Roman" panose="02020603050405020304" pitchFamily="18" charset="0"/>
              <a:ea typeface="SimSun" panose="02010600030101010101" pitchFamily="2" charset="-122"/>
            </a:endParaRPr>
          </a:p>
        </p:txBody>
      </p:sp>
      <p:sp>
        <p:nvSpPr>
          <p:cNvPr id="3" name="Rectangle 2"/>
          <p:cNvSpPr/>
          <p:nvPr/>
        </p:nvSpPr>
        <p:spPr>
          <a:xfrm>
            <a:off x="2438400" y="2170904"/>
            <a:ext cx="3793795" cy="523220"/>
          </a:xfrm>
          <a:prstGeom prst="rect">
            <a:avLst/>
          </a:prstGeom>
        </p:spPr>
        <p:txBody>
          <a:bodyPr wrap="none">
            <a:spAutoFit/>
          </a:bodyPr>
          <a:lstStyle/>
          <a:p>
            <a:pPr lvl="0"/>
            <a:r>
              <a:rPr lang="en-US" sz="2800" i="1" dirty="0">
                <a:solidFill>
                  <a:srgbClr val="00B0F0"/>
                </a:solidFill>
              </a:rPr>
              <a:t>(</a:t>
            </a:r>
            <a:r>
              <a:rPr lang="en-US" sz="2800" i="1" dirty="0" err="1">
                <a:solidFill>
                  <a:srgbClr val="00B0F0"/>
                </a:solidFill>
              </a:rPr>
              <a:t>acces</a:t>
            </a:r>
            <a:r>
              <a:rPr lang="en-US" sz="2800" i="1" dirty="0">
                <a:solidFill>
                  <a:srgbClr val="00B0F0"/>
                </a:solidFill>
              </a:rPr>
              <a:t> cu </a:t>
            </a:r>
            <a:r>
              <a:rPr lang="en-US" sz="2800" i="1" dirty="0" err="1">
                <a:solidFill>
                  <a:srgbClr val="00B0F0"/>
                </a:solidFill>
              </a:rPr>
              <a:t>cofinantare</a:t>
            </a:r>
            <a:r>
              <a:rPr lang="en-US" sz="2800" i="1" dirty="0" smtClean="0">
                <a:solidFill>
                  <a:srgbClr val="00B0F0"/>
                </a:solidFill>
              </a:rPr>
              <a:t>…) </a:t>
            </a:r>
            <a:endParaRPr lang="en-US" sz="2800" i="1" dirty="0">
              <a:solidFill>
                <a:srgbClr val="00B0F0"/>
              </a:solidFill>
            </a:endParaRPr>
          </a:p>
        </p:txBody>
      </p:sp>
    </p:spTree>
    <p:extLst>
      <p:ext uri="{BB962C8B-B14F-4D97-AF65-F5344CB8AC3E}">
        <p14:creationId xmlns:p14="http://schemas.microsoft.com/office/powerpoint/2010/main" val="6376788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r">
              <a:spcBef>
                <a:spcPct val="20000"/>
              </a:spcBef>
              <a:defRPr/>
            </a:pPr>
            <a:r>
              <a:rPr lang="en-US" sz="9600" b="1" dirty="0">
                <a:solidFill>
                  <a:srgbClr val="0000CC"/>
                </a:solidFill>
                <a:latin typeface="Symbol" panose="05050102010706020507" pitchFamily="18" charset="2"/>
              </a:rPr>
              <a:t>g</a:t>
            </a:r>
            <a:r>
              <a:rPr lang="en-US" sz="9600" b="1" dirty="0">
                <a:solidFill>
                  <a:srgbClr val="0000CC"/>
                </a:solidFill>
              </a:rPr>
              <a:t>+</a:t>
            </a:r>
            <a:endParaRPr lang="ro-RO"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38812859"/>
              </p:ext>
            </p:extLst>
          </p:nvPr>
        </p:nvGraphicFramePr>
        <p:xfrm>
          <a:off x="457200" y="1615440"/>
          <a:ext cx="8229600" cy="822960"/>
        </p:xfrm>
        <a:graphic>
          <a:graphicData uri="http://schemas.openxmlformats.org/drawingml/2006/table">
            <a:tbl>
              <a:tblPr firstRow="1" firstCol="1" bandRow="1"/>
              <a:tblGrid>
                <a:gridCol w="8229600"/>
              </a:tblGrid>
              <a:tr h="0">
                <a:tc>
                  <a:txBody>
                    <a:bodyPr/>
                    <a:lstStyle/>
                    <a:p>
                      <a:pPr marL="228600" marR="0" algn="just">
                        <a:spcBef>
                          <a:spcPts val="0"/>
                        </a:spcBef>
                        <a:spcAft>
                          <a:spcPts val="0"/>
                        </a:spcAft>
                      </a:pPr>
                      <a:r>
                        <a:rPr lang="ro-RO" sz="1800" b="1" dirty="0" smtClean="0">
                          <a:effectLst/>
                          <a:latin typeface="Times New Roman" panose="02020603050405020304" pitchFamily="18" charset="0"/>
                          <a:ea typeface="Times New Roman" panose="02020603050405020304" pitchFamily="18" charset="0"/>
                          <a:cs typeface="Times New Roman" panose="02020603050405020304" pitchFamily="18" charset="0"/>
                        </a:rPr>
                        <a:t>Activitat</a:t>
                      </a:r>
                      <a:r>
                        <a:rPr lang="en-US" sz="18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b="1"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de tip “C”:  </a:t>
                      </a:r>
                      <a:r>
                        <a:rPr lang="ro-RO" sz="1800" i="1" kern="1200" dirty="0" smtClean="0">
                          <a:solidFill>
                            <a:schemeClr val="tx1"/>
                          </a:solidFill>
                          <a:effectLst/>
                          <a:latin typeface="+mn-lt"/>
                          <a:ea typeface="+mn-ea"/>
                          <a:cs typeface="+mn-cs"/>
                        </a:rPr>
                        <a:t>Transfer de abilitati/competente CD si de strijinire a inovarii prin introducerea iradierilor tehnologice in procesele de fabricatie ale produselor de interes</a:t>
                      </a:r>
                      <a:r>
                        <a:rPr lang="en-US" sz="1800" i="1" kern="1200" dirty="0" smtClean="0">
                          <a:solidFill>
                            <a:schemeClr val="tx1"/>
                          </a:solidFill>
                          <a:effectLst/>
                          <a:latin typeface="+mn-lt"/>
                          <a:ea typeface="+mn-ea"/>
                          <a:cs typeface="+mn-cs"/>
                        </a:rPr>
                        <a:t>”</a:t>
                      </a:r>
                      <a:endParaRPr lang="ro-RO"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pic>
        <p:nvPicPr>
          <p:cNvPr id="3074" name="Picture 2" descr="IFIN-H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274638"/>
            <a:ext cx="3067050" cy="952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38150" y="2831247"/>
            <a:ext cx="8382000" cy="3857466"/>
          </a:xfrm>
          <a:prstGeom prst="rect">
            <a:avLst/>
          </a:prstGeom>
        </p:spPr>
        <p:txBody>
          <a:bodyPr wrap="square">
            <a:spAutoFit/>
          </a:bodyPr>
          <a:lstStyle/>
          <a:p>
            <a:r>
              <a:rPr lang="en-US" sz="2800" dirty="0" smtClean="0"/>
              <a:t>C</a:t>
            </a:r>
            <a:r>
              <a:rPr lang="ro-RO" sz="2800" dirty="0" smtClean="0"/>
              <a:t>.</a:t>
            </a:r>
            <a:r>
              <a:rPr lang="en-US" sz="2800" dirty="0" smtClean="0"/>
              <a:t>2.1</a:t>
            </a:r>
            <a:r>
              <a:rPr lang="ro-RO" sz="2800" dirty="0" smtClean="0"/>
              <a:t> </a:t>
            </a:r>
            <a:r>
              <a:rPr lang="en-US" sz="2800" i="1" u="sng" dirty="0" smtClean="0"/>
              <a:t>C</a:t>
            </a:r>
            <a:r>
              <a:rPr lang="ro-RO" sz="2800" i="1" u="sng" dirty="0" smtClean="0"/>
              <a:t>ercetare </a:t>
            </a:r>
            <a:r>
              <a:rPr lang="ro-RO" sz="2800" i="1" u="sng" dirty="0"/>
              <a:t>industriala </a:t>
            </a:r>
            <a:r>
              <a:rPr lang="en-US" sz="2800" i="1" u="sng" dirty="0" smtClean="0"/>
              <a:t>– </a:t>
            </a:r>
            <a:r>
              <a:rPr lang="en-US" sz="2800" i="1" u="sng" dirty="0" err="1" smtClean="0"/>
              <a:t>comandata</a:t>
            </a:r>
            <a:r>
              <a:rPr lang="en-US" sz="2800" i="1" u="sng" dirty="0" smtClean="0"/>
              <a:t> de </a:t>
            </a:r>
            <a:r>
              <a:rPr lang="en-US" sz="2800" i="1" u="sng" dirty="0" err="1" smtClean="0"/>
              <a:t>intreprindere</a:t>
            </a:r>
            <a:endParaRPr lang="en-US" sz="2400" u="sng" dirty="0" smtClean="0"/>
          </a:p>
          <a:p>
            <a:pPr>
              <a:lnSpc>
                <a:spcPts val="2600"/>
              </a:lnSpc>
            </a:pPr>
            <a:r>
              <a:rPr lang="ro-RO" sz="2400" i="1" dirty="0"/>
              <a:t>Actiunea 1:</a:t>
            </a:r>
            <a:r>
              <a:rPr lang="ro-RO" sz="2400" dirty="0"/>
              <a:t> Optimizarea proceselor de fabricatie cu sterilizare finala cu radiatii </a:t>
            </a:r>
            <a:r>
              <a:rPr lang="ro-RO" sz="2400" dirty="0" smtClean="0"/>
              <a:t>ionizante:</a:t>
            </a:r>
            <a:r>
              <a:rPr lang="en-US" sz="2400" dirty="0" smtClean="0"/>
              <a:t> </a:t>
            </a:r>
            <a:r>
              <a:rPr lang="ro-RO" sz="2400" dirty="0" smtClean="0"/>
              <a:t>- </a:t>
            </a:r>
            <a:r>
              <a:rPr lang="ro-RO" sz="2400" dirty="0"/>
              <a:t>dispozitive bio-medicale </a:t>
            </a:r>
            <a:r>
              <a:rPr lang="en-US" sz="2400" dirty="0" err="1"/>
              <a:t>implantabile</a:t>
            </a:r>
            <a:r>
              <a:rPr lang="en-US" sz="2400" dirty="0"/>
              <a:t> / </a:t>
            </a:r>
            <a:r>
              <a:rPr lang="en-US" sz="2400" dirty="0" err="1" smtClean="0"/>
              <a:t>injectabile</a:t>
            </a:r>
            <a:r>
              <a:rPr lang="ro-RO" sz="2400" dirty="0" smtClean="0"/>
              <a:t>, </a:t>
            </a:r>
            <a:r>
              <a:rPr lang="ro-RO" sz="2400" dirty="0"/>
              <a:t>dipozitive bio-medicale cu </a:t>
            </a:r>
            <a:r>
              <a:rPr lang="ro-RO" sz="2400" dirty="0" smtClean="0"/>
              <a:t>ingrediente active</a:t>
            </a:r>
            <a:r>
              <a:rPr lang="en-US" sz="2400" dirty="0" smtClean="0"/>
              <a:t>; </a:t>
            </a:r>
            <a:r>
              <a:rPr lang="ro-RO" sz="2400" dirty="0" smtClean="0"/>
              <a:t>-  </a:t>
            </a:r>
            <a:r>
              <a:rPr lang="ro-RO" sz="2400" dirty="0"/>
              <a:t>produse pentru ingrijirea si/sau tratamentul </a:t>
            </a:r>
            <a:r>
              <a:rPr lang="ro-RO" sz="2400" dirty="0" smtClean="0"/>
              <a:t>plagii/arsurilor</a:t>
            </a:r>
            <a:r>
              <a:rPr lang="en-US" sz="2400" dirty="0" smtClean="0"/>
              <a:t>; -  </a:t>
            </a:r>
            <a:r>
              <a:rPr lang="en-US" sz="2400" dirty="0" err="1"/>
              <a:t>dispozitive</a:t>
            </a:r>
            <a:r>
              <a:rPr lang="en-US" sz="2400" dirty="0"/>
              <a:t> </a:t>
            </a:r>
            <a:r>
              <a:rPr lang="en-US" sz="2400" dirty="0" err="1"/>
              <a:t>medicale</a:t>
            </a:r>
            <a:r>
              <a:rPr lang="en-US" sz="2400" dirty="0"/>
              <a:t> de diagnostic in </a:t>
            </a:r>
            <a:r>
              <a:rPr lang="en-US" sz="2400" dirty="0" smtClean="0"/>
              <a:t>vitro; -  dispositive </a:t>
            </a:r>
            <a:r>
              <a:rPr lang="en-US" sz="2400" dirty="0" err="1" smtClean="0"/>
              <a:t>medicale</a:t>
            </a:r>
            <a:r>
              <a:rPr lang="en-US" sz="2400" dirty="0" smtClean="0"/>
              <a:t> </a:t>
            </a:r>
            <a:r>
              <a:rPr lang="en-US" sz="2400" dirty="0" err="1" smtClean="0"/>
              <a:t>pentru</a:t>
            </a:r>
            <a:r>
              <a:rPr lang="en-US" sz="2400" dirty="0" smtClean="0"/>
              <a:t> </a:t>
            </a:r>
            <a:r>
              <a:rPr lang="en-US" sz="2400" dirty="0" err="1" smtClean="0"/>
              <a:t>chirurgie</a:t>
            </a:r>
            <a:r>
              <a:rPr lang="en-US" sz="2400" dirty="0" smtClean="0"/>
              <a:t>. </a:t>
            </a:r>
          </a:p>
          <a:p>
            <a:pPr>
              <a:lnSpc>
                <a:spcPts val="2600"/>
              </a:lnSpc>
            </a:pPr>
            <a:r>
              <a:rPr lang="it-IT" sz="2400" i="1" dirty="0" smtClean="0">
                <a:solidFill>
                  <a:srgbClr val="FF0000"/>
                </a:solidFill>
              </a:rPr>
              <a:t>Selectarea </a:t>
            </a:r>
            <a:r>
              <a:rPr lang="it-IT" sz="2400" i="1" dirty="0">
                <a:solidFill>
                  <a:srgbClr val="FF0000"/>
                </a:solidFill>
              </a:rPr>
              <a:t>metodei de validare a sterilizarii </a:t>
            </a:r>
            <a:r>
              <a:rPr lang="it-IT" sz="2400" i="1" dirty="0"/>
              <a:t>care conduce la avantaje tehnico-economice pentru fabricatia produselor </a:t>
            </a:r>
            <a:r>
              <a:rPr lang="it-IT" sz="2400" i="1" dirty="0" smtClean="0"/>
              <a:t>si </a:t>
            </a:r>
            <a:r>
              <a:rPr lang="en-US" sz="2400" i="1" dirty="0" err="1">
                <a:solidFill>
                  <a:srgbClr val="FF0000"/>
                </a:solidFill>
              </a:rPr>
              <a:t>demonstrarea</a:t>
            </a:r>
            <a:r>
              <a:rPr lang="en-US" sz="2400" i="1" dirty="0">
                <a:solidFill>
                  <a:srgbClr val="FF0000"/>
                </a:solidFill>
              </a:rPr>
              <a:t> </a:t>
            </a:r>
            <a:r>
              <a:rPr lang="en-US" sz="2400" i="1" dirty="0" err="1">
                <a:solidFill>
                  <a:srgbClr val="FF0000"/>
                </a:solidFill>
              </a:rPr>
              <a:t>eficacitatii</a:t>
            </a:r>
            <a:r>
              <a:rPr lang="en-US" sz="2400" i="1" dirty="0">
                <a:solidFill>
                  <a:srgbClr val="FF0000"/>
                </a:solidFill>
              </a:rPr>
              <a:t> continue </a:t>
            </a:r>
            <a:r>
              <a:rPr lang="en-US" sz="2400" i="1" dirty="0"/>
              <a:t>a </a:t>
            </a:r>
            <a:r>
              <a:rPr lang="en-US" sz="2400" i="1" dirty="0" err="1"/>
              <a:t>procesului</a:t>
            </a:r>
            <a:r>
              <a:rPr lang="en-US" sz="2400" i="1" dirty="0"/>
              <a:t> de </a:t>
            </a:r>
            <a:r>
              <a:rPr lang="en-US" sz="2400" i="1" dirty="0" err="1"/>
              <a:t>fabricatie</a:t>
            </a:r>
            <a:r>
              <a:rPr lang="en-US" sz="2400" i="1" dirty="0"/>
              <a:t> a </a:t>
            </a:r>
            <a:r>
              <a:rPr lang="en-US" sz="2400" i="1" dirty="0" err="1"/>
              <a:t>dispozitivelor</a:t>
            </a:r>
            <a:r>
              <a:rPr lang="en-US" sz="2400" i="1" dirty="0"/>
              <a:t> </a:t>
            </a:r>
            <a:r>
              <a:rPr lang="en-US" sz="2400" i="1" dirty="0" err="1"/>
              <a:t>medicale</a:t>
            </a:r>
            <a:r>
              <a:rPr lang="en-US" sz="2400" i="1" dirty="0"/>
              <a:t> sterile.</a:t>
            </a:r>
            <a:endParaRPr lang="ro-RO" sz="2400" i="1" dirty="0"/>
          </a:p>
        </p:txBody>
      </p:sp>
      <p:sp>
        <p:nvSpPr>
          <p:cNvPr id="3" name="Rectangle 2"/>
          <p:cNvSpPr/>
          <p:nvPr/>
        </p:nvSpPr>
        <p:spPr>
          <a:xfrm>
            <a:off x="2438400" y="2374592"/>
            <a:ext cx="2423869" cy="523220"/>
          </a:xfrm>
          <a:prstGeom prst="rect">
            <a:avLst/>
          </a:prstGeom>
        </p:spPr>
        <p:txBody>
          <a:bodyPr wrap="none">
            <a:spAutoFit/>
          </a:bodyPr>
          <a:lstStyle/>
          <a:p>
            <a:pPr lvl="0"/>
            <a:r>
              <a:rPr lang="en-US" sz="2800" i="1" dirty="0" smtClean="0">
                <a:solidFill>
                  <a:srgbClr val="00B0F0"/>
                </a:solidFill>
              </a:rPr>
              <a:t>(</a:t>
            </a:r>
            <a:r>
              <a:rPr lang="en-US" sz="2800" i="1" dirty="0" err="1" smtClean="0">
                <a:solidFill>
                  <a:srgbClr val="00B0F0"/>
                </a:solidFill>
              </a:rPr>
              <a:t>cofinantare</a:t>
            </a:r>
            <a:r>
              <a:rPr lang="en-US" sz="2800" i="1" dirty="0" smtClean="0">
                <a:solidFill>
                  <a:srgbClr val="00B0F0"/>
                </a:solidFill>
              </a:rPr>
              <a:t>…) </a:t>
            </a:r>
            <a:endParaRPr lang="en-US" sz="2800" i="1" dirty="0">
              <a:solidFill>
                <a:srgbClr val="00B0F0"/>
              </a:solidFill>
            </a:endParaRPr>
          </a:p>
        </p:txBody>
      </p:sp>
    </p:spTree>
    <p:extLst>
      <p:ext uri="{BB962C8B-B14F-4D97-AF65-F5344CB8AC3E}">
        <p14:creationId xmlns:p14="http://schemas.microsoft.com/office/powerpoint/2010/main" val="17466458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r">
              <a:spcBef>
                <a:spcPct val="20000"/>
              </a:spcBef>
              <a:defRPr/>
            </a:pPr>
            <a:r>
              <a:rPr lang="en-US" sz="9600" b="1" dirty="0">
                <a:solidFill>
                  <a:srgbClr val="0000CC"/>
                </a:solidFill>
                <a:latin typeface="Symbol" panose="05050102010706020507" pitchFamily="18" charset="2"/>
              </a:rPr>
              <a:t>g</a:t>
            </a:r>
            <a:r>
              <a:rPr lang="en-US" sz="9600" b="1" dirty="0">
                <a:solidFill>
                  <a:srgbClr val="0000CC"/>
                </a:solidFill>
              </a:rPr>
              <a:t>+</a:t>
            </a:r>
            <a:endParaRPr lang="ro-RO"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54597724"/>
              </p:ext>
            </p:extLst>
          </p:nvPr>
        </p:nvGraphicFramePr>
        <p:xfrm>
          <a:off x="457200" y="1615440"/>
          <a:ext cx="8229600" cy="274320"/>
        </p:xfrm>
        <a:graphic>
          <a:graphicData uri="http://schemas.openxmlformats.org/drawingml/2006/table">
            <a:tbl>
              <a:tblPr firstRow="1" firstCol="1" bandRow="1"/>
              <a:tblGrid>
                <a:gridCol w="8229600"/>
              </a:tblGrid>
              <a:tr h="0">
                <a:tc>
                  <a:txBody>
                    <a:bodyPr/>
                    <a:lstStyle/>
                    <a:p>
                      <a:pPr marL="228600" marR="0" algn="just">
                        <a:spcBef>
                          <a:spcPts val="0"/>
                        </a:spcBef>
                        <a:spcAft>
                          <a:spcPts val="0"/>
                        </a:spcAft>
                      </a:pPr>
                      <a:r>
                        <a:rPr lang="ro-RO" sz="1800" b="1" dirty="0" smtClean="0">
                          <a:effectLst/>
                          <a:latin typeface="Times New Roman" panose="02020603050405020304" pitchFamily="18" charset="0"/>
                          <a:ea typeface="Times New Roman" panose="02020603050405020304" pitchFamily="18" charset="0"/>
                          <a:cs typeface="Times New Roman" panose="02020603050405020304" pitchFamily="18" charset="0"/>
                        </a:rPr>
                        <a:t>Activitat</a:t>
                      </a:r>
                      <a:r>
                        <a:rPr lang="en-US" sz="18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b="1"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de tip “C”: </a:t>
                      </a:r>
                      <a:r>
                        <a:rPr lang="en-US" sz="1800" b="1" i="1" kern="1200" baseline="0" dirty="0" smtClean="0">
                          <a:solidFill>
                            <a:schemeClr val="tx1"/>
                          </a:solidFill>
                          <a:effectLst/>
                          <a:latin typeface="Times New Roman" panose="02020603050405020304" pitchFamily="18" charset="0"/>
                          <a:ea typeface="+mn-ea"/>
                          <a:cs typeface="Times New Roman" panose="02020603050405020304" pitchFamily="18" charset="0"/>
                        </a:rPr>
                        <a:t>“</a:t>
                      </a:r>
                      <a:r>
                        <a:rPr lang="ro-RO" sz="1800" i="1" kern="1200" dirty="0" smtClean="0">
                          <a:solidFill>
                            <a:schemeClr val="tx1"/>
                          </a:solidFill>
                          <a:effectLst/>
                          <a:latin typeface="+mn-lt"/>
                          <a:ea typeface="+mn-ea"/>
                          <a:cs typeface="+mn-cs"/>
                        </a:rPr>
                        <a:t>Transfer de abilitati/competente CD si de s</a:t>
                      </a:r>
                      <a:r>
                        <a:rPr lang="en-US" sz="1800" i="1" kern="1200" dirty="0" smtClean="0">
                          <a:solidFill>
                            <a:schemeClr val="tx1"/>
                          </a:solidFill>
                          <a:effectLst/>
                          <a:latin typeface="+mn-lt"/>
                          <a:ea typeface="+mn-ea"/>
                          <a:cs typeface="+mn-cs"/>
                        </a:rPr>
                        <a:t>p</a:t>
                      </a:r>
                      <a:r>
                        <a:rPr lang="ro-RO" sz="1800" i="1" kern="1200" dirty="0" smtClean="0">
                          <a:solidFill>
                            <a:schemeClr val="tx1"/>
                          </a:solidFill>
                          <a:effectLst/>
                          <a:latin typeface="+mn-lt"/>
                          <a:ea typeface="+mn-ea"/>
                          <a:cs typeface="+mn-cs"/>
                        </a:rPr>
                        <a:t>rijinire a inovarii</a:t>
                      </a:r>
                      <a:r>
                        <a:rPr lang="en-US" sz="1800" i="1" kern="1200" dirty="0" smtClean="0">
                          <a:solidFill>
                            <a:schemeClr val="tx1"/>
                          </a:solidFill>
                          <a:effectLst/>
                          <a:latin typeface="+mn-lt"/>
                          <a:ea typeface="+mn-ea"/>
                          <a:cs typeface="+mn-cs"/>
                        </a:rPr>
                        <a:t>”</a:t>
                      </a:r>
                      <a:endParaRPr lang="ro-RO"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pic>
        <p:nvPicPr>
          <p:cNvPr id="3074" name="Picture 2" descr="IFIN-H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274638"/>
            <a:ext cx="3067050" cy="952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2590740"/>
            <a:ext cx="8382000" cy="3785652"/>
          </a:xfrm>
          <a:prstGeom prst="rect">
            <a:avLst/>
          </a:prstGeom>
        </p:spPr>
        <p:txBody>
          <a:bodyPr wrap="square">
            <a:spAutoFit/>
          </a:bodyPr>
          <a:lstStyle/>
          <a:p>
            <a:r>
              <a:rPr lang="en-US" sz="2800" dirty="0" smtClean="0"/>
              <a:t>C</a:t>
            </a:r>
            <a:r>
              <a:rPr lang="ro-RO" sz="2800" dirty="0" smtClean="0"/>
              <a:t>.</a:t>
            </a:r>
            <a:r>
              <a:rPr lang="en-US" sz="2800" dirty="0" smtClean="0"/>
              <a:t>2.2</a:t>
            </a:r>
            <a:r>
              <a:rPr lang="ro-RO" sz="2800" dirty="0" smtClean="0"/>
              <a:t> </a:t>
            </a:r>
            <a:r>
              <a:rPr lang="en-US" sz="2800" i="1" u="sng" dirty="0" smtClean="0"/>
              <a:t>C</a:t>
            </a:r>
            <a:r>
              <a:rPr lang="ro-RO" sz="2800" i="1" u="sng" dirty="0" smtClean="0"/>
              <a:t>ercetare </a:t>
            </a:r>
            <a:r>
              <a:rPr lang="ro-RO" sz="2800" i="1" u="sng" dirty="0"/>
              <a:t>industriala </a:t>
            </a:r>
            <a:r>
              <a:rPr lang="en-US" sz="2800" i="1" u="sng" dirty="0" smtClean="0"/>
              <a:t>– </a:t>
            </a:r>
            <a:r>
              <a:rPr lang="en-US" sz="2800" i="1" u="sng" dirty="0" err="1" smtClean="0"/>
              <a:t>comandata</a:t>
            </a:r>
            <a:r>
              <a:rPr lang="en-US" sz="2800" i="1" u="sng" dirty="0" smtClean="0"/>
              <a:t> de </a:t>
            </a:r>
            <a:r>
              <a:rPr lang="en-US" sz="2800" i="1" u="sng" dirty="0" err="1" smtClean="0"/>
              <a:t>intreprindere</a:t>
            </a:r>
            <a:endParaRPr lang="en-US" sz="2400" u="sng" dirty="0" smtClean="0"/>
          </a:p>
          <a:p>
            <a:r>
              <a:rPr lang="ro-RO" sz="2400" i="1" dirty="0"/>
              <a:t>Actiunea </a:t>
            </a:r>
            <a:r>
              <a:rPr lang="ro-RO" sz="2400" i="1" dirty="0" smtClean="0"/>
              <a:t>2</a:t>
            </a:r>
            <a:r>
              <a:rPr lang="ro-RO" sz="2400" i="1" dirty="0"/>
              <a:t>:</a:t>
            </a:r>
            <a:r>
              <a:rPr lang="ro-RO" sz="2400" dirty="0"/>
              <a:t> </a:t>
            </a:r>
            <a:r>
              <a:rPr lang="ro-RO" sz="2400" dirty="0">
                <a:solidFill>
                  <a:srgbClr val="002060"/>
                </a:solidFill>
              </a:rPr>
              <a:t>Studii preliminare de stabilire a biocompatibilitatii </a:t>
            </a:r>
            <a:endParaRPr lang="en-US" sz="2400" dirty="0" smtClean="0">
              <a:solidFill>
                <a:srgbClr val="002060"/>
              </a:solidFill>
            </a:endParaRPr>
          </a:p>
          <a:p>
            <a:endParaRPr lang="en-US" sz="1000" i="1" dirty="0"/>
          </a:p>
          <a:p>
            <a:r>
              <a:rPr lang="ro-RO" sz="2400" i="1" dirty="0" smtClean="0"/>
              <a:t>Actiunea </a:t>
            </a:r>
            <a:r>
              <a:rPr lang="ro-RO" sz="2400" i="1" dirty="0"/>
              <a:t>3:</a:t>
            </a:r>
            <a:r>
              <a:rPr lang="ro-RO" sz="2400" dirty="0"/>
              <a:t> </a:t>
            </a:r>
            <a:r>
              <a:rPr lang="ro-RO" sz="2400" dirty="0">
                <a:solidFill>
                  <a:srgbClr val="002060"/>
                </a:solidFill>
              </a:rPr>
              <a:t>Teste preliminare pentru dezvoltarea de vaccinuri inactivate si alte biotehnologii </a:t>
            </a:r>
            <a:endParaRPr lang="en-US" sz="2400" dirty="0" smtClean="0">
              <a:solidFill>
                <a:srgbClr val="002060"/>
              </a:solidFill>
            </a:endParaRPr>
          </a:p>
          <a:p>
            <a:endParaRPr lang="en-US" sz="1000" i="1" dirty="0"/>
          </a:p>
          <a:p>
            <a:r>
              <a:rPr lang="it-IT" sz="2400" i="1" dirty="0" smtClean="0"/>
              <a:t>Actiunea </a:t>
            </a:r>
            <a:r>
              <a:rPr lang="it-IT" sz="2400" i="1" dirty="0"/>
              <a:t>4:</a:t>
            </a:r>
            <a:r>
              <a:rPr lang="it-IT" sz="2400" dirty="0"/>
              <a:t> </a:t>
            </a:r>
            <a:r>
              <a:rPr lang="it-IT" sz="2400" dirty="0">
                <a:solidFill>
                  <a:srgbClr val="002060"/>
                </a:solidFill>
              </a:rPr>
              <a:t>Studii privind iradierea in conditii speciale de debit de doza controlat, temperatura scazuta si atmosfera controlata pentru materiale bio-medicale, substante active si ingrediente farmaceutice </a:t>
            </a:r>
            <a:endParaRPr lang="it-IT" sz="2400" dirty="0" smtClean="0">
              <a:solidFill>
                <a:srgbClr val="002060"/>
              </a:solidFill>
            </a:endParaRPr>
          </a:p>
          <a:p>
            <a:r>
              <a:rPr lang="en-US" sz="2400" i="1" dirty="0" err="1" smtClean="0">
                <a:solidFill>
                  <a:srgbClr val="FF0000"/>
                </a:solidFill>
              </a:rPr>
              <a:t>Stabilitatea</a:t>
            </a:r>
            <a:r>
              <a:rPr lang="en-US" sz="2400" i="1" dirty="0" smtClean="0">
                <a:solidFill>
                  <a:srgbClr val="FF0000"/>
                </a:solidFill>
              </a:rPr>
              <a:t> </a:t>
            </a:r>
            <a:r>
              <a:rPr lang="en-US" sz="2400" i="1" dirty="0" err="1">
                <a:solidFill>
                  <a:srgbClr val="FF0000"/>
                </a:solidFill>
              </a:rPr>
              <a:t>microbiologica</a:t>
            </a:r>
            <a:r>
              <a:rPr lang="en-US" sz="2400" i="1" dirty="0">
                <a:solidFill>
                  <a:srgbClr val="FF0000"/>
                </a:solidFill>
              </a:rPr>
              <a:t> </a:t>
            </a:r>
            <a:r>
              <a:rPr lang="en-US" sz="2400" i="1" dirty="0" err="1" smtClean="0">
                <a:solidFill>
                  <a:srgbClr val="FF0000"/>
                </a:solidFill>
              </a:rPr>
              <a:t>si</a:t>
            </a:r>
            <a:r>
              <a:rPr lang="en-US" sz="2400" i="1" dirty="0" smtClean="0">
                <a:solidFill>
                  <a:srgbClr val="FF0000"/>
                </a:solidFill>
              </a:rPr>
              <a:t>/</a:t>
            </a:r>
            <a:r>
              <a:rPr lang="en-US" sz="2400" i="1" dirty="0" err="1" smtClean="0">
                <a:solidFill>
                  <a:srgbClr val="FF0000"/>
                </a:solidFill>
              </a:rPr>
              <a:t>sau</a:t>
            </a:r>
            <a:r>
              <a:rPr lang="en-US" sz="2400" i="1" dirty="0" smtClean="0">
                <a:solidFill>
                  <a:srgbClr val="FF0000"/>
                </a:solidFill>
              </a:rPr>
              <a:t> </a:t>
            </a:r>
            <a:r>
              <a:rPr lang="en-US" sz="2400" i="1" dirty="0" err="1">
                <a:solidFill>
                  <a:srgbClr val="FF0000"/>
                </a:solidFill>
              </a:rPr>
              <a:t>stabilitatea</a:t>
            </a:r>
            <a:r>
              <a:rPr lang="en-US" sz="2400" i="1" dirty="0">
                <a:solidFill>
                  <a:srgbClr val="FF0000"/>
                </a:solidFill>
              </a:rPr>
              <a:t> </a:t>
            </a:r>
            <a:r>
              <a:rPr lang="en-US" sz="2400" i="1" dirty="0" err="1" smtClean="0">
                <a:solidFill>
                  <a:srgbClr val="FF0000"/>
                </a:solidFill>
              </a:rPr>
              <a:t>fizico-chimica</a:t>
            </a:r>
            <a:endParaRPr lang="ro-RO" sz="2400" i="1" dirty="0">
              <a:solidFill>
                <a:srgbClr val="FF0000"/>
              </a:solidFill>
            </a:endParaRPr>
          </a:p>
        </p:txBody>
      </p:sp>
      <p:sp>
        <p:nvSpPr>
          <p:cNvPr id="3" name="Rectangle 2"/>
          <p:cNvSpPr/>
          <p:nvPr/>
        </p:nvSpPr>
        <p:spPr>
          <a:xfrm>
            <a:off x="2895600" y="2100030"/>
            <a:ext cx="2423869" cy="523220"/>
          </a:xfrm>
          <a:prstGeom prst="rect">
            <a:avLst/>
          </a:prstGeom>
        </p:spPr>
        <p:txBody>
          <a:bodyPr wrap="none">
            <a:spAutoFit/>
          </a:bodyPr>
          <a:lstStyle/>
          <a:p>
            <a:pPr lvl="0"/>
            <a:r>
              <a:rPr lang="en-US" sz="2800" i="1" dirty="0" smtClean="0">
                <a:solidFill>
                  <a:srgbClr val="00B0F0"/>
                </a:solidFill>
              </a:rPr>
              <a:t>(</a:t>
            </a:r>
            <a:r>
              <a:rPr lang="en-US" sz="2800" i="1" dirty="0" err="1" smtClean="0">
                <a:solidFill>
                  <a:srgbClr val="00B0F0"/>
                </a:solidFill>
              </a:rPr>
              <a:t>cofinantare</a:t>
            </a:r>
            <a:r>
              <a:rPr lang="en-US" sz="2800" i="1" dirty="0" smtClean="0">
                <a:solidFill>
                  <a:srgbClr val="00B0F0"/>
                </a:solidFill>
              </a:rPr>
              <a:t>…) </a:t>
            </a:r>
            <a:endParaRPr lang="en-US" sz="2800" i="1" dirty="0">
              <a:solidFill>
                <a:srgbClr val="00B0F0"/>
              </a:solidFill>
            </a:endParaRPr>
          </a:p>
        </p:txBody>
      </p:sp>
    </p:spTree>
    <p:extLst>
      <p:ext uri="{BB962C8B-B14F-4D97-AF65-F5344CB8AC3E}">
        <p14:creationId xmlns:p14="http://schemas.microsoft.com/office/powerpoint/2010/main" val="2264827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7200" y="381000"/>
            <a:ext cx="8229600" cy="1143000"/>
          </a:xfrm>
        </p:spPr>
        <p:txBody>
          <a:bodyPr>
            <a:normAutofit fontScale="90000"/>
          </a:bodyPr>
          <a:lstStyle/>
          <a:p>
            <a:r>
              <a:rPr lang="en-US" b="1" spc="100" dirty="0" err="1" smtClean="0">
                <a:solidFill>
                  <a:schemeClr val="accent2">
                    <a:lumMod val="75000"/>
                  </a:schemeClr>
                </a:solidFill>
              </a:rPr>
              <a:t>Prezentare</a:t>
            </a:r>
            <a:r>
              <a:rPr lang="en-US" b="1" spc="100" dirty="0" smtClean="0">
                <a:solidFill>
                  <a:schemeClr val="accent2">
                    <a:lumMod val="75000"/>
                  </a:schemeClr>
                </a:solidFill>
              </a:rPr>
              <a:t> </a:t>
            </a:r>
            <a:r>
              <a:rPr lang="en-US" b="1" spc="100" dirty="0" err="1" smtClean="0">
                <a:solidFill>
                  <a:schemeClr val="accent2">
                    <a:lumMod val="75000"/>
                  </a:schemeClr>
                </a:solidFill>
              </a:rPr>
              <a:t>generala</a:t>
            </a:r>
            <a:r>
              <a:rPr lang="en-US" b="1" spc="100" dirty="0" smtClean="0">
                <a:solidFill>
                  <a:schemeClr val="accent2">
                    <a:lumMod val="75000"/>
                  </a:schemeClr>
                </a:solidFill>
              </a:rPr>
              <a:t> </a:t>
            </a:r>
            <a:br>
              <a:rPr lang="en-US" b="1" spc="100" dirty="0" smtClean="0">
                <a:solidFill>
                  <a:schemeClr val="accent2">
                    <a:lumMod val="75000"/>
                  </a:schemeClr>
                </a:solidFill>
              </a:rPr>
            </a:br>
            <a:r>
              <a:rPr lang="en-US" b="1" spc="100" dirty="0" smtClean="0">
                <a:solidFill>
                  <a:schemeClr val="accent2">
                    <a:lumMod val="75000"/>
                  </a:schemeClr>
                </a:solidFill>
              </a:rPr>
              <a:t>a </a:t>
            </a:r>
            <a:r>
              <a:rPr lang="en-US" b="1" spc="100" dirty="0" err="1" smtClean="0">
                <a:solidFill>
                  <a:schemeClr val="accent2">
                    <a:lumMod val="75000"/>
                  </a:schemeClr>
                </a:solidFill>
              </a:rPr>
              <a:t>competitiei</a:t>
            </a:r>
            <a:endParaRPr lang="en-US" b="1" spc="100" dirty="0">
              <a:solidFill>
                <a:schemeClr val="accent2">
                  <a:lumMod val="75000"/>
                </a:schemeClr>
              </a:solidFill>
            </a:endParaRPr>
          </a:p>
        </p:txBody>
      </p:sp>
      <p:sp>
        <p:nvSpPr>
          <p:cNvPr id="3" name="Substituent conținut 2"/>
          <p:cNvSpPr>
            <a:spLocks noGrp="1"/>
          </p:cNvSpPr>
          <p:nvPr>
            <p:ph idx="1"/>
          </p:nvPr>
        </p:nvSpPr>
        <p:spPr/>
        <p:txBody>
          <a:bodyPr>
            <a:normAutofit/>
          </a:bodyPr>
          <a:lstStyle/>
          <a:p>
            <a:pPr marL="514350" indent="-514350">
              <a:buAutoNum type="arabicPeriod"/>
            </a:pPr>
            <a:endParaRPr lang="en-US" dirty="0" smtClean="0"/>
          </a:p>
          <a:p>
            <a:endParaRPr lang="en-US" dirty="0" smtClean="0"/>
          </a:p>
          <a:p>
            <a:r>
              <a:rPr lang="en-US" dirty="0" err="1" smtClean="0"/>
              <a:t>Finantare</a:t>
            </a:r>
            <a:r>
              <a:rPr lang="en-US" dirty="0" smtClean="0"/>
              <a:t> </a:t>
            </a:r>
            <a:r>
              <a:rPr lang="en-US" dirty="0" err="1" smtClean="0"/>
              <a:t>publica</a:t>
            </a:r>
            <a:r>
              <a:rPr lang="en-US" dirty="0" smtClean="0"/>
              <a:t> </a:t>
            </a:r>
            <a:r>
              <a:rPr lang="en-US" dirty="0" err="1" smtClean="0"/>
              <a:t>nerambursabila</a:t>
            </a:r>
            <a:r>
              <a:rPr lang="en-US" dirty="0" smtClean="0"/>
              <a:t>: </a:t>
            </a:r>
            <a:r>
              <a:rPr lang="en-US" b="1" dirty="0"/>
              <a:t>4.500.000 lei </a:t>
            </a:r>
            <a:r>
              <a:rPr lang="en-US" b="1" dirty="0" err="1"/>
              <a:t>şi</a:t>
            </a:r>
            <a:r>
              <a:rPr lang="en-US" b="1" dirty="0"/>
              <a:t> 13.500.000 lei </a:t>
            </a:r>
            <a:endParaRPr lang="en-US" b="1" dirty="0" smtClean="0"/>
          </a:p>
          <a:p>
            <a:r>
              <a:rPr lang="en-US" b="1" dirty="0" err="1"/>
              <a:t>Organizația</a:t>
            </a:r>
            <a:r>
              <a:rPr lang="en-US" b="1" dirty="0"/>
              <a:t> de </a:t>
            </a:r>
            <a:r>
              <a:rPr lang="en-US" b="1" dirty="0" err="1"/>
              <a:t>cercetare</a:t>
            </a:r>
            <a:r>
              <a:rPr lang="en-US" b="1" dirty="0"/>
              <a:t> </a:t>
            </a:r>
            <a:r>
              <a:rPr lang="en-US" b="1" dirty="0" err="1"/>
              <a:t>primește</a:t>
            </a:r>
            <a:r>
              <a:rPr lang="en-US" b="1" dirty="0"/>
              <a:t> 100% din </a:t>
            </a:r>
            <a:r>
              <a:rPr lang="en-US" b="1" dirty="0" err="1"/>
              <a:t>valoarea</a:t>
            </a:r>
            <a:r>
              <a:rPr lang="en-US" b="1" dirty="0"/>
              <a:t> </a:t>
            </a:r>
            <a:r>
              <a:rPr lang="en-US" b="1" dirty="0" err="1"/>
              <a:t>cheltuielilor</a:t>
            </a:r>
            <a:r>
              <a:rPr lang="en-US" b="1" dirty="0"/>
              <a:t> </a:t>
            </a:r>
            <a:r>
              <a:rPr lang="en-US" b="1" dirty="0" err="1"/>
              <a:t>eligibile</a:t>
            </a:r>
            <a:r>
              <a:rPr lang="en-US" b="1" dirty="0"/>
              <a:t> </a:t>
            </a:r>
            <a:r>
              <a:rPr lang="en-US" b="1" dirty="0" err="1"/>
              <a:t>pentru</a:t>
            </a:r>
            <a:r>
              <a:rPr lang="en-US" b="1" dirty="0"/>
              <a:t> </a:t>
            </a:r>
            <a:r>
              <a:rPr lang="en-US" b="1" dirty="0" err="1"/>
              <a:t>activitățile</a:t>
            </a:r>
            <a:r>
              <a:rPr lang="en-US" b="1" dirty="0"/>
              <a:t> </a:t>
            </a:r>
            <a:r>
              <a:rPr lang="en-US" b="1" dirty="0" err="1"/>
              <a:t>prestate</a:t>
            </a:r>
            <a:r>
              <a:rPr lang="en-US" b="1" dirty="0" smtClean="0"/>
              <a:t>.</a:t>
            </a:r>
          </a:p>
          <a:p>
            <a:r>
              <a:rPr lang="en-US" b="1" dirty="0" err="1" smtClean="0"/>
              <a:t>Intreprinderea</a:t>
            </a:r>
            <a:r>
              <a:rPr lang="en-US" b="1" dirty="0" smtClean="0"/>
              <a:t> co-</a:t>
            </a:r>
            <a:r>
              <a:rPr lang="en-US" b="1" dirty="0" err="1" smtClean="0"/>
              <a:t>finateaza</a:t>
            </a:r>
            <a:r>
              <a:rPr lang="en-US" b="1" dirty="0" smtClean="0"/>
              <a:t> </a:t>
            </a:r>
            <a:r>
              <a:rPr lang="en-US" b="1" dirty="0" err="1" smtClean="0"/>
              <a:t>procentual</a:t>
            </a:r>
            <a:r>
              <a:rPr lang="en-US" b="1" dirty="0" smtClean="0"/>
              <a:t>, in </a:t>
            </a:r>
            <a:r>
              <a:rPr lang="en-US" b="1" dirty="0" err="1" smtClean="0"/>
              <a:t>functie</a:t>
            </a:r>
            <a:r>
              <a:rPr lang="en-US" b="1" dirty="0" smtClean="0"/>
              <a:t> de </a:t>
            </a:r>
            <a:r>
              <a:rPr lang="en-US" b="1" dirty="0" err="1" smtClean="0"/>
              <a:t>tipul</a:t>
            </a:r>
            <a:r>
              <a:rPr lang="en-US" b="1" dirty="0" smtClean="0"/>
              <a:t> de </a:t>
            </a:r>
            <a:r>
              <a:rPr lang="en-US" b="1" dirty="0" err="1" smtClean="0"/>
              <a:t>activitate</a:t>
            </a:r>
            <a:endParaRPr lang="en-US" b="1" dirty="0" smtClean="0"/>
          </a:p>
          <a:p>
            <a:r>
              <a:rPr lang="en-US" b="1" dirty="0" err="1" smtClean="0"/>
              <a:t>Durata</a:t>
            </a:r>
            <a:r>
              <a:rPr lang="en-US" b="1" dirty="0" smtClean="0"/>
              <a:t> maxima: 5 </a:t>
            </a:r>
            <a:r>
              <a:rPr lang="en-US" b="1" dirty="0" err="1" smtClean="0"/>
              <a:t>ani</a:t>
            </a:r>
            <a:endParaRPr lang="en-US" dirty="0" smtClean="0"/>
          </a:p>
          <a:p>
            <a:endParaRPr lang="en-US" dirty="0"/>
          </a:p>
        </p:txBody>
      </p:sp>
    </p:spTree>
    <p:extLst>
      <p:ext uri="{BB962C8B-B14F-4D97-AF65-F5344CB8AC3E}">
        <p14:creationId xmlns:p14="http://schemas.microsoft.com/office/powerpoint/2010/main" val="14584257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r">
              <a:spcBef>
                <a:spcPct val="20000"/>
              </a:spcBef>
              <a:defRPr/>
            </a:pPr>
            <a:r>
              <a:rPr lang="en-US" sz="9600" b="1" dirty="0">
                <a:solidFill>
                  <a:srgbClr val="0000CC"/>
                </a:solidFill>
                <a:latin typeface="Symbol" panose="05050102010706020507" pitchFamily="18" charset="2"/>
              </a:rPr>
              <a:t>g</a:t>
            </a:r>
            <a:r>
              <a:rPr lang="en-US" sz="9600" b="1" dirty="0">
                <a:solidFill>
                  <a:srgbClr val="0000CC"/>
                </a:solidFill>
              </a:rPr>
              <a:t>+</a:t>
            </a:r>
            <a:endParaRPr lang="ro-RO"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29533122"/>
              </p:ext>
            </p:extLst>
          </p:nvPr>
        </p:nvGraphicFramePr>
        <p:xfrm>
          <a:off x="457200" y="1615440"/>
          <a:ext cx="8229600" cy="274320"/>
        </p:xfrm>
        <a:graphic>
          <a:graphicData uri="http://schemas.openxmlformats.org/drawingml/2006/table">
            <a:tbl>
              <a:tblPr firstRow="1" firstCol="1" bandRow="1"/>
              <a:tblGrid>
                <a:gridCol w="8229600"/>
              </a:tblGrid>
              <a:tr h="0">
                <a:tc>
                  <a:txBody>
                    <a:bodyPr/>
                    <a:lstStyle/>
                    <a:p>
                      <a:pPr marL="228600" marR="0" algn="just">
                        <a:spcBef>
                          <a:spcPts val="0"/>
                        </a:spcBef>
                        <a:spcAft>
                          <a:spcPts val="0"/>
                        </a:spcAft>
                      </a:pPr>
                      <a:r>
                        <a:rPr lang="ro-RO" sz="1800" b="1" dirty="0" smtClean="0">
                          <a:effectLst/>
                          <a:latin typeface="Times New Roman" panose="02020603050405020304" pitchFamily="18" charset="0"/>
                          <a:ea typeface="Times New Roman" panose="02020603050405020304" pitchFamily="18" charset="0"/>
                          <a:cs typeface="Times New Roman" panose="02020603050405020304" pitchFamily="18" charset="0"/>
                        </a:rPr>
                        <a:t>Activitat</a:t>
                      </a:r>
                      <a:r>
                        <a:rPr lang="en-US" sz="18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b="1"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de tip “C”: </a:t>
                      </a:r>
                      <a:r>
                        <a:rPr lang="en-US" sz="1800" b="1" i="1" kern="1200" baseline="0" dirty="0" smtClean="0">
                          <a:solidFill>
                            <a:schemeClr val="tx1"/>
                          </a:solidFill>
                          <a:effectLst/>
                          <a:latin typeface="Times New Roman" panose="02020603050405020304" pitchFamily="18" charset="0"/>
                          <a:ea typeface="+mn-ea"/>
                          <a:cs typeface="Times New Roman" panose="02020603050405020304" pitchFamily="18" charset="0"/>
                        </a:rPr>
                        <a:t>“</a:t>
                      </a:r>
                      <a:r>
                        <a:rPr lang="ro-RO" sz="1800" i="1" kern="1200" dirty="0" smtClean="0">
                          <a:solidFill>
                            <a:schemeClr val="tx1"/>
                          </a:solidFill>
                          <a:effectLst/>
                          <a:latin typeface="+mn-lt"/>
                          <a:ea typeface="+mn-ea"/>
                          <a:cs typeface="+mn-cs"/>
                        </a:rPr>
                        <a:t>Transfer de abilitati/competente CD si de s</a:t>
                      </a:r>
                      <a:r>
                        <a:rPr lang="en-US" sz="1800" i="1" kern="1200" dirty="0" smtClean="0">
                          <a:solidFill>
                            <a:schemeClr val="tx1"/>
                          </a:solidFill>
                          <a:effectLst/>
                          <a:latin typeface="+mn-lt"/>
                          <a:ea typeface="+mn-ea"/>
                          <a:cs typeface="+mn-cs"/>
                        </a:rPr>
                        <a:t>p</a:t>
                      </a:r>
                      <a:r>
                        <a:rPr lang="ro-RO" sz="1800" i="1" kern="1200" dirty="0" smtClean="0">
                          <a:solidFill>
                            <a:schemeClr val="tx1"/>
                          </a:solidFill>
                          <a:effectLst/>
                          <a:latin typeface="+mn-lt"/>
                          <a:ea typeface="+mn-ea"/>
                          <a:cs typeface="+mn-cs"/>
                        </a:rPr>
                        <a:t>rijinire a inovarii</a:t>
                      </a:r>
                      <a:r>
                        <a:rPr lang="en-US" sz="1800" i="1" kern="1200" dirty="0" smtClean="0">
                          <a:solidFill>
                            <a:schemeClr val="tx1"/>
                          </a:solidFill>
                          <a:effectLst/>
                          <a:latin typeface="+mn-lt"/>
                          <a:ea typeface="+mn-ea"/>
                          <a:cs typeface="+mn-cs"/>
                        </a:rPr>
                        <a:t>”</a:t>
                      </a:r>
                      <a:endParaRPr lang="ro-RO"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pic>
        <p:nvPicPr>
          <p:cNvPr id="3074" name="Picture 2" descr="IFIN-H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274638"/>
            <a:ext cx="3067050" cy="952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2670527"/>
            <a:ext cx="8382000" cy="2739211"/>
          </a:xfrm>
          <a:prstGeom prst="rect">
            <a:avLst/>
          </a:prstGeom>
        </p:spPr>
        <p:txBody>
          <a:bodyPr wrap="square">
            <a:spAutoFit/>
          </a:bodyPr>
          <a:lstStyle/>
          <a:p>
            <a:r>
              <a:rPr lang="en-US" sz="2800" dirty="0" smtClean="0"/>
              <a:t>C</a:t>
            </a:r>
            <a:r>
              <a:rPr lang="ro-RO" sz="2800" dirty="0" smtClean="0"/>
              <a:t>.</a:t>
            </a:r>
            <a:r>
              <a:rPr lang="en-US" sz="2800" dirty="0" smtClean="0"/>
              <a:t>2</a:t>
            </a:r>
            <a:r>
              <a:rPr lang="ro-RO" sz="2800" dirty="0" smtClean="0"/>
              <a:t> </a:t>
            </a:r>
            <a:r>
              <a:rPr lang="ro-RO" sz="2800" i="1" dirty="0"/>
              <a:t>Detasarea personalului IFIN-HH la intreprinderi</a:t>
            </a:r>
            <a:endParaRPr lang="en-US" sz="2400" i="1" u="sng" dirty="0" smtClean="0"/>
          </a:p>
          <a:p>
            <a:r>
              <a:rPr lang="en-US" sz="2400" i="1" dirty="0" smtClean="0"/>
              <a:t>(</a:t>
            </a:r>
            <a:r>
              <a:rPr lang="en-US" sz="2400" i="1" dirty="0" err="1" smtClean="0">
                <a:solidFill>
                  <a:srgbClr val="002060"/>
                </a:solidFill>
              </a:rPr>
              <a:t>biologi</a:t>
            </a:r>
            <a:r>
              <a:rPr lang="en-US" sz="2400" i="1" dirty="0">
                <a:solidFill>
                  <a:srgbClr val="002060"/>
                </a:solidFill>
              </a:rPr>
              <a:t>, </a:t>
            </a:r>
            <a:r>
              <a:rPr lang="en-US" sz="2400" i="1" dirty="0" err="1">
                <a:solidFill>
                  <a:srgbClr val="002060"/>
                </a:solidFill>
              </a:rPr>
              <a:t>chimisti</a:t>
            </a:r>
            <a:r>
              <a:rPr lang="en-US" sz="2400" i="1" dirty="0">
                <a:solidFill>
                  <a:srgbClr val="002060"/>
                </a:solidFill>
              </a:rPr>
              <a:t>, </a:t>
            </a:r>
            <a:r>
              <a:rPr lang="en-US" sz="2400" i="1" dirty="0" err="1" smtClean="0">
                <a:solidFill>
                  <a:srgbClr val="002060"/>
                </a:solidFill>
              </a:rPr>
              <a:t>ingineri</a:t>
            </a:r>
            <a:r>
              <a:rPr lang="en-US" sz="2400" i="1" dirty="0" smtClean="0">
                <a:solidFill>
                  <a:srgbClr val="002060"/>
                </a:solidFill>
              </a:rPr>
              <a:t> </a:t>
            </a:r>
            <a:r>
              <a:rPr lang="en-US" sz="2400" i="1" dirty="0" smtClean="0"/>
              <a:t>– </a:t>
            </a:r>
            <a:r>
              <a:rPr lang="en-US" sz="2400" i="1" dirty="0" err="1" smtClean="0">
                <a:solidFill>
                  <a:srgbClr val="FF0000"/>
                </a:solidFill>
              </a:rPr>
              <a:t>doctoranzi</a:t>
            </a:r>
            <a:r>
              <a:rPr lang="en-US" sz="2400" i="1" dirty="0" smtClean="0">
                <a:solidFill>
                  <a:srgbClr val="FF0000"/>
                </a:solidFill>
              </a:rPr>
              <a:t>, </a:t>
            </a:r>
            <a:r>
              <a:rPr lang="en-US" sz="2400" i="1" dirty="0" err="1" smtClean="0">
                <a:solidFill>
                  <a:srgbClr val="FF0000"/>
                </a:solidFill>
              </a:rPr>
              <a:t>masteranzi</a:t>
            </a:r>
            <a:r>
              <a:rPr lang="en-US" sz="2400" i="1" dirty="0" smtClean="0">
                <a:solidFill>
                  <a:srgbClr val="FF0000"/>
                </a:solidFill>
              </a:rPr>
              <a:t>?)</a:t>
            </a:r>
          </a:p>
          <a:p>
            <a:endParaRPr lang="en-US" sz="1000" i="1" dirty="0"/>
          </a:p>
          <a:p>
            <a:r>
              <a:rPr lang="en-US" sz="2800" dirty="0"/>
              <a:t>C</a:t>
            </a:r>
            <a:r>
              <a:rPr lang="ro-RO" sz="2800" dirty="0" smtClean="0"/>
              <a:t>.</a:t>
            </a:r>
            <a:r>
              <a:rPr lang="en-US" sz="2800" dirty="0" smtClean="0"/>
              <a:t>3</a:t>
            </a:r>
            <a:r>
              <a:rPr lang="ro-RO" sz="2800" dirty="0" smtClean="0"/>
              <a:t> </a:t>
            </a:r>
            <a:r>
              <a:rPr lang="ro-RO" sz="2800" dirty="0"/>
              <a:t>Cercetări de piață realizate pentru întreprinderi</a:t>
            </a:r>
            <a:endParaRPr lang="en-US" sz="2800" dirty="0" smtClean="0">
              <a:solidFill>
                <a:srgbClr val="002060"/>
              </a:solidFill>
            </a:endParaRPr>
          </a:p>
          <a:p>
            <a:endParaRPr lang="en-US" sz="1000" i="1" dirty="0"/>
          </a:p>
          <a:p>
            <a:r>
              <a:rPr lang="en-US" sz="2400" dirty="0" smtClean="0">
                <a:solidFill>
                  <a:srgbClr val="002060"/>
                </a:solidFill>
              </a:rPr>
              <a:t>“… </a:t>
            </a:r>
            <a:r>
              <a:rPr lang="ro-RO" sz="2400" dirty="0" smtClean="0">
                <a:solidFill>
                  <a:srgbClr val="002060"/>
                </a:solidFill>
              </a:rPr>
              <a:t>externalizare </a:t>
            </a:r>
            <a:r>
              <a:rPr lang="ro-RO" sz="2400" dirty="0">
                <a:solidFill>
                  <a:srgbClr val="002060"/>
                </a:solidFill>
              </a:rPr>
              <a:t>anumitor servicii de colectare a datelor primare (de exemplu cercetare documentara de brevete) si/sau achizitia de rapoarte de piata realizate de firme </a:t>
            </a:r>
            <a:r>
              <a:rPr lang="ro-RO" sz="2400" dirty="0" smtClean="0">
                <a:solidFill>
                  <a:srgbClr val="002060"/>
                </a:solidFill>
              </a:rPr>
              <a:t>specializate</a:t>
            </a:r>
            <a:r>
              <a:rPr lang="en-US" sz="2400" i="1" dirty="0" smtClean="0">
                <a:solidFill>
                  <a:srgbClr val="002060"/>
                </a:solidFill>
              </a:rPr>
              <a:t>“</a:t>
            </a:r>
            <a:endParaRPr lang="ro-RO" sz="2400" i="1" dirty="0">
              <a:solidFill>
                <a:srgbClr val="002060"/>
              </a:solidFill>
            </a:endParaRPr>
          </a:p>
        </p:txBody>
      </p:sp>
      <p:sp>
        <p:nvSpPr>
          <p:cNvPr id="3" name="Rectangle 2"/>
          <p:cNvSpPr/>
          <p:nvPr/>
        </p:nvSpPr>
        <p:spPr>
          <a:xfrm>
            <a:off x="2743200" y="2117527"/>
            <a:ext cx="2505622" cy="523220"/>
          </a:xfrm>
          <a:prstGeom prst="rect">
            <a:avLst/>
          </a:prstGeom>
        </p:spPr>
        <p:txBody>
          <a:bodyPr wrap="none">
            <a:spAutoFit/>
          </a:bodyPr>
          <a:lstStyle/>
          <a:p>
            <a:pPr lvl="0"/>
            <a:r>
              <a:rPr lang="en-US" sz="2800" i="1" dirty="0" smtClean="0">
                <a:solidFill>
                  <a:srgbClr val="00B0F0"/>
                </a:solidFill>
              </a:rPr>
              <a:t>(</a:t>
            </a:r>
            <a:r>
              <a:rPr lang="en-US" sz="2800" i="1" dirty="0" err="1" smtClean="0">
                <a:solidFill>
                  <a:srgbClr val="00B0F0"/>
                </a:solidFill>
              </a:rPr>
              <a:t>cofinantare</a:t>
            </a:r>
            <a:r>
              <a:rPr lang="en-US" sz="2800" i="1" dirty="0" smtClean="0">
                <a:solidFill>
                  <a:srgbClr val="00B0F0"/>
                </a:solidFill>
              </a:rPr>
              <a:t> …) </a:t>
            </a:r>
            <a:endParaRPr lang="en-US" sz="2800" i="1" dirty="0">
              <a:solidFill>
                <a:srgbClr val="00B0F0"/>
              </a:solidFill>
            </a:endParaRPr>
          </a:p>
        </p:txBody>
      </p:sp>
    </p:spTree>
    <p:extLst>
      <p:ext uri="{BB962C8B-B14F-4D97-AF65-F5344CB8AC3E}">
        <p14:creationId xmlns:p14="http://schemas.microsoft.com/office/powerpoint/2010/main" val="37142705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r">
              <a:spcBef>
                <a:spcPct val="20000"/>
              </a:spcBef>
              <a:defRPr/>
            </a:pPr>
            <a:r>
              <a:rPr lang="en-US" sz="9600" b="1" dirty="0">
                <a:solidFill>
                  <a:srgbClr val="0000CC"/>
                </a:solidFill>
                <a:latin typeface="Symbol" panose="05050102010706020507" pitchFamily="18" charset="2"/>
              </a:rPr>
              <a:t>g</a:t>
            </a:r>
            <a:r>
              <a:rPr lang="en-US" sz="9600" b="1" dirty="0">
                <a:solidFill>
                  <a:srgbClr val="0000CC"/>
                </a:solidFill>
              </a:rPr>
              <a:t>+</a:t>
            </a:r>
            <a:endParaRPr lang="ro-RO"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81005108"/>
              </p:ext>
            </p:extLst>
          </p:nvPr>
        </p:nvGraphicFramePr>
        <p:xfrm>
          <a:off x="457200" y="1615440"/>
          <a:ext cx="8229600" cy="274320"/>
        </p:xfrm>
        <a:graphic>
          <a:graphicData uri="http://schemas.openxmlformats.org/drawingml/2006/table">
            <a:tbl>
              <a:tblPr firstRow="1" firstCol="1" bandRow="1"/>
              <a:tblGrid>
                <a:gridCol w="8229600"/>
              </a:tblGrid>
              <a:tr h="0">
                <a:tc>
                  <a:txBody>
                    <a:bodyPr/>
                    <a:lstStyle/>
                    <a:p>
                      <a:pPr marL="228600" marR="0" algn="just">
                        <a:spcBef>
                          <a:spcPts val="0"/>
                        </a:spcBef>
                        <a:spcAft>
                          <a:spcPts val="0"/>
                        </a:spcAft>
                      </a:pPr>
                      <a:r>
                        <a:rPr lang="ro-RO" sz="1800" b="1" dirty="0" smtClean="0">
                          <a:effectLst/>
                          <a:latin typeface="Times New Roman" panose="02020603050405020304" pitchFamily="18" charset="0"/>
                          <a:ea typeface="Times New Roman" panose="02020603050405020304" pitchFamily="18" charset="0"/>
                          <a:cs typeface="Times New Roman" panose="02020603050405020304" pitchFamily="18" charset="0"/>
                        </a:rPr>
                        <a:t>Activitat</a:t>
                      </a:r>
                      <a:r>
                        <a:rPr lang="en-US" sz="18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b="1"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de tip “C”:  </a:t>
                      </a:r>
                      <a:r>
                        <a:rPr lang="en-US" sz="1800" b="1" i="1" kern="1200" baseline="0" dirty="0" smtClean="0">
                          <a:solidFill>
                            <a:schemeClr val="tx1"/>
                          </a:solidFill>
                          <a:effectLst/>
                          <a:latin typeface="Times New Roman" panose="02020603050405020304" pitchFamily="18" charset="0"/>
                          <a:ea typeface="+mn-ea"/>
                          <a:cs typeface="Times New Roman" panose="02020603050405020304" pitchFamily="18" charset="0"/>
                        </a:rPr>
                        <a:t>“</a:t>
                      </a:r>
                      <a:r>
                        <a:rPr lang="ro-RO" sz="1800" i="1" kern="1200" dirty="0" smtClean="0">
                          <a:solidFill>
                            <a:schemeClr val="tx1"/>
                          </a:solidFill>
                          <a:effectLst/>
                          <a:latin typeface="+mn-lt"/>
                          <a:ea typeface="+mn-ea"/>
                          <a:cs typeface="+mn-cs"/>
                        </a:rPr>
                        <a:t>Transfer de abilitati/competente CD si de strijinire a inovarii</a:t>
                      </a:r>
                      <a:endParaRPr lang="ro-RO"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pic>
        <p:nvPicPr>
          <p:cNvPr id="3074" name="Picture 2" descr="IFIN-H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274638"/>
            <a:ext cx="3067050" cy="952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38150" y="2584624"/>
            <a:ext cx="8382000" cy="3895938"/>
          </a:xfrm>
          <a:prstGeom prst="rect">
            <a:avLst/>
          </a:prstGeom>
        </p:spPr>
        <p:txBody>
          <a:bodyPr wrap="square">
            <a:spAutoFit/>
          </a:bodyPr>
          <a:lstStyle/>
          <a:p>
            <a:pPr marL="457200" indent="-457200">
              <a:lnSpc>
                <a:spcPts val="2800"/>
              </a:lnSpc>
              <a:buFont typeface="Arial" panose="020B0604020202020204" pitchFamily="34" charset="0"/>
              <a:buChar char="•"/>
            </a:pPr>
            <a:r>
              <a:rPr lang="en-US" sz="2800" dirty="0" smtClean="0"/>
              <a:t>C</a:t>
            </a:r>
            <a:r>
              <a:rPr lang="ro-RO" sz="2800" dirty="0" smtClean="0"/>
              <a:t>.</a:t>
            </a:r>
            <a:r>
              <a:rPr lang="en-US" sz="2800" dirty="0" smtClean="0"/>
              <a:t>4</a:t>
            </a:r>
            <a:r>
              <a:rPr lang="ro-RO" sz="2800" dirty="0" smtClean="0"/>
              <a:t> </a:t>
            </a:r>
            <a:r>
              <a:rPr lang="en-US" sz="2800" dirty="0" smtClean="0"/>
              <a:t>“</a:t>
            </a:r>
            <a:r>
              <a:rPr lang="ro-RO" sz="2800" i="1" dirty="0" smtClean="0"/>
              <a:t>Testarea </a:t>
            </a:r>
            <a:r>
              <a:rPr lang="ro-RO" sz="2800" i="1" dirty="0"/>
              <a:t>produselor pentru certificarea calitatii conform reglementarilor de punere piata a </a:t>
            </a:r>
            <a:r>
              <a:rPr lang="ro-RO" sz="2800" i="1" dirty="0" smtClean="0"/>
              <a:t>acestora</a:t>
            </a:r>
            <a:r>
              <a:rPr lang="en-US" sz="2800" i="1" dirty="0" smtClean="0"/>
              <a:t>”</a:t>
            </a:r>
            <a:endParaRPr lang="en-US" sz="2400" i="1" u="sng" dirty="0" smtClean="0"/>
          </a:p>
          <a:p>
            <a:pPr marL="342900" indent="-342900">
              <a:buFont typeface="Wingdings" panose="05000000000000000000" pitchFamily="2" charset="2"/>
              <a:buChar char="v"/>
            </a:pPr>
            <a:r>
              <a:rPr lang="ro-RO" sz="2400" dirty="0"/>
              <a:t>Validarea </a:t>
            </a:r>
            <a:r>
              <a:rPr lang="ro-RO" sz="2400" dirty="0" smtClean="0"/>
              <a:t>sterilizarii</a:t>
            </a:r>
            <a:endParaRPr lang="en-US" sz="2400" dirty="0" smtClean="0"/>
          </a:p>
          <a:p>
            <a:pPr marL="342900" indent="-342900">
              <a:lnSpc>
                <a:spcPts val="2500"/>
              </a:lnSpc>
              <a:buFont typeface="Wingdings" panose="05000000000000000000" pitchFamily="2" charset="2"/>
              <a:buChar char="v"/>
            </a:pPr>
            <a:r>
              <a:rPr lang="en-US" sz="2400" dirty="0" smtClean="0"/>
              <a:t>Teste </a:t>
            </a:r>
            <a:r>
              <a:rPr lang="en-US" sz="2400" dirty="0"/>
              <a:t>de </a:t>
            </a:r>
            <a:r>
              <a:rPr lang="en-US" sz="2400" dirty="0" err="1"/>
              <a:t>microbiologie</a:t>
            </a:r>
            <a:r>
              <a:rPr lang="en-US" sz="2400" dirty="0"/>
              <a:t> </a:t>
            </a:r>
            <a:r>
              <a:rPr lang="en-US" sz="2400" dirty="0" err="1"/>
              <a:t>pentru</a:t>
            </a:r>
            <a:r>
              <a:rPr lang="en-US" sz="2400" dirty="0"/>
              <a:t> </a:t>
            </a:r>
            <a:r>
              <a:rPr lang="en-US" sz="2400" dirty="0" err="1"/>
              <a:t>produse</a:t>
            </a:r>
            <a:r>
              <a:rPr lang="en-US" sz="2400" dirty="0"/>
              <a:t> </a:t>
            </a:r>
            <a:r>
              <a:rPr lang="en-US" sz="2400" dirty="0" err="1"/>
              <a:t>farmaceutice</a:t>
            </a:r>
            <a:r>
              <a:rPr lang="en-US" sz="2400" dirty="0"/>
              <a:t> </a:t>
            </a:r>
            <a:r>
              <a:rPr lang="en-US" sz="2400" dirty="0" err="1"/>
              <a:t>si</a:t>
            </a:r>
            <a:r>
              <a:rPr lang="en-US" sz="2400" dirty="0"/>
              <a:t> </a:t>
            </a:r>
            <a:r>
              <a:rPr lang="en-US" sz="2400" dirty="0" err="1"/>
              <a:t>dispozitive</a:t>
            </a:r>
            <a:r>
              <a:rPr lang="en-US" sz="2400" dirty="0"/>
              <a:t> </a:t>
            </a:r>
            <a:r>
              <a:rPr lang="en-US" sz="2400" dirty="0" err="1"/>
              <a:t>medicale</a:t>
            </a:r>
            <a:r>
              <a:rPr lang="en-US" sz="2400" dirty="0"/>
              <a:t> </a:t>
            </a:r>
            <a:r>
              <a:rPr lang="en-US" sz="2400" dirty="0" smtClean="0"/>
              <a:t>- </a:t>
            </a:r>
            <a:r>
              <a:rPr lang="en-US" sz="2400" i="1" dirty="0" smtClean="0"/>
              <a:t>ISO 17025</a:t>
            </a:r>
          </a:p>
          <a:p>
            <a:pPr marL="342900" lvl="0" indent="-342900">
              <a:lnSpc>
                <a:spcPts val="1900"/>
              </a:lnSpc>
              <a:buFont typeface="Arial" panose="020B0604020202020204" pitchFamily="34" charset="0"/>
              <a:buChar char="•"/>
            </a:pPr>
            <a:r>
              <a:rPr lang="en-US" dirty="0" err="1"/>
              <a:t>Contaminare</a:t>
            </a:r>
            <a:r>
              <a:rPr lang="en-US" dirty="0"/>
              <a:t> </a:t>
            </a:r>
            <a:r>
              <a:rPr lang="en-US" dirty="0" err="1"/>
              <a:t>microbiana</a:t>
            </a:r>
            <a:r>
              <a:rPr lang="en-US" dirty="0"/>
              <a:t> – </a:t>
            </a:r>
            <a:r>
              <a:rPr lang="en-US" dirty="0" err="1"/>
              <a:t>cantitativ</a:t>
            </a:r>
            <a:r>
              <a:rPr lang="en-US" dirty="0"/>
              <a:t> </a:t>
            </a:r>
            <a:r>
              <a:rPr lang="en-US" dirty="0" err="1"/>
              <a:t>si</a:t>
            </a:r>
            <a:r>
              <a:rPr lang="en-US" dirty="0"/>
              <a:t> </a:t>
            </a:r>
            <a:r>
              <a:rPr lang="en-US" dirty="0" err="1"/>
              <a:t>calitativ</a:t>
            </a:r>
            <a:r>
              <a:rPr lang="en-US" dirty="0"/>
              <a:t>: </a:t>
            </a:r>
            <a:r>
              <a:rPr lang="en-US" i="1" dirty="0"/>
              <a:t>E. coli</a:t>
            </a:r>
            <a:r>
              <a:rPr lang="en-US" dirty="0"/>
              <a:t>, </a:t>
            </a:r>
            <a:r>
              <a:rPr lang="en-US" i="1" dirty="0"/>
              <a:t>Salmonella sp</a:t>
            </a:r>
            <a:r>
              <a:rPr lang="en-US" dirty="0"/>
              <a:t>., </a:t>
            </a:r>
            <a:r>
              <a:rPr lang="en-US" i="1" dirty="0"/>
              <a:t>Ps. aeruginosa</a:t>
            </a:r>
            <a:r>
              <a:rPr lang="en-US" dirty="0"/>
              <a:t>, </a:t>
            </a:r>
            <a:r>
              <a:rPr lang="en-US" i="1" dirty="0"/>
              <a:t>St. </a:t>
            </a:r>
            <a:r>
              <a:rPr lang="en-US" i="1" dirty="0" err="1"/>
              <a:t>aureus;</a:t>
            </a:r>
            <a:r>
              <a:rPr lang="en-US" dirty="0" err="1"/>
              <a:t>Bacterii</a:t>
            </a:r>
            <a:r>
              <a:rPr lang="en-US" dirty="0"/>
              <a:t> gram-negative </a:t>
            </a:r>
            <a:r>
              <a:rPr lang="en-US" dirty="0" err="1"/>
              <a:t>rezistente</a:t>
            </a:r>
            <a:r>
              <a:rPr lang="en-US" dirty="0"/>
              <a:t> la </a:t>
            </a:r>
            <a:r>
              <a:rPr lang="en-US" dirty="0" err="1"/>
              <a:t>mediu</a:t>
            </a:r>
            <a:r>
              <a:rPr lang="en-US" dirty="0"/>
              <a:t> cu </a:t>
            </a:r>
            <a:r>
              <a:rPr lang="en-US" dirty="0" err="1"/>
              <a:t>bila</a:t>
            </a:r>
            <a:r>
              <a:rPr lang="en-US" dirty="0"/>
              <a:t>: </a:t>
            </a:r>
            <a:r>
              <a:rPr lang="en-US" dirty="0" err="1"/>
              <a:t>prezent</a:t>
            </a:r>
            <a:r>
              <a:rPr lang="en-US" dirty="0"/>
              <a:t>/absent </a:t>
            </a:r>
            <a:r>
              <a:rPr lang="en-US" dirty="0" err="1"/>
              <a:t>si</a:t>
            </a:r>
            <a:r>
              <a:rPr lang="en-US" dirty="0"/>
              <a:t> </a:t>
            </a:r>
            <a:r>
              <a:rPr lang="en-US" dirty="0" err="1"/>
              <a:t>semicantitativ</a:t>
            </a:r>
            <a:endParaRPr lang="ro-RO" dirty="0"/>
          </a:p>
          <a:p>
            <a:pPr marL="342900" lvl="0" indent="-342900">
              <a:lnSpc>
                <a:spcPts val="1900"/>
              </a:lnSpc>
              <a:buFont typeface="Arial" panose="020B0604020202020204" pitchFamily="34" charset="0"/>
              <a:buChar char="•"/>
            </a:pPr>
            <a:r>
              <a:rPr lang="en-US" dirty="0"/>
              <a:t>Teste de </a:t>
            </a:r>
            <a:r>
              <a:rPr lang="en-US" dirty="0" err="1"/>
              <a:t>sterilitate</a:t>
            </a:r>
            <a:r>
              <a:rPr lang="en-US" dirty="0"/>
              <a:t>: </a:t>
            </a:r>
            <a:r>
              <a:rPr lang="en-US" dirty="0" err="1"/>
              <a:t>metoda</a:t>
            </a:r>
            <a:r>
              <a:rPr lang="en-US" dirty="0"/>
              <a:t> </a:t>
            </a:r>
            <a:r>
              <a:rPr lang="en-US" dirty="0" err="1"/>
              <a:t>filtrarii</a:t>
            </a:r>
            <a:r>
              <a:rPr lang="en-US" dirty="0"/>
              <a:t> </a:t>
            </a:r>
            <a:r>
              <a:rPr lang="en-US" dirty="0" err="1"/>
              <a:t>sau</a:t>
            </a:r>
            <a:r>
              <a:rPr lang="en-US" dirty="0"/>
              <a:t> a </a:t>
            </a:r>
            <a:r>
              <a:rPr lang="en-US" dirty="0" err="1"/>
              <a:t>insamantarii</a:t>
            </a:r>
            <a:r>
              <a:rPr lang="en-US" dirty="0"/>
              <a:t> </a:t>
            </a:r>
            <a:r>
              <a:rPr lang="en-US" dirty="0" err="1"/>
              <a:t>directe</a:t>
            </a:r>
            <a:endParaRPr lang="ro-RO" dirty="0"/>
          </a:p>
          <a:p>
            <a:pPr marL="342900" lvl="0" indent="-342900">
              <a:lnSpc>
                <a:spcPts val="1900"/>
              </a:lnSpc>
              <a:buFont typeface="Arial" panose="020B0604020202020204" pitchFamily="34" charset="0"/>
              <a:buChar char="•"/>
            </a:pPr>
            <a:r>
              <a:rPr lang="en-US" dirty="0"/>
              <a:t>Teste de </a:t>
            </a:r>
            <a:r>
              <a:rPr lang="en-US" dirty="0" err="1"/>
              <a:t>contaminare</a:t>
            </a:r>
            <a:r>
              <a:rPr lang="en-US" dirty="0"/>
              <a:t> </a:t>
            </a:r>
            <a:r>
              <a:rPr lang="en-US" dirty="0" err="1"/>
              <a:t>cantitativa</a:t>
            </a:r>
            <a:r>
              <a:rPr lang="en-US" dirty="0"/>
              <a:t> a </a:t>
            </a:r>
            <a:r>
              <a:rPr lang="en-US" dirty="0" err="1"/>
              <a:t>aerului</a:t>
            </a:r>
            <a:r>
              <a:rPr lang="en-US" dirty="0"/>
              <a:t> </a:t>
            </a:r>
            <a:r>
              <a:rPr lang="en-US" dirty="0" err="1"/>
              <a:t>si</a:t>
            </a:r>
            <a:r>
              <a:rPr lang="en-US" dirty="0"/>
              <a:t> </a:t>
            </a:r>
            <a:r>
              <a:rPr lang="en-US" dirty="0" err="1"/>
              <a:t>suprafetele</a:t>
            </a:r>
            <a:r>
              <a:rPr lang="en-US" dirty="0"/>
              <a:t> de </a:t>
            </a:r>
            <a:r>
              <a:rPr lang="en-US" dirty="0" err="1"/>
              <a:t>lucru</a:t>
            </a:r>
            <a:r>
              <a:rPr lang="en-US" dirty="0"/>
              <a:t> din </a:t>
            </a:r>
            <a:r>
              <a:rPr lang="en-US" dirty="0" err="1"/>
              <a:t>mediul</a:t>
            </a:r>
            <a:r>
              <a:rPr lang="en-US" dirty="0"/>
              <a:t> de </a:t>
            </a:r>
            <a:r>
              <a:rPr lang="en-US" dirty="0" err="1"/>
              <a:t>productie</a:t>
            </a:r>
            <a:r>
              <a:rPr lang="en-US" dirty="0"/>
              <a:t>, </a:t>
            </a:r>
            <a:r>
              <a:rPr lang="en-US" dirty="0" err="1"/>
              <a:t>precum</a:t>
            </a:r>
            <a:r>
              <a:rPr lang="en-US" dirty="0"/>
              <a:t> </a:t>
            </a:r>
            <a:r>
              <a:rPr lang="en-US" dirty="0" err="1"/>
              <a:t>si</a:t>
            </a:r>
            <a:r>
              <a:rPr lang="en-US" dirty="0"/>
              <a:t> a </a:t>
            </a:r>
            <a:r>
              <a:rPr lang="en-US" dirty="0" err="1"/>
              <a:t>manusilor</a:t>
            </a:r>
            <a:r>
              <a:rPr lang="en-US" dirty="0"/>
              <a:t> / </a:t>
            </a:r>
            <a:r>
              <a:rPr lang="en-US" dirty="0" err="1"/>
              <a:t>mainilor</a:t>
            </a:r>
            <a:r>
              <a:rPr lang="en-US" dirty="0"/>
              <a:t> </a:t>
            </a:r>
            <a:r>
              <a:rPr lang="en-US" dirty="0" err="1"/>
              <a:t>operatorilor</a:t>
            </a:r>
            <a:endParaRPr lang="ro-RO" dirty="0"/>
          </a:p>
          <a:p>
            <a:pPr marL="342900" lvl="0" indent="-342900">
              <a:lnSpc>
                <a:spcPts val="1900"/>
              </a:lnSpc>
              <a:buFont typeface="Arial" panose="020B0604020202020204" pitchFamily="34" charset="0"/>
              <a:buChar char="•"/>
            </a:pPr>
            <a:r>
              <a:rPr lang="en-US" dirty="0" err="1"/>
              <a:t>Contaminarea</a:t>
            </a:r>
            <a:r>
              <a:rPr lang="en-US" dirty="0"/>
              <a:t> </a:t>
            </a:r>
            <a:r>
              <a:rPr lang="en-US" dirty="0" err="1"/>
              <a:t>apei</a:t>
            </a:r>
            <a:r>
              <a:rPr lang="en-US" dirty="0"/>
              <a:t> din </a:t>
            </a:r>
            <a:r>
              <a:rPr lang="en-US" dirty="0" err="1"/>
              <a:t>productie</a:t>
            </a:r>
            <a:r>
              <a:rPr lang="en-US" dirty="0"/>
              <a:t> (</a:t>
            </a:r>
            <a:r>
              <a:rPr lang="en-US" dirty="0" err="1"/>
              <a:t>purificata</a:t>
            </a:r>
            <a:r>
              <a:rPr lang="en-US" dirty="0"/>
              <a:t>, de </a:t>
            </a:r>
            <a:r>
              <a:rPr lang="en-US" dirty="0" err="1"/>
              <a:t>racire</a:t>
            </a:r>
            <a:r>
              <a:rPr lang="en-US" dirty="0"/>
              <a:t> </a:t>
            </a:r>
            <a:r>
              <a:rPr lang="en-US" dirty="0" err="1"/>
              <a:t>etc</a:t>
            </a:r>
            <a:r>
              <a:rPr lang="en-US" dirty="0"/>
              <a:t>)</a:t>
            </a:r>
            <a:endParaRPr lang="ro-RO" dirty="0"/>
          </a:p>
          <a:p>
            <a:pPr marL="342900" indent="-342900">
              <a:buFont typeface="Wingdings" panose="05000000000000000000" pitchFamily="2" charset="2"/>
              <a:buChar char="v"/>
            </a:pPr>
            <a:r>
              <a:rPr lang="en-US" sz="2400" dirty="0" smtClean="0"/>
              <a:t>Teste </a:t>
            </a:r>
            <a:r>
              <a:rPr lang="en-US" sz="2400" dirty="0"/>
              <a:t>de </a:t>
            </a:r>
            <a:r>
              <a:rPr lang="en-US" sz="2400" dirty="0" err="1"/>
              <a:t>biocompatibilitate</a:t>
            </a:r>
            <a:endParaRPr lang="ro-RO" sz="2400" i="1" dirty="0">
              <a:solidFill>
                <a:srgbClr val="002060"/>
              </a:solidFill>
            </a:endParaRPr>
          </a:p>
        </p:txBody>
      </p:sp>
      <p:sp>
        <p:nvSpPr>
          <p:cNvPr id="3" name="Rectangle 2"/>
          <p:cNvSpPr/>
          <p:nvPr/>
        </p:nvSpPr>
        <p:spPr>
          <a:xfrm>
            <a:off x="2895600" y="2061404"/>
            <a:ext cx="2505622" cy="523220"/>
          </a:xfrm>
          <a:prstGeom prst="rect">
            <a:avLst/>
          </a:prstGeom>
        </p:spPr>
        <p:txBody>
          <a:bodyPr wrap="none">
            <a:spAutoFit/>
          </a:bodyPr>
          <a:lstStyle/>
          <a:p>
            <a:pPr lvl="0"/>
            <a:r>
              <a:rPr lang="en-US" sz="2800" i="1" dirty="0" smtClean="0">
                <a:solidFill>
                  <a:srgbClr val="00B0F0"/>
                </a:solidFill>
              </a:rPr>
              <a:t>(</a:t>
            </a:r>
            <a:r>
              <a:rPr lang="en-US" sz="2800" i="1" dirty="0" err="1" smtClean="0">
                <a:solidFill>
                  <a:srgbClr val="00B0F0"/>
                </a:solidFill>
              </a:rPr>
              <a:t>cofinantare</a:t>
            </a:r>
            <a:r>
              <a:rPr lang="en-US" sz="2800" i="1" dirty="0" smtClean="0">
                <a:solidFill>
                  <a:srgbClr val="00B0F0"/>
                </a:solidFill>
              </a:rPr>
              <a:t> …) </a:t>
            </a:r>
            <a:endParaRPr lang="en-US" sz="2800" i="1" dirty="0">
              <a:solidFill>
                <a:srgbClr val="00B0F0"/>
              </a:solidFill>
            </a:endParaRPr>
          </a:p>
        </p:txBody>
      </p:sp>
    </p:spTree>
    <p:extLst>
      <p:ext uri="{BB962C8B-B14F-4D97-AF65-F5344CB8AC3E}">
        <p14:creationId xmlns:p14="http://schemas.microsoft.com/office/powerpoint/2010/main" val="24970098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r">
              <a:spcBef>
                <a:spcPct val="20000"/>
              </a:spcBef>
              <a:defRPr/>
            </a:pPr>
            <a:r>
              <a:rPr lang="en-US" sz="9600" b="1" dirty="0">
                <a:solidFill>
                  <a:srgbClr val="0000CC"/>
                </a:solidFill>
                <a:latin typeface="Symbol" panose="05050102010706020507" pitchFamily="18" charset="2"/>
              </a:rPr>
              <a:t>g</a:t>
            </a:r>
            <a:r>
              <a:rPr lang="en-US" sz="9600" b="1" dirty="0">
                <a:solidFill>
                  <a:srgbClr val="0000CC"/>
                </a:solidFill>
              </a:rPr>
              <a:t>+</a:t>
            </a:r>
            <a:endParaRPr lang="ro-RO"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90092423"/>
              </p:ext>
            </p:extLst>
          </p:nvPr>
        </p:nvGraphicFramePr>
        <p:xfrm>
          <a:off x="457200" y="1615440"/>
          <a:ext cx="8229600" cy="274320"/>
        </p:xfrm>
        <a:graphic>
          <a:graphicData uri="http://schemas.openxmlformats.org/drawingml/2006/table">
            <a:tbl>
              <a:tblPr firstRow="1" firstCol="1" bandRow="1"/>
              <a:tblGrid>
                <a:gridCol w="8229600"/>
              </a:tblGrid>
              <a:tr h="0">
                <a:tc>
                  <a:txBody>
                    <a:bodyPr/>
                    <a:lstStyle/>
                    <a:p>
                      <a:pPr marL="228600" marR="0" algn="just">
                        <a:spcBef>
                          <a:spcPts val="0"/>
                        </a:spcBef>
                        <a:spcAft>
                          <a:spcPts val="0"/>
                        </a:spcAft>
                      </a:pPr>
                      <a:r>
                        <a:rPr lang="ro-RO" sz="1800" b="1" dirty="0" smtClean="0">
                          <a:effectLst/>
                          <a:latin typeface="Times New Roman" panose="02020603050405020304" pitchFamily="18" charset="0"/>
                          <a:ea typeface="Times New Roman" panose="02020603050405020304" pitchFamily="18" charset="0"/>
                          <a:cs typeface="Times New Roman" panose="02020603050405020304" pitchFamily="18" charset="0"/>
                        </a:rPr>
                        <a:t>Activitat</a:t>
                      </a:r>
                      <a:r>
                        <a:rPr lang="en-US" sz="18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b="1"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de tip “D”: </a:t>
                      </a:r>
                      <a:r>
                        <a:rPr lang="ro-RO" sz="1800" kern="1200" dirty="0" smtClean="0">
                          <a:solidFill>
                            <a:schemeClr val="tx1"/>
                          </a:solidFill>
                          <a:effectLst/>
                          <a:latin typeface="+mn-lt"/>
                          <a:ea typeface="+mn-ea"/>
                          <a:cs typeface="+mn-cs"/>
                        </a:rPr>
                        <a:t>CD în colaborare efectivă</a:t>
                      </a:r>
                      <a:endParaRPr lang="ro-RO"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pic>
        <p:nvPicPr>
          <p:cNvPr id="3074" name="Picture 2" descr="IFIN-H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274638"/>
            <a:ext cx="3067050" cy="952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38150" y="2831247"/>
            <a:ext cx="8382000" cy="1384995"/>
          </a:xfrm>
          <a:prstGeom prst="rect">
            <a:avLst/>
          </a:prstGeom>
        </p:spPr>
        <p:txBody>
          <a:bodyPr wrap="square">
            <a:spAutoFit/>
          </a:bodyPr>
          <a:lstStyle/>
          <a:p>
            <a:r>
              <a:rPr lang="ro-RO" sz="2800" dirty="0" smtClean="0"/>
              <a:t>D.1 </a:t>
            </a:r>
            <a:r>
              <a:rPr lang="ro-RO" sz="2800" dirty="0"/>
              <a:t>Cercetare industrială </a:t>
            </a:r>
            <a:endParaRPr lang="en-US" sz="1000" i="1" dirty="0"/>
          </a:p>
          <a:p>
            <a:endParaRPr lang="en-US" sz="2800" dirty="0"/>
          </a:p>
          <a:p>
            <a:r>
              <a:rPr lang="ro-RO" sz="2800" dirty="0" smtClean="0"/>
              <a:t>D.2  </a:t>
            </a:r>
            <a:r>
              <a:rPr lang="ro-RO" sz="2800" dirty="0"/>
              <a:t>Dezvoltare </a:t>
            </a:r>
            <a:r>
              <a:rPr lang="ro-RO" sz="2800" dirty="0" smtClean="0"/>
              <a:t>experimentală</a:t>
            </a:r>
            <a:endParaRPr lang="en-US" sz="2800" dirty="0" smtClean="0"/>
          </a:p>
        </p:txBody>
      </p:sp>
      <p:sp>
        <p:nvSpPr>
          <p:cNvPr id="3" name="Rectangle 2"/>
          <p:cNvSpPr/>
          <p:nvPr/>
        </p:nvSpPr>
        <p:spPr>
          <a:xfrm>
            <a:off x="1219200" y="1975142"/>
            <a:ext cx="7086235" cy="523220"/>
          </a:xfrm>
          <a:prstGeom prst="rect">
            <a:avLst/>
          </a:prstGeom>
        </p:spPr>
        <p:txBody>
          <a:bodyPr wrap="none">
            <a:spAutoFit/>
          </a:bodyPr>
          <a:lstStyle/>
          <a:p>
            <a:pPr lvl="0"/>
            <a:r>
              <a:rPr lang="en-US" sz="2800" i="1" dirty="0" smtClean="0">
                <a:solidFill>
                  <a:srgbClr val="00B0F0"/>
                </a:solidFill>
              </a:rPr>
              <a:t>(</a:t>
            </a:r>
            <a:r>
              <a:rPr lang="en-US" sz="2800" i="1" dirty="0" err="1" smtClean="0">
                <a:solidFill>
                  <a:srgbClr val="00B0F0"/>
                </a:solidFill>
              </a:rPr>
              <a:t>cofinantare</a:t>
            </a:r>
            <a:r>
              <a:rPr lang="en-US" sz="2800" i="1" dirty="0" smtClean="0">
                <a:solidFill>
                  <a:srgbClr val="00B0F0"/>
                </a:solidFill>
              </a:rPr>
              <a:t> “in </a:t>
            </a:r>
            <a:r>
              <a:rPr lang="en-US" sz="2800" i="1" dirty="0" err="1" smtClean="0">
                <a:solidFill>
                  <a:srgbClr val="00B0F0"/>
                </a:solidFill>
              </a:rPr>
              <a:t>natura</a:t>
            </a:r>
            <a:r>
              <a:rPr lang="en-US" sz="2800" i="1" dirty="0" smtClean="0">
                <a:solidFill>
                  <a:srgbClr val="00B0F0"/>
                </a:solidFill>
              </a:rPr>
              <a:t>”+</a:t>
            </a:r>
            <a:r>
              <a:rPr lang="en-US" sz="2800" i="1" dirty="0" err="1" smtClean="0">
                <a:solidFill>
                  <a:srgbClr val="00B0F0"/>
                </a:solidFill>
              </a:rPr>
              <a:t>finantare</a:t>
            </a:r>
            <a:r>
              <a:rPr lang="en-US" sz="2800" i="1" dirty="0" smtClean="0">
                <a:solidFill>
                  <a:srgbClr val="00B0F0"/>
                </a:solidFill>
              </a:rPr>
              <a:t> de la </a:t>
            </a:r>
            <a:r>
              <a:rPr lang="en-US" sz="2800" i="1" dirty="0" err="1" smtClean="0">
                <a:solidFill>
                  <a:srgbClr val="00B0F0"/>
                </a:solidFill>
              </a:rPr>
              <a:t>buget</a:t>
            </a:r>
            <a:r>
              <a:rPr lang="en-US" sz="2800" i="1" dirty="0" smtClean="0">
                <a:solidFill>
                  <a:srgbClr val="00B0F0"/>
                </a:solidFill>
              </a:rPr>
              <a:t>) </a:t>
            </a:r>
            <a:endParaRPr lang="en-US" sz="2800" i="1" dirty="0">
              <a:solidFill>
                <a:srgbClr val="00B0F0"/>
              </a:solidFill>
            </a:endParaRPr>
          </a:p>
        </p:txBody>
      </p:sp>
    </p:spTree>
    <p:extLst>
      <p:ext uri="{BB962C8B-B14F-4D97-AF65-F5344CB8AC3E}">
        <p14:creationId xmlns:p14="http://schemas.microsoft.com/office/powerpoint/2010/main" val="35927091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lvl="0" algn="r">
              <a:spcBef>
                <a:spcPct val="20000"/>
              </a:spcBef>
              <a:defRPr/>
            </a:pPr>
            <a:r>
              <a:rPr lang="en-US" sz="9600" b="1" dirty="0">
                <a:solidFill>
                  <a:srgbClr val="0000CC"/>
                </a:solidFill>
                <a:latin typeface="Symbol" panose="05050102010706020507" pitchFamily="18" charset="2"/>
              </a:rPr>
              <a:t>g</a:t>
            </a:r>
            <a:r>
              <a:rPr lang="en-US" sz="9600" b="1" dirty="0">
                <a:solidFill>
                  <a:srgbClr val="0000CC"/>
                </a:solidFill>
              </a:rPr>
              <a:t>+</a:t>
            </a:r>
            <a:endParaRPr lang="ro-RO" dirty="0"/>
          </a:p>
        </p:txBody>
      </p:sp>
      <p:pic>
        <p:nvPicPr>
          <p:cNvPr id="3074" name="Picture 2" descr="IFIN-H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150" y="274638"/>
            <a:ext cx="3067050" cy="952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94731" y="1447800"/>
            <a:ext cx="8039669" cy="954107"/>
          </a:xfrm>
          <a:prstGeom prst="rect">
            <a:avLst/>
          </a:prstGeom>
        </p:spPr>
        <p:txBody>
          <a:bodyPr wrap="square">
            <a:spAutoFit/>
          </a:bodyPr>
          <a:lstStyle/>
          <a:p>
            <a:r>
              <a:rPr lang="en-US" sz="2800" i="1" dirty="0" err="1" smtClean="0">
                <a:solidFill>
                  <a:prstClr val="black"/>
                </a:solidFill>
              </a:rPr>
              <a:t>Expresii</a:t>
            </a:r>
            <a:r>
              <a:rPr lang="en-US" sz="2800" i="1" dirty="0" smtClean="0">
                <a:solidFill>
                  <a:prstClr val="black"/>
                </a:solidFill>
              </a:rPr>
              <a:t> de </a:t>
            </a:r>
            <a:r>
              <a:rPr lang="en-US" sz="2800" i="1" dirty="0" err="1" smtClean="0">
                <a:solidFill>
                  <a:prstClr val="black"/>
                </a:solidFill>
              </a:rPr>
              <a:t>interes</a:t>
            </a:r>
            <a:r>
              <a:rPr lang="en-US" sz="2800" i="1" dirty="0" smtClean="0">
                <a:solidFill>
                  <a:prstClr val="black"/>
                </a:solidFill>
              </a:rPr>
              <a:t>:</a:t>
            </a:r>
          </a:p>
          <a:p>
            <a:pPr marL="457200" indent="-457200">
              <a:buFont typeface="Arial" panose="020B0604020202020204" pitchFamily="34" charset="0"/>
              <a:buChar char="•"/>
            </a:pPr>
            <a:r>
              <a:rPr lang="en-US" sz="2800" i="1" dirty="0" err="1" smtClean="0">
                <a:solidFill>
                  <a:prstClr val="black"/>
                </a:solidFill>
              </a:rPr>
              <a:t>Dispozitive</a:t>
            </a:r>
            <a:r>
              <a:rPr lang="en-US" sz="2800" i="1" dirty="0" smtClean="0">
                <a:solidFill>
                  <a:prstClr val="black"/>
                </a:solidFill>
              </a:rPr>
              <a:t> </a:t>
            </a:r>
            <a:r>
              <a:rPr lang="en-US" sz="2800" i="1" dirty="0" err="1" smtClean="0">
                <a:solidFill>
                  <a:prstClr val="black"/>
                </a:solidFill>
              </a:rPr>
              <a:t>medicale</a:t>
            </a:r>
            <a:endParaRPr lang="en-US" sz="2800" i="1" dirty="0" smtClean="0">
              <a:solidFill>
                <a:prstClr val="black"/>
              </a:solidFill>
            </a:endParaRPr>
          </a:p>
        </p:txBody>
      </p:sp>
      <p:sp>
        <p:nvSpPr>
          <p:cNvPr id="4" name="Rectangle 3"/>
          <p:cNvSpPr/>
          <p:nvPr/>
        </p:nvSpPr>
        <p:spPr>
          <a:xfrm>
            <a:off x="438150" y="6400800"/>
            <a:ext cx="8382000" cy="350865"/>
          </a:xfrm>
          <a:prstGeom prst="rect">
            <a:avLst/>
          </a:prstGeom>
        </p:spPr>
        <p:txBody>
          <a:bodyPr wrap="square">
            <a:spAutoFit/>
          </a:bodyPr>
          <a:lstStyle/>
          <a:p>
            <a:pPr algn="ctr">
              <a:lnSpc>
                <a:spcPct val="120000"/>
              </a:lnSpc>
            </a:pPr>
            <a:r>
              <a:rPr lang="ro-RO" sz="1400" b="1" dirty="0">
                <a:solidFill>
                  <a:prstClr val="black"/>
                </a:solidFill>
                <a:latin typeface="Arial" panose="020B0604020202020204" pitchFamily="34" charset="0"/>
                <a:ea typeface="Calibri" panose="020F0502020204030204" pitchFamily="34" charset="0"/>
                <a:cs typeface="Times New Roman" panose="02020603050405020304" pitchFamily="18" charset="0"/>
              </a:rPr>
              <a:t>A doua Masa rotunda cu partenerii </a:t>
            </a:r>
            <a:r>
              <a:rPr lang="ro-RO" sz="14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IRASM</a:t>
            </a:r>
            <a:r>
              <a:rPr lang="en-US" sz="14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IFIN-HH, </a:t>
            </a:r>
            <a:r>
              <a:rPr lang="en-US" sz="1400" b="1" dirty="0" err="1" smtClean="0">
                <a:solidFill>
                  <a:prstClr val="black"/>
                </a:solidFill>
                <a:latin typeface="Arial" panose="020B0604020202020204" pitchFamily="34" charset="0"/>
                <a:ea typeface="Calibri" panose="020F0502020204030204" pitchFamily="34" charset="0"/>
                <a:cs typeface="Times New Roman" panose="02020603050405020304" pitchFamily="18" charset="0"/>
              </a:rPr>
              <a:t>Magurele</a:t>
            </a:r>
            <a:r>
              <a:rPr lang="en-US" sz="14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ro-RO" sz="14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24 </a:t>
            </a:r>
            <a:r>
              <a:rPr lang="ro-RO" sz="14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25 noiembrie 2015</a:t>
            </a:r>
            <a:endParaRPr lang="en-US" sz="1100" dirty="0">
              <a:solidFill>
                <a:prstClr val="black"/>
              </a:solidFill>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4" cstate="print"/>
          <a:stretch>
            <a:fillRect/>
          </a:stretch>
        </p:blipFill>
        <p:spPr>
          <a:xfrm>
            <a:off x="581604" y="2389613"/>
            <a:ext cx="5764376" cy="2836418"/>
          </a:xfrm>
          <a:prstGeom prst="rect">
            <a:avLst/>
          </a:prstGeom>
        </p:spPr>
      </p:pic>
      <p:pic>
        <p:nvPicPr>
          <p:cNvPr id="5" name="Picture 4"/>
          <p:cNvPicPr>
            <a:picLocks noChangeAspect="1"/>
          </p:cNvPicPr>
          <p:nvPr/>
        </p:nvPicPr>
        <p:blipFill>
          <a:blip r:embed="rId5" cstate="print"/>
          <a:stretch>
            <a:fillRect/>
          </a:stretch>
        </p:blipFill>
        <p:spPr>
          <a:xfrm>
            <a:off x="3977951" y="4145849"/>
            <a:ext cx="4736057" cy="2295061"/>
          </a:xfrm>
          <a:prstGeom prst="rect">
            <a:avLst/>
          </a:prstGeom>
        </p:spPr>
      </p:pic>
    </p:spTree>
    <p:extLst>
      <p:ext uri="{BB962C8B-B14F-4D97-AF65-F5344CB8AC3E}">
        <p14:creationId xmlns:p14="http://schemas.microsoft.com/office/powerpoint/2010/main" val="33916224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lvl="0" algn="r">
              <a:spcBef>
                <a:spcPct val="20000"/>
              </a:spcBef>
              <a:defRPr/>
            </a:pPr>
            <a:r>
              <a:rPr lang="en-US" sz="9600" b="1" dirty="0">
                <a:solidFill>
                  <a:srgbClr val="0000CC"/>
                </a:solidFill>
                <a:latin typeface="Symbol" panose="05050102010706020507" pitchFamily="18" charset="2"/>
              </a:rPr>
              <a:t>g</a:t>
            </a:r>
            <a:r>
              <a:rPr lang="en-US" sz="9600" b="1" dirty="0">
                <a:solidFill>
                  <a:srgbClr val="0000CC"/>
                </a:solidFill>
              </a:rPr>
              <a:t>+</a:t>
            </a:r>
            <a:endParaRPr lang="ro-RO" dirty="0"/>
          </a:p>
        </p:txBody>
      </p:sp>
      <p:pic>
        <p:nvPicPr>
          <p:cNvPr id="3074" name="Picture 2" descr="IFIN-H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150" y="274638"/>
            <a:ext cx="3067050" cy="952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94731" y="1447800"/>
            <a:ext cx="8039669" cy="954107"/>
          </a:xfrm>
          <a:prstGeom prst="rect">
            <a:avLst/>
          </a:prstGeom>
        </p:spPr>
        <p:txBody>
          <a:bodyPr wrap="square">
            <a:spAutoFit/>
          </a:bodyPr>
          <a:lstStyle/>
          <a:p>
            <a:r>
              <a:rPr lang="en-US" sz="2800" i="1" dirty="0" err="1" smtClean="0">
                <a:solidFill>
                  <a:prstClr val="black"/>
                </a:solidFill>
              </a:rPr>
              <a:t>Expresii</a:t>
            </a:r>
            <a:r>
              <a:rPr lang="en-US" sz="2800" i="1" dirty="0" smtClean="0">
                <a:solidFill>
                  <a:prstClr val="black"/>
                </a:solidFill>
              </a:rPr>
              <a:t> de </a:t>
            </a:r>
            <a:r>
              <a:rPr lang="en-US" sz="2800" i="1" dirty="0" err="1" smtClean="0">
                <a:solidFill>
                  <a:prstClr val="black"/>
                </a:solidFill>
              </a:rPr>
              <a:t>interes</a:t>
            </a:r>
            <a:r>
              <a:rPr lang="en-US" sz="2800" i="1" dirty="0" smtClean="0">
                <a:solidFill>
                  <a:prstClr val="black"/>
                </a:solidFill>
              </a:rPr>
              <a:t>:</a:t>
            </a:r>
          </a:p>
          <a:p>
            <a:pPr marL="457200" indent="-457200">
              <a:buFont typeface="Arial" panose="020B0604020202020204" pitchFamily="34" charset="0"/>
              <a:buChar char="•"/>
            </a:pPr>
            <a:r>
              <a:rPr lang="en-US" sz="2800" i="1" dirty="0" err="1" smtClean="0">
                <a:solidFill>
                  <a:prstClr val="black"/>
                </a:solidFill>
              </a:rPr>
              <a:t>Dispozitive</a:t>
            </a:r>
            <a:r>
              <a:rPr lang="en-US" sz="2800" i="1" dirty="0" smtClean="0">
                <a:solidFill>
                  <a:prstClr val="black"/>
                </a:solidFill>
              </a:rPr>
              <a:t> </a:t>
            </a:r>
            <a:r>
              <a:rPr lang="en-US" sz="2800" i="1" dirty="0" err="1" smtClean="0">
                <a:solidFill>
                  <a:prstClr val="black"/>
                </a:solidFill>
              </a:rPr>
              <a:t>medicale</a:t>
            </a:r>
            <a:endParaRPr lang="en-US" sz="2800" i="1" dirty="0" smtClean="0">
              <a:solidFill>
                <a:prstClr val="black"/>
              </a:solidFill>
            </a:endParaRPr>
          </a:p>
        </p:txBody>
      </p:sp>
      <p:sp>
        <p:nvSpPr>
          <p:cNvPr id="4" name="Rectangle 3"/>
          <p:cNvSpPr/>
          <p:nvPr/>
        </p:nvSpPr>
        <p:spPr>
          <a:xfrm>
            <a:off x="438150" y="6400800"/>
            <a:ext cx="8382000" cy="350865"/>
          </a:xfrm>
          <a:prstGeom prst="rect">
            <a:avLst/>
          </a:prstGeom>
        </p:spPr>
        <p:txBody>
          <a:bodyPr wrap="square">
            <a:spAutoFit/>
          </a:bodyPr>
          <a:lstStyle/>
          <a:p>
            <a:pPr algn="ctr">
              <a:lnSpc>
                <a:spcPct val="120000"/>
              </a:lnSpc>
            </a:pPr>
            <a:r>
              <a:rPr lang="ro-RO" sz="1400" b="1" dirty="0">
                <a:solidFill>
                  <a:prstClr val="black"/>
                </a:solidFill>
                <a:latin typeface="Arial" panose="020B0604020202020204" pitchFamily="34" charset="0"/>
                <a:ea typeface="Calibri" panose="020F0502020204030204" pitchFamily="34" charset="0"/>
                <a:cs typeface="Times New Roman" panose="02020603050405020304" pitchFamily="18" charset="0"/>
              </a:rPr>
              <a:t>A doua Masa rotunda cu partenerii </a:t>
            </a:r>
            <a:r>
              <a:rPr lang="ro-RO" sz="14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IRASM</a:t>
            </a:r>
            <a:r>
              <a:rPr lang="en-US" sz="14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IFIN-HH, </a:t>
            </a:r>
            <a:r>
              <a:rPr lang="en-US" sz="1400" b="1" dirty="0" err="1" smtClean="0">
                <a:solidFill>
                  <a:prstClr val="black"/>
                </a:solidFill>
                <a:latin typeface="Arial" panose="020B0604020202020204" pitchFamily="34" charset="0"/>
                <a:ea typeface="Calibri" panose="020F0502020204030204" pitchFamily="34" charset="0"/>
                <a:cs typeface="Times New Roman" panose="02020603050405020304" pitchFamily="18" charset="0"/>
              </a:rPr>
              <a:t>Magurele</a:t>
            </a:r>
            <a:r>
              <a:rPr lang="en-US" sz="14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ro-RO" sz="14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24 </a:t>
            </a:r>
            <a:r>
              <a:rPr lang="ro-RO" sz="14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25 noiembrie 2015</a:t>
            </a:r>
            <a:endParaRPr lang="en-US" sz="1100" dirty="0">
              <a:solidFill>
                <a:prstClr val="black"/>
              </a:solidFill>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4" cstate="print"/>
          <a:stretch>
            <a:fillRect/>
          </a:stretch>
        </p:blipFill>
        <p:spPr>
          <a:xfrm>
            <a:off x="4610488" y="2393946"/>
            <a:ext cx="4395836" cy="3339251"/>
          </a:xfrm>
          <a:prstGeom prst="rect">
            <a:avLst/>
          </a:prstGeom>
        </p:spPr>
      </p:pic>
      <p:pic>
        <p:nvPicPr>
          <p:cNvPr id="8" name="Picture 7"/>
          <p:cNvPicPr>
            <a:picLocks noChangeAspect="1"/>
          </p:cNvPicPr>
          <p:nvPr/>
        </p:nvPicPr>
        <p:blipFill>
          <a:blip r:embed="rId5" cstate="print"/>
          <a:stretch>
            <a:fillRect/>
          </a:stretch>
        </p:blipFill>
        <p:spPr>
          <a:xfrm>
            <a:off x="307564" y="2388281"/>
            <a:ext cx="4207001" cy="3358543"/>
          </a:xfrm>
          <a:prstGeom prst="rect">
            <a:avLst/>
          </a:prstGeom>
        </p:spPr>
      </p:pic>
    </p:spTree>
    <p:extLst>
      <p:ext uri="{BB962C8B-B14F-4D97-AF65-F5344CB8AC3E}">
        <p14:creationId xmlns:p14="http://schemas.microsoft.com/office/powerpoint/2010/main" val="1237047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lvl="0" algn="r">
              <a:spcBef>
                <a:spcPct val="20000"/>
              </a:spcBef>
              <a:defRPr/>
            </a:pPr>
            <a:r>
              <a:rPr lang="en-US" sz="9600" b="1" dirty="0">
                <a:solidFill>
                  <a:srgbClr val="0000CC"/>
                </a:solidFill>
                <a:latin typeface="Symbol" panose="05050102010706020507" pitchFamily="18" charset="2"/>
              </a:rPr>
              <a:t>g</a:t>
            </a:r>
            <a:r>
              <a:rPr lang="en-US" sz="9600" b="1" dirty="0">
                <a:solidFill>
                  <a:srgbClr val="0000CC"/>
                </a:solidFill>
              </a:rPr>
              <a:t>+</a:t>
            </a:r>
            <a:endParaRPr lang="ro-RO" dirty="0"/>
          </a:p>
        </p:txBody>
      </p:sp>
      <p:pic>
        <p:nvPicPr>
          <p:cNvPr id="3074" name="Picture 2" descr="IFIN-H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150" y="274638"/>
            <a:ext cx="3067050" cy="952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94731" y="1447800"/>
            <a:ext cx="8039669" cy="954107"/>
          </a:xfrm>
          <a:prstGeom prst="rect">
            <a:avLst/>
          </a:prstGeom>
        </p:spPr>
        <p:txBody>
          <a:bodyPr wrap="square">
            <a:spAutoFit/>
          </a:bodyPr>
          <a:lstStyle/>
          <a:p>
            <a:r>
              <a:rPr lang="en-US" sz="2800" i="1" dirty="0" err="1" smtClean="0">
                <a:solidFill>
                  <a:prstClr val="black"/>
                </a:solidFill>
              </a:rPr>
              <a:t>Expresii</a:t>
            </a:r>
            <a:r>
              <a:rPr lang="en-US" sz="2800" i="1" dirty="0" smtClean="0">
                <a:solidFill>
                  <a:prstClr val="black"/>
                </a:solidFill>
              </a:rPr>
              <a:t> de </a:t>
            </a:r>
            <a:r>
              <a:rPr lang="en-US" sz="2800" i="1" dirty="0" err="1" smtClean="0">
                <a:solidFill>
                  <a:prstClr val="black"/>
                </a:solidFill>
              </a:rPr>
              <a:t>interes</a:t>
            </a:r>
            <a:r>
              <a:rPr lang="en-US" sz="2800" i="1" dirty="0" smtClean="0">
                <a:solidFill>
                  <a:prstClr val="black"/>
                </a:solidFill>
              </a:rPr>
              <a:t>:</a:t>
            </a:r>
          </a:p>
          <a:p>
            <a:pPr marL="457200" indent="-457200">
              <a:buFont typeface="Arial" panose="020B0604020202020204" pitchFamily="34" charset="0"/>
              <a:buChar char="•"/>
            </a:pPr>
            <a:r>
              <a:rPr lang="en-US" sz="2800" i="1" dirty="0" err="1" smtClean="0">
                <a:solidFill>
                  <a:prstClr val="black"/>
                </a:solidFill>
              </a:rPr>
              <a:t>Dispozitive</a:t>
            </a:r>
            <a:r>
              <a:rPr lang="en-US" sz="2800" i="1" dirty="0" smtClean="0">
                <a:solidFill>
                  <a:prstClr val="black"/>
                </a:solidFill>
              </a:rPr>
              <a:t> </a:t>
            </a:r>
            <a:r>
              <a:rPr lang="en-US" sz="2800" i="1" dirty="0" err="1" smtClean="0">
                <a:solidFill>
                  <a:prstClr val="black"/>
                </a:solidFill>
              </a:rPr>
              <a:t>medicale</a:t>
            </a:r>
            <a:endParaRPr lang="en-US" sz="2800" i="1" dirty="0" smtClean="0">
              <a:solidFill>
                <a:prstClr val="black"/>
              </a:solidFill>
            </a:endParaRPr>
          </a:p>
        </p:txBody>
      </p:sp>
      <p:sp>
        <p:nvSpPr>
          <p:cNvPr id="4" name="Rectangle 3"/>
          <p:cNvSpPr/>
          <p:nvPr/>
        </p:nvSpPr>
        <p:spPr>
          <a:xfrm>
            <a:off x="438150" y="6400800"/>
            <a:ext cx="8382000" cy="350865"/>
          </a:xfrm>
          <a:prstGeom prst="rect">
            <a:avLst/>
          </a:prstGeom>
        </p:spPr>
        <p:txBody>
          <a:bodyPr wrap="square">
            <a:spAutoFit/>
          </a:bodyPr>
          <a:lstStyle/>
          <a:p>
            <a:pPr algn="ctr">
              <a:lnSpc>
                <a:spcPct val="120000"/>
              </a:lnSpc>
            </a:pPr>
            <a:r>
              <a:rPr lang="ro-RO" sz="1400" b="1" dirty="0">
                <a:solidFill>
                  <a:prstClr val="black"/>
                </a:solidFill>
                <a:latin typeface="Arial" panose="020B0604020202020204" pitchFamily="34" charset="0"/>
                <a:ea typeface="Calibri" panose="020F0502020204030204" pitchFamily="34" charset="0"/>
                <a:cs typeface="Times New Roman" panose="02020603050405020304" pitchFamily="18" charset="0"/>
              </a:rPr>
              <a:t>A doua Masa rotunda cu partenerii </a:t>
            </a:r>
            <a:r>
              <a:rPr lang="ro-RO" sz="14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IRASM</a:t>
            </a:r>
            <a:r>
              <a:rPr lang="en-US" sz="14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IFIN-HH, </a:t>
            </a:r>
            <a:r>
              <a:rPr lang="en-US" sz="1400" b="1" dirty="0" err="1" smtClean="0">
                <a:solidFill>
                  <a:prstClr val="black"/>
                </a:solidFill>
                <a:latin typeface="Arial" panose="020B0604020202020204" pitchFamily="34" charset="0"/>
                <a:ea typeface="Calibri" panose="020F0502020204030204" pitchFamily="34" charset="0"/>
                <a:cs typeface="Times New Roman" panose="02020603050405020304" pitchFamily="18" charset="0"/>
              </a:rPr>
              <a:t>Magurele</a:t>
            </a:r>
            <a:r>
              <a:rPr lang="en-US" sz="14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ro-RO" sz="14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24 </a:t>
            </a:r>
            <a:r>
              <a:rPr lang="ro-RO" sz="14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25 noiembrie 2015</a:t>
            </a:r>
            <a:endParaRPr lang="en-US" sz="1100" dirty="0">
              <a:solidFill>
                <a:prstClr val="black"/>
              </a:solidFill>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4" cstate="print"/>
          <a:stretch>
            <a:fillRect/>
          </a:stretch>
        </p:blipFill>
        <p:spPr>
          <a:xfrm>
            <a:off x="4610488" y="2393946"/>
            <a:ext cx="4395836" cy="3339251"/>
          </a:xfrm>
          <a:prstGeom prst="rect">
            <a:avLst/>
          </a:prstGeom>
        </p:spPr>
      </p:pic>
      <p:pic>
        <p:nvPicPr>
          <p:cNvPr id="8" name="Picture 7"/>
          <p:cNvPicPr>
            <a:picLocks noChangeAspect="1"/>
          </p:cNvPicPr>
          <p:nvPr/>
        </p:nvPicPr>
        <p:blipFill>
          <a:blip r:embed="rId5" cstate="print"/>
          <a:stretch>
            <a:fillRect/>
          </a:stretch>
        </p:blipFill>
        <p:spPr>
          <a:xfrm>
            <a:off x="307564" y="2388281"/>
            <a:ext cx="4207001" cy="3358543"/>
          </a:xfrm>
          <a:prstGeom prst="rect">
            <a:avLst/>
          </a:prstGeom>
        </p:spPr>
      </p:pic>
    </p:spTree>
    <p:extLst>
      <p:ext uri="{BB962C8B-B14F-4D97-AF65-F5344CB8AC3E}">
        <p14:creationId xmlns:p14="http://schemas.microsoft.com/office/powerpoint/2010/main" val="3420273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lvl="0" algn="r">
              <a:spcBef>
                <a:spcPct val="20000"/>
              </a:spcBef>
              <a:defRPr/>
            </a:pPr>
            <a:r>
              <a:rPr lang="en-US" sz="9600" b="1" dirty="0">
                <a:solidFill>
                  <a:srgbClr val="0000CC"/>
                </a:solidFill>
                <a:latin typeface="Symbol" panose="05050102010706020507" pitchFamily="18" charset="2"/>
              </a:rPr>
              <a:t>g</a:t>
            </a:r>
            <a:r>
              <a:rPr lang="en-US" sz="9600" b="1" dirty="0">
                <a:solidFill>
                  <a:srgbClr val="0000CC"/>
                </a:solidFill>
              </a:rPr>
              <a:t>+</a:t>
            </a:r>
            <a:endParaRPr lang="ro-RO" dirty="0"/>
          </a:p>
        </p:txBody>
      </p:sp>
      <p:pic>
        <p:nvPicPr>
          <p:cNvPr id="3074" name="Picture 2" descr="IFIN-H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150" y="274638"/>
            <a:ext cx="3067050" cy="952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94731" y="1447800"/>
            <a:ext cx="8039669" cy="954107"/>
          </a:xfrm>
          <a:prstGeom prst="rect">
            <a:avLst/>
          </a:prstGeom>
        </p:spPr>
        <p:txBody>
          <a:bodyPr wrap="square">
            <a:spAutoFit/>
          </a:bodyPr>
          <a:lstStyle/>
          <a:p>
            <a:r>
              <a:rPr lang="en-US" sz="2800" i="1" dirty="0" err="1" smtClean="0">
                <a:solidFill>
                  <a:prstClr val="black"/>
                </a:solidFill>
              </a:rPr>
              <a:t>Expresii</a:t>
            </a:r>
            <a:r>
              <a:rPr lang="en-US" sz="2800" i="1" dirty="0" smtClean="0">
                <a:solidFill>
                  <a:prstClr val="black"/>
                </a:solidFill>
              </a:rPr>
              <a:t> de </a:t>
            </a:r>
            <a:r>
              <a:rPr lang="en-US" sz="2800" i="1" dirty="0" err="1" smtClean="0">
                <a:solidFill>
                  <a:prstClr val="black"/>
                </a:solidFill>
              </a:rPr>
              <a:t>interes</a:t>
            </a:r>
            <a:r>
              <a:rPr lang="en-US" sz="2800" i="1" dirty="0" smtClean="0">
                <a:solidFill>
                  <a:prstClr val="black"/>
                </a:solidFill>
              </a:rPr>
              <a:t>:</a:t>
            </a:r>
          </a:p>
          <a:p>
            <a:pPr marL="457200" indent="-457200">
              <a:buFont typeface="Arial" panose="020B0604020202020204" pitchFamily="34" charset="0"/>
              <a:buChar char="•"/>
            </a:pPr>
            <a:r>
              <a:rPr lang="en-US" sz="2800" i="1" dirty="0" err="1" smtClean="0">
                <a:solidFill>
                  <a:prstClr val="black"/>
                </a:solidFill>
              </a:rPr>
              <a:t>Dispozitive</a:t>
            </a:r>
            <a:r>
              <a:rPr lang="en-US" sz="2800" i="1" dirty="0" smtClean="0">
                <a:solidFill>
                  <a:prstClr val="black"/>
                </a:solidFill>
              </a:rPr>
              <a:t> </a:t>
            </a:r>
            <a:r>
              <a:rPr lang="en-US" sz="2800" i="1" dirty="0" err="1" smtClean="0">
                <a:solidFill>
                  <a:prstClr val="black"/>
                </a:solidFill>
              </a:rPr>
              <a:t>medicale</a:t>
            </a:r>
            <a:endParaRPr lang="en-US" sz="2800" i="1" dirty="0" smtClean="0">
              <a:solidFill>
                <a:prstClr val="black"/>
              </a:solidFill>
            </a:endParaRPr>
          </a:p>
        </p:txBody>
      </p:sp>
      <p:sp>
        <p:nvSpPr>
          <p:cNvPr id="4" name="Rectangle 3"/>
          <p:cNvSpPr/>
          <p:nvPr/>
        </p:nvSpPr>
        <p:spPr>
          <a:xfrm>
            <a:off x="438150" y="6400800"/>
            <a:ext cx="8382000" cy="350865"/>
          </a:xfrm>
          <a:prstGeom prst="rect">
            <a:avLst/>
          </a:prstGeom>
        </p:spPr>
        <p:txBody>
          <a:bodyPr wrap="square">
            <a:spAutoFit/>
          </a:bodyPr>
          <a:lstStyle/>
          <a:p>
            <a:pPr algn="ctr">
              <a:lnSpc>
                <a:spcPct val="120000"/>
              </a:lnSpc>
            </a:pPr>
            <a:r>
              <a:rPr lang="ro-RO" sz="1400" b="1" dirty="0">
                <a:solidFill>
                  <a:prstClr val="black"/>
                </a:solidFill>
                <a:latin typeface="Arial" panose="020B0604020202020204" pitchFamily="34" charset="0"/>
                <a:ea typeface="Calibri" panose="020F0502020204030204" pitchFamily="34" charset="0"/>
                <a:cs typeface="Times New Roman" panose="02020603050405020304" pitchFamily="18" charset="0"/>
              </a:rPr>
              <a:t>A doua Masa rotunda cu partenerii </a:t>
            </a:r>
            <a:r>
              <a:rPr lang="ro-RO" sz="14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IRASM</a:t>
            </a:r>
            <a:r>
              <a:rPr lang="en-US" sz="14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IFIN-HH, </a:t>
            </a:r>
            <a:r>
              <a:rPr lang="en-US" sz="1400" b="1" dirty="0" err="1" smtClean="0">
                <a:solidFill>
                  <a:prstClr val="black"/>
                </a:solidFill>
                <a:latin typeface="Arial" panose="020B0604020202020204" pitchFamily="34" charset="0"/>
                <a:ea typeface="Calibri" panose="020F0502020204030204" pitchFamily="34" charset="0"/>
                <a:cs typeface="Times New Roman" panose="02020603050405020304" pitchFamily="18" charset="0"/>
              </a:rPr>
              <a:t>Magurele</a:t>
            </a:r>
            <a:r>
              <a:rPr lang="en-US" sz="14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ro-RO" sz="14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24 </a:t>
            </a:r>
            <a:r>
              <a:rPr lang="ro-RO" sz="14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25 noiembrie 2015</a:t>
            </a:r>
            <a:endParaRPr lang="en-US" sz="1100" dirty="0">
              <a:solidFill>
                <a:prstClr val="black"/>
              </a:solidFill>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4" cstate="print"/>
          <a:stretch>
            <a:fillRect/>
          </a:stretch>
        </p:blipFill>
        <p:spPr>
          <a:xfrm>
            <a:off x="1600200" y="2401907"/>
            <a:ext cx="5638800" cy="3611465"/>
          </a:xfrm>
          <a:prstGeom prst="rect">
            <a:avLst/>
          </a:prstGeom>
        </p:spPr>
      </p:pic>
    </p:spTree>
    <p:extLst>
      <p:ext uri="{BB962C8B-B14F-4D97-AF65-F5344CB8AC3E}">
        <p14:creationId xmlns:p14="http://schemas.microsoft.com/office/powerpoint/2010/main" val="7570653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lvl="0" algn="r">
              <a:spcBef>
                <a:spcPct val="20000"/>
              </a:spcBef>
              <a:defRPr/>
            </a:pPr>
            <a:r>
              <a:rPr lang="en-US" sz="9600" b="1" dirty="0">
                <a:solidFill>
                  <a:srgbClr val="0000CC"/>
                </a:solidFill>
                <a:latin typeface="Symbol" panose="05050102010706020507" pitchFamily="18" charset="2"/>
              </a:rPr>
              <a:t>g</a:t>
            </a:r>
            <a:r>
              <a:rPr lang="en-US" sz="9600" b="1" dirty="0">
                <a:solidFill>
                  <a:srgbClr val="0000CC"/>
                </a:solidFill>
              </a:rPr>
              <a:t>+</a:t>
            </a:r>
            <a:endParaRPr lang="ro-RO" dirty="0"/>
          </a:p>
        </p:txBody>
      </p:sp>
      <p:pic>
        <p:nvPicPr>
          <p:cNvPr id="3074" name="Picture 2" descr="IFIN-H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150" y="274638"/>
            <a:ext cx="3067050" cy="952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94731" y="1447800"/>
            <a:ext cx="8039669" cy="954107"/>
          </a:xfrm>
          <a:prstGeom prst="rect">
            <a:avLst/>
          </a:prstGeom>
        </p:spPr>
        <p:txBody>
          <a:bodyPr wrap="square">
            <a:spAutoFit/>
          </a:bodyPr>
          <a:lstStyle/>
          <a:p>
            <a:r>
              <a:rPr lang="en-US" sz="2800" i="1" dirty="0" err="1" smtClean="0">
                <a:solidFill>
                  <a:prstClr val="black"/>
                </a:solidFill>
              </a:rPr>
              <a:t>Expresii</a:t>
            </a:r>
            <a:r>
              <a:rPr lang="en-US" sz="2800" i="1" dirty="0" smtClean="0">
                <a:solidFill>
                  <a:prstClr val="black"/>
                </a:solidFill>
              </a:rPr>
              <a:t> de </a:t>
            </a:r>
            <a:r>
              <a:rPr lang="en-US" sz="2800" i="1" dirty="0" err="1" smtClean="0">
                <a:solidFill>
                  <a:prstClr val="black"/>
                </a:solidFill>
              </a:rPr>
              <a:t>interes</a:t>
            </a:r>
            <a:r>
              <a:rPr lang="en-US" sz="2800" i="1" dirty="0" smtClean="0">
                <a:solidFill>
                  <a:prstClr val="black"/>
                </a:solidFill>
              </a:rPr>
              <a:t>:</a:t>
            </a:r>
          </a:p>
          <a:p>
            <a:pPr marL="457200" indent="-457200">
              <a:buFont typeface="Arial" panose="020B0604020202020204" pitchFamily="34" charset="0"/>
              <a:buChar char="•"/>
            </a:pPr>
            <a:r>
              <a:rPr lang="en-US" sz="2800" i="1" dirty="0" err="1" smtClean="0">
                <a:solidFill>
                  <a:prstClr val="black"/>
                </a:solidFill>
              </a:rPr>
              <a:t>Dispozitive</a:t>
            </a:r>
            <a:r>
              <a:rPr lang="en-US" sz="2800" i="1" dirty="0" smtClean="0">
                <a:solidFill>
                  <a:prstClr val="black"/>
                </a:solidFill>
              </a:rPr>
              <a:t> </a:t>
            </a:r>
            <a:r>
              <a:rPr lang="en-US" sz="2800" i="1" dirty="0" err="1" smtClean="0">
                <a:solidFill>
                  <a:prstClr val="black"/>
                </a:solidFill>
              </a:rPr>
              <a:t>medicale</a:t>
            </a:r>
            <a:endParaRPr lang="en-US" sz="2800" i="1" dirty="0" smtClean="0">
              <a:solidFill>
                <a:prstClr val="black"/>
              </a:solidFill>
            </a:endParaRPr>
          </a:p>
        </p:txBody>
      </p:sp>
      <p:sp>
        <p:nvSpPr>
          <p:cNvPr id="4" name="Rectangle 3"/>
          <p:cNvSpPr/>
          <p:nvPr/>
        </p:nvSpPr>
        <p:spPr>
          <a:xfrm>
            <a:off x="438150" y="6400800"/>
            <a:ext cx="8382000" cy="350865"/>
          </a:xfrm>
          <a:prstGeom prst="rect">
            <a:avLst/>
          </a:prstGeom>
        </p:spPr>
        <p:txBody>
          <a:bodyPr wrap="square">
            <a:spAutoFit/>
          </a:bodyPr>
          <a:lstStyle/>
          <a:p>
            <a:pPr algn="ctr">
              <a:lnSpc>
                <a:spcPct val="120000"/>
              </a:lnSpc>
            </a:pPr>
            <a:r>
              <a:rPr lang="ro-RO" sz="1400" b="1" dirty="0">
                <a:solidFill>
                  <a:prstClr val="black"/>
                </a:solidFill>
                <a:latin typeface="Arial" panose="020B0604020202020204" pitchFamily="34" charset="0"/>
                <a:ea typeface="Calibri" panose="020F0502020204030204" pitchFamily="34" charset="0"/>
                <a:cs typeface="Times New Roman" panose="02020603050405020304" pitchFamily="18" charset="0"/>
              </a:rPr>
              <a:t>A doua Masa rotunda cu partenerii </a:t>
            </a:r>
            <a:r>
              <a:rPr lang="ro-RO" sz="14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IRASM</a:t>
            </a:r>
            <a:r>
              <a:rPr lang="en-US" sz="14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IFIN-HH, </a:t>
            </a:r>
            <a:r>
              <a:rPr lang="en-US" sz="1400" b="1" dirty="0" err="1" smtClean="0">
                <a:solidFill>
                  <a:prstClr val="black"/>
                </a:solidFill>
                <a:latin typeface="Arial" panose="020B0604020202020204" pitchFamily="34" charset="0"/>
                <a:ea typeface="Calibri" panose="020F0502020204030204" pitchFamily="34" charset="0"/>
                <a:cs typeface="Times New Roman" panose="02020603050405020304" pitchFamily="18" charset="0"/>
              </a:rPr>
              <a:t>Magurele</a:t>
            </a:r>
            <a:r>
              <a:rPr lang="en-US" sz="14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ro-RO" sz="14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24 </a:t>
            </a:r>
            <a:r>
              <a:rPr lang="ro-RO" sz="14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25 noiembrie 2015</a:t>
            </a:r>
            <a:endParaRPr lang="en-US" sz="1100" dirty="0">
              <a:solidFill>
                <a:prstClr val="black"/>
              </a:solidFill>
              <a:ea typeface="Calibri" panose="020F0502020204030204" pitchFamily="34" charset="0"/>
              <a:cs typeface="Times New Roman" panose="02020603050405020304" pitchFamily="18" charset="0"/>
            </a:endParaRPr>
          </a:p>
        </p:txBody>
      </p:sp>
      <p:pic>
        <p:nvPicPr>
          <p:cNvPr id="1026" name="Picture 2"/>
          <p:cNvPicPr>
            <a:picLocks noChangeAspect="1" noChangeArrowheads="1"/>
          </p:cNvPicPr>
          <p:nvPr/>
        </p:nvPicPr>
        <p:blipFill>
          <a:blip r:embed="rId4" cstate="print"/>
          <a:srcRect/>
          <a:stretch>
            <a:fillRect/>
          </a:stretch>
        </p:blipFill>
        <p:spPr bwMode="auto">
          <a:xfrm>
            <a:off x="533400" y="2362200"/>
            <a:ext cx="3895181" cy="297180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4419600" y="2590800"/>
            <a:ext cx="4393406" cy="3048000"/>
          </a:xfrm>
          <a:prstGeom prst="rect">
            <a:avLst/>
          </a:prstGeom>
          <a:noFill/>
          <a:ln w="9525">
            <a:noFill/>
            <a:miter lim="800000"/>
            <a:headEnd/>
            <a:tailEnd/>
          </a:ln>
        </p:spPr>
      </p:pic>
    </p:spTree>
    <p:extLst>
      <p:ext uri="{BB962C8B-B14F-4D97-AF65-F5344CB8AC3E}">
        <p14:creationId xmlns:p14="http://schemas.microsoft.com/office/powerpoint/2010/main" val="39824324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lvl="0" algn="r">
              <a:spcBef>
                <a:spcPct val="20000"/>
              </a:spcBef>
              <a:defRPr/>
            </a:pPr>
            <a:r>
              <a:rPr lang="en-US" sz="9600" b="1" dirty="0">
                <a:solidFill>
                  <a:srgbClr val="0000CC"/>
                </a:solidFill>
                <a:latin typeface="Symbol" panose="05050102010706020507" pitchFamily="18" charset="2"/>
              </a:rPr>
              <a:t>g</a:t>
            </a:r>
            <a:r>
              <a:rPr lang="en-US" sz="9600" b="1" dirty="0">
                <a:solidFill>
                  <a:srgbClr val="0000CC"/>
                </a:solidFill>
              </a:rPr>
              <a:t>+</a:t>
            </a:r>
            <a:endParaRPr lang="ro-RO" dirty="0"/>
          </a:p>
        </p:txBody>
      </p:sp>
      <p:pic>
        <p:nvPicPr>
          <p:cNvPr id="3074" name="Picture 2" descr="IFIN-H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150" y="274638"/>
            <a:ext cx="3067050" cy="952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94731" y="1447800"/>
            <a:ext cx="8039669" cy="954107"/>
          </a:xfrm>
          <a:prstGeom prst="rect">
            <a:avLst/>
          </a:prstGeom>
        </p:spPr>
        <p:txBody>
          <a:bodyPr wrap="square">
            <a:spAutoFit/>
          </a:bodyPr>
          <a:lstStyle/>
          <a:p>
            <a:r>
              <a:rPr lang="en-US" sz="2800" i="1" dirty="0" err="1" smtClean="0">
                <a:solidFill>
                  <a:prstClr val="black"/>
                </a:solidFill>
              </a:rPr>
              <a:t>Expresii</a:t>
            </a:r>
            <a:r>
              <a:rPr lang="en-US" sz="2800" i="1" dirty="0" smtClean="0">
                <a:solidFill>
                  <a:prstClr val="black"/>
                </a:solidFill>
              </a:rPr>
              <a:t> de </a:t>
            </a:r>
            <a:r>
              <a:rPr lang="en-US" sz="2800" i="1" dirty="0" err="1" smtClean="0">
                <a:solidFill>
                  <a:prstClr val="black"/>
                </a:solidFill>
              </a:rPr>
              <a:t>interes</a:t>
            </a:r>
            <a:r>
              <a:rPr lang="en-US" sz="2800" i="1" dirty="0" smtClean="0">
                <a:solidFill>
                  <a:prstClr val="black"/>
                </a:solidFill>
              </a:rPr>
              <a:t>:</a:t>
            </a:r>
          </a:p>
          <a:p>
            <a:pPr marL="457200" indent="-457200">
              <a:buFont typeface="Arial" panose="020B0604020202020204" pitchFamily="34" charset="0"/>
              <a:buChar char="•"/>
            </a:pPr>
            <a:r>
              <a:rPr lang="en-US" sz="2800" i="1" dirty="0" err="1" smtClean="0">
                <a:solidFill>
                  <a:prstClr val="black"/>
                </a:solidFill>
              </a:rPr>
              <a:t>Dispozitive</a:t>
            </a:r>
            <a:r>
              <a:rPr lang="en-US" sz="2800" i="1" dirty="0" smtClean="0">
                <a:solidFill>
                  <a:prstClr val="black"/>
                </a:solidFill>
              </a:rPr>
              <a:t> </a:t>
            </a:r>
            <a:r>
              <a:rPr lang="en-US" sz="2800" i="1" u="sng" dirty="0" smtClean="0">
                <a:solidFill>
                  <a:prstClr val="black"/>
                </a:solidFill>
              </a:rPr>
              <a:t>bio-</a:t>
            </a:r>
            <a:r>
              <a:rPr lang="en-US" sz="2800" i="1" dirty="0" err="1" smtClean="0">
                <a:solidFill>
                  <a:prstClr val="black"/>
                </a:solidFill>
              </a:rPr>
              <a:t>medicale</a:t>
            </a:r>
            <a:endParaRPr lang="en-US" sz="2800" i="1" dirty="0" smtClean="0">
              <a:solidFill>
                <a:prstClr val="black"/>
              </a:solidFill>
            </a:endParaRPr>
          </a:p>
        </p:txBody>
      </p:sp>
      <p:sp>
        <p:nvSpPr>
          <p:cNvPr id="4" name="Rectangle 3"/>
          <p:cNvSpPr/>
          <p:nvPr/>
        </p:nvSpPr>
        <p:spPr>
          <a:xfrm>
            <a:off x="438150" y="6400800"/>
            <a:ext cx="8382000" cy="350865"/>
          </a:xfrm>
          <a:prstGeom prst="rect">
            <a:avLst/>
          </a:prstGeom>
        </p:spPr>
        <p:txBody>
          <a:bodyPr wrap="square">
            <a:spAutoFit/>
          </a:bodyPr>
          <a:lstStyle/>
          <a:p>
            <a:pPr algn="ctr">
              <a:lnSpc>
                <a:spcPct val="120000"/>
              </a:lnSpc>
            </a:pPr>
            <a:r>
              <a:rPr lang="ro-RO" sz="1400" b="1" dirty="0">
                <a:solidFill>
                  <a:prstClr val="black"/>
                </a:solidFill>
                <a:latin typeface="Arial" panose="020B0604020202020204" pitchFamily="34" charset="0"/>
                <a:ea typeface="Calibri" panose="020F0502020204030204" pitchFamily="34" charset="0"/>
                <a:cs typeface="Times New Roman" panose="02020603050405020304" pitchFamily="18" charset="0"/>
              </a:rPr>
              <a:t>A doua Masa rotunda cu partenerii </a:t>
            </a:r>
            <a:r>
              <a:rPr lang="ro-RO" sz="14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IRASM</a:t>
            </a:r>
            <a:r>
              <a:rPr lang="en-US" sz="14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IFIN-HH, </a:t>
            </a:r>
            <a:r>
              <a:rPr lang="en-US" sz="1400" b="1" dirty="0" err="1" smtClean="0">
                <a:solidFill>
                  <a:prstClr val="black"/>
                </a:solidFill>
                <a:latin typeface="Arial" panose="020B0604020202020204" pitchFamily="34" charset="0"/>
                <a:ea typeface="Calibri" panose="020F0502020204030204" pitchFamily="34" charset="0"/>
                <a:cs typeface="Times New Roman" panose="02020603050405020304" pitchFamily="18" charset="0"/>
              </a:rPr>
              <a:t>Magurele</a:t>
            </a:r>
            <a:r>
              <a:rPr lang="en-US" sz="14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ro-RO" sz="14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24 </a:t>
            </a:r>
            <a:r>
              <a:rPr lang="ro-RO" sz="14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25 noiembrie 2015</a:t>
            </a:r>
            <a:endParaRPr lang="en-US" sz="1100" dirty="0">
              <a:solidFill>
                <a:prstClr val="black"/>
              </a:solidFill>
              <a:ea typeface="Calibri" panose="020F0502020204030204" pitchFamily="34" charset="0"/>
              <a:cs typeface="Times New Roman" panose="02020603050405020304" pitchFamily="18" charset="0"/>
            </a:endParaRPr>
          </a:p>
        </p:txBody>
      </p:sp>
      <p:pic>
        <p:nvPicPr>
          <p:cNvPr id="2050" name="Picture 2"/>
          <p:cNvPicPr>
            <a:picLocks noChangeAspect="1" noChangeArrowheads="1"/>
          </p:cNvPicPr>
          <p:nvPr/>
        </p:nvPicPr>
        <p:blipFill>
          <a:blip r:embed="rId4" cstate="print"/>
          <a:srcRect/>
          <a:stretch>
            <a:fillRect/>
          </a:stretch>
        </p:blipFill>
        <p:spPr bwMode="auto">
          <a:xfrm>
            <a:off x="457200" y="3124200"/>
            <a:ext cx="4294861" cy="2895600"/>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4572000" y="1295400"/>
            <a:ext cx="3871789" cy="4800601"/>
          </a:xfrm>
          <a:prstGeom prst="rect">
            <a:avLst/>
          </a:prstGeom>
          <a:noFill/>
          <a:ln w="9525">
            <a:noFill/>
            <a:miter lim="800000"/>
            <a:headEnd/>
            <a:tailEnd/>
          </a:ln>
        </p:spPr>
      </p:pic>
    </p:spTree>
    <p:extLst>
      <p:ext uri="{BB962C8B-B14F-4D97-AF65-F5344CB8AC3E}">
        <p14:creationId xmlns:p14="http://schemas.microsoft.com/office/powerpoint/2010/main" val="19132406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lvl="0" algn="r">
              <a:spcBef>
                <a:spcPct val="20000"/>
              </a:spcBef>
              <a:defRPr/>
            </a:pPr>
            <a:r>
              <a:rPr lang="en-US" sz="9600" b="1" dirty="0">
                <a:solidFill>
                  <a:srgbClr val="0000CC"/>
                </a:solidFill>
                <a:latin typeface="Symbol" panose="05050102010706020507" pitchFamily="18" charset="2"/>
              </a:rPr>
              <a:t>g</a:t>
            </a:r>
            <a:r>
              <a:rPr lang="en-US" sz="9600" b="1" dirty="0">
                <a:solidFill>
                  <a:srgbClr val="0000CC"/>
                </a:solidFill>
              </a:rPr>
              <a:t>+</a:t>
            </a:r>
            <a:endParaRPr lang="ro-RO" dirty="0"/>
          </a:p>
        </p:txBody>
      </p:sp>
      <p:pic>
        <p:nvPicPr>
          <p:cNvPr id="3074" name="Picture 2" descr="IFIN-H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150" y="274638"/>
            <a:ext cx="3067050" cy="952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94731" y="1447800"/>
            <a:ext cx="8039669" cy="954107"/>
          </a:xfrm>
          <a:prstGeom prst="rect">
            <a:avLst/>
          </a:prstGeom>
        </p:spPr>
        <p:txBody>
          <a:bodyPr wrap="square">
            <a:spAutoFit/>
          </a:bodyPr>
          <a:lstStyle/>
          <a:p>
            <a:r>
              <a:rPr lang="en-US" sz="2800" i="1" dirty="0" err="1" smtClean="0">
                <a:solidFill>
                  <a:prstClr val="black"/>
                </a:solidFill>
              </a:rPr>
              <a:t>Expresii</a:t>
            </a:r>
            <a:r>
              <a:rPr lang="en-US" sz="2800" i="1" dirty="0" smtClean="0">
                <a:solidFill>
                  <a:prstClr val="black"/>
                </a:solidFill>
              </a:rPr>
              <a:t> de </a:t>
            </a:r>
            <a:r>
              <a:rPr lang="en-US" sz="2800" i="1" dirty="0" err="1" smtClean="0">
                <a:solidFill>
                  <a:prstClr val="black"/>
                </a:solidFill>
              </a:rPr>
              <a:t>interes</a:t>
            </a:r>
            <a:r>
              <a:rPr lang="en-US" sz="2800" i="1" dirty="0" smtClean="0">
                <a:solidFill>
                  <a:prstClr val="black"/>
                </a:solidFill>
              </a:rPr>
              <a:t>:</a:t>
            </a:r>
          </a:p>
          <a:p>
            <a:pPr marL="457200" indent="-457200">
              <a:buFont typeface="Arial" panose="020B0604020202020204" pitchFamily="34" charset="0"/>
              <a:buChar char="•"/>
            </a:pPr>
            <a:r>
              <a:rPr lang="en-US" sz="2800" i="1" dirty="0" err="1" smtClean="0">
                <a:solidFill>
                  <a:prstClr val="black"/>
                </a:solidFill>
              </a:rPr>
              <a:t>Dispozitive</a:t>
            </a:r>
            <a:r>
              <a:rPr lang="en-US" sz="2800" i="1" dirty="0" smtClean="0">
                <a:solidFill>
                  <a:prstClr val="black"/>
                </a:solidFill>
              </a:rPr>
              <a:t> </a:t>
            </a:r>
            <a:r>
              <a:rPr lang="en-US" sz="2800" i="1" u="sng" dirty="0" smtClean="0">
                <a:solidFill>
                  <a:prstClr val="black"/>
                </a:solidFill>
              </a:rPr>
              <a:t>bio-</a:t>
            </a:r>
            <a:r>
              <a:rPr lang="en-US" sz="2800" i="1" dirty="0" err="1" smtClean="0">
                <a:solidFill>
                  <a:prstClr val="black"/>
                </a:solidFill>
              </a:rPr>
              <a:t>medicale</a:t>
            </a:r>
            <a:endParaRPr lang="en-US" sz="2800" i="1" dirty="0" smtClean="0">
              <a:solidFill>
                <a:prstClr val="black"/>
              </a:solidFill>
            </a:endParaRPr>
          </a:p>
        </p:txBody>
      </p:sp>
      <p:sp>
        <p:nvSpPr>
          <p:cNvPr id="4" name="Rectangle 3"/>
          <p:cNvSpPr/>
          <p:nvPr/>
        </p:nvSpPr>
        <p:spPr>
          <a:xfrm>
            <a:off x="438150" y="6400800"/>
            <a:ext cx="8382000" cy="350865"/>
          </a:xfrm>
          <a:prstGeom prst="rect">
            <a:avLst/>
          </a:prstGeom>
        </p:spPr>
        <p:txBody>
          <a:bodyPr wrap="square">
            <a:spAutoFit/>
          </a:bodyPr>
          <a:lstStyle/>
          <a:p>
            <a:pPr algn="ctr">
              <a:lnSpc>
                <a:spcPct val="120000"/>
              </a:lnSpc>
            </a:pPr>
            <a:r>
              <a:rPr lang="ro-RO" sz="1400" b="1" dirty="0">
                <a:solidFill>
                  <a:prstClr val="black"/>
                </a:solidFill>
                <a:latin typeface="Arial" panose="020B0604020202020204" pitchFamily="34" charset="0"/>
                <a:ea typeface="Calibri" panose="020F0502020204030204" pitchFamily="34" charset="0"/>
                <a:cs typeface="Times New Roman" panose="02020603050405020304" pitchFamily="18" charset="0"/>
              </a:rPr>
              <a:t>A doua Masa rotunda cu partenerii </a:t>
            </a:r>
            <a:r>
              <a:rPr lang="ro-RO" sz="14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IRASM</a:t>
            </a:r>
            <a:r>
              <a:rPr lang="en-US" sz="14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IFIN-HH, </a:t>
            </a:r>
            <a:r>
              <a:rPr lang="en-US" sz="1400" b="1" dirty="0" err="1" smtClean="0">
                <a:solidFill>
                  <a:prstClr val="black"/>
                </a:solidFill>
                <a:latin typeface="Arial" panose="020B0604020202020204" pitchFamily="34" charset="0"/>
                <a:ea typeface="Calibri" panose="020F0502020204030204" pitchFamily="34" charset="0"/>
                <a:cs typeface="Times New Roman" panose="02020603050405020304" pitchFamily="18" charset="0"/>
              </a:rPr>
              <a:t>Magurele</a:t>
            </a:r>
            <a:r>
              <a:rPr lang="en-US" sz="14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ro-RO" sz="14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24 </a:t>
            </a:r>
            <a:r>
              <a:rPr lang="ro-RO" sz="14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25 noiembrie 2015</a:t>
            </a:r>
            <a:endParaRPr lang="en-US" sz="1100" dirty="0">
              <a:solidFill>
                <a:prstClr val="black"/>
              </a:solidFill>
              <a:ea typeface="Calibri" panose="020F0502020204030204" pitchFamily="34" charset="0"/>
              <a:cs typeface="Times New Roman" panose="02020603050405020304" pitchFamily="18" charset="0"/>
            </a:endParaRPr>
          </a:p>
        </p:txBody>
      </p:sp>
      <p:pic>
        <p:nvPicPr>
          <p:cNvPr id="5" name="Picture 2"/>
          <p:cNvPicPr>
            <a:picLocks noChangeAspect="1" noChangeArrowheads="1"/>
          </p:cNvPicPr>
          <p:nvPr/>
        </p:nvPicPr>
        <p:blipFill>
          <a:blip r:embed="rId4" cstate="print"/>
          <a:srcRect/>
          <a:stretch>
            <a:fillRect/>
          </a:stretch>
        </p:blipFill>
        <p:spPr bwMode="auto">
          <a:xfrm>
            <a:off x="1676400" y="2514600"/>
            <a:ext cx="4876800" cy="3674253"/>
          </a:xfrm>
          <a:prstGeom prst="rect">
            <a:avLst/>
          </a:prstGeom>
          <a:noFill/>
          <a:ln w="9525">
            <a:noFill/>
            <a:miter lim="800000"/>
            <a:headEnd/>
            <a:tailEnd/>
          </a:ln>
        </p:spPr>
      </p:pic>
    </p:spTree>
    <p:extLst>
      <p:ext uri="{BB962C8B-B14F-4D97-AF65-F5344CB8AC3E}">
        <p14:creationId xmlns:p14="http://schemas.microsoft.com/office/powerpoint/2010/main" val="1525779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7200" y="274638"/>
            <a:ext cx="8229600" cy="639762"/>
          </a:xfrm>
          <a:solidFill>
            <a:schemeClr val="accent2">
              <a:lumMod val="20000"/>
              <a:lumOff val="80000"/>
            </a:schemeClr>
          </a:solidFill>
          <a:ln w="38100">
            <a:solidFill>
              <a:schemeClr val="accent2">
                <a:lumMod val="75000"/>
              </a:schemeClr>
            </a:solidFill>
            <a:round/>
          </a:ln>
        </p:spPr>
        <p:txBody>
          <a:bodyPr>
            <a:noAutofit/>
          </a:bodyPr>
          <a:lstStyle/>
          <a:p>
            <a:r>
              <a:rPr lang="en-US" sz="2500" b="1" dirty="0" err="1" smtClean="0"/>
              <a:t>Parteneriate</a:t>
            </a:r>
            <a:r>
              <a:rPr lang="en-US" sz="2500" dirty="0" smtClean="0"/>
              <a:t> </a:t>
            </a:r>
            <a:r>
              <a:rPr lang="en-US" sz="2500" dirty="0" err="1" smtClean="0"/>
              <a:t>pentru</a:t>
            </a:r>
            <a:r>
              <a:rPr lang="en-US" sz="2500" dirty="0" smtClean="0"/>
              <a:t> transfer de </a:t>
            </a:r>
            <a:r>
              <a:rPr lang="en-US" sz="2500" dirty="0" err="1" smtClean="0"/>
              <a:t>cunostinte</a:t>
            </a:r>
            <a:endParaRPr lang="en-US" sz="2500" dirty="0"/>
          </a:p>
        </p:txBody>
      </p:sp>
      <p:graphicFrame>
        <p:nvGraphicFramePr>
          <p:cNvPr id="4" name="Substituent conținut 3"/>
          <p:cNvGraphicFramePr>
            <a:graphicFrameLocks noGrp="1"/>
          </p:cNvGraphicFramePr>
          <p:nvPr>
            <p:ph idx="1"/>
            <p:extLst>
              <p:ext uri="{D42A27DB-BD31-4B8C-83A1-F6EECF244321}">
                <p14:modId xmlns:p14="http://schemas.microsoft.com/office/powerpoint/2010/main" val="1101921827"/>
              </p:ext>
            </p:extLst>
          </p:nvPr>
        </p:nvGraphicFramePr>
        <p:xfrm>
          <a:off x="-457200" y="103663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3" name="Grupare 12"/>
          <p:cNvGrpSpPr/>
          <p:nvPr/>
        </p:nvGrpSpPr>
        <p:grpSpPr>
          <a:xfrm>
            <a:off x="762000" y="1219200"/>
            <a:ext cx="8082253" cy="5486400"/>
            <a:chOff x="762000" y="1219200"/>
            <a:chExt cx="8082253" cy="5486400"/>
          </a:xfrm>
        </p:grpSpPr>
        <p:sp>
          <p:nvSpPr>
            <p:cNvPr id="10" name="Dreptunghi cu colțuri tăiate pe diagonală 9"/>
            <p:cNvSpPr/>
            <p:nvPr/>
          </p:nvSpPr>
          <p:spPr>
            <a:xfrm>
              <a:off x="762000" y="1219200"/>
              <a:ext cx="1724526" cy="991727"/>
            </a:xfrm>
            <a:prstGeom prst="snip2Diag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dirty="0" smtClean="0"/>
                <a:t>-  </a:t>
              </a:r>
              <a:r>
                <a:rPr lang="en-US" sz="1300" dirty="0" err="1" smtClean="0"/>
                <a:t>Instituţii</a:t>
              </a:r>
              <a:r>
                <a:rPr lang="en-US" sz="1300" dirty="0" smtClean="0"/>
                <a:t> </a:t>
              </a:r>
              <a:r>
                <a:rPr lang="en-US" sz="1300" dirty="0"/>
                <a:t>de </a:t>
              </a:r>
              <a:r>
                <a:rPr lang="en-US" sz="1300" dirty="0" err="1"/>
                <a:t>învăţământ</a:t>
              </a:r>
              <a:r>
                <a:rPr lang="en-US" sz="1300" dirty="0"/>
                <a:t> </a:t>
              </a:r>
              <a:r>
                <a:rPr lang="en-US" sz="1300" dirty="0" smtClean="0"/>
                <a:t>superior</a:t>
              </a:r>
            </a:p>
            <a:p>
              <a:pPr algn="just"/>
              <a:r>
                <a:rPr lang="en-US" sz="1300" dirty="0" smtClean="0"/>
                <a:t> </a:t>
              </a:r>
              <a:endParaRPr lang="en-US" sz="1300" dirty="0"/>
            </a:p>
            <a:p>
              <a:pPr algn="just"/>
              <a:r>
                <a:rPr lang="en-US" sz="1300" dirty="0" smtClean="0"/>
                <a:t>-  </a:t>
              </a:r>
              <a:r>
                <a:rPr lang="en-US" sz="1300" dirty="0" err="1" smtClean="0"/>
                <a:t>Instituții</a:t>
              </a:r>
              <a:r>
                <a:rPr lang="en-US" sz="1300" dirty="0" smtClean="0"/>
                <a:t> </a:t>
              </a:r>
              <a:r>
                <a:rPr lang="en-US" sz="1300" dirty="0"/>
                <a:t>de </a:t>
              </a:r>
              <a:r>
                <a:rPr lang="en-US" sz="1300" dirty="0" smtClean="0"/>
                <a:t>C-D </a:t>
              </a:r>
              <a:endParaRPr lang="en-US" sz="1300" dirty="0"/>
            </a:p>
          </p:txBody>
        </p:sp>
        <p:graphicFrame>
          <p:nvGraphicFramePr>
            <p:cNvPr id="12" name="Nomogramă 11"/>
            <p:cNvGraphicFramePr/>
            <p:nvPr>
              <p:extLst>
                <p:ext uri="{D42A27DB-BD31-4B8C-83A1-F6EECF244321}">
                  <p14:modId xmlns:p14="http://schemas.microsoft.com/office/powerpoint/2010/main" val="2692805615"/>
                </p:ext>
              </p:extLst>
            </p:nvPr>
          </p:nvGraphicFramePr>
          <p:xfrm>
            <a:off x="4495800" y="3282159"/>
            <a:ext cx="4348453" cy="34234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graphicFrame>
        <p:nvGraphicFramePr>
          <p:cNvPr id="14" name="Nomogramă 13"/>
          <p:cNvGraphicFramePr/>
          <p:nvPr>
            <p:extLst>
              <p:ext uri="{D42A27DB-BD31-4B8C-83A1-F6EECF244321}">
                <p14:modId xmlns:p14="http://schemas.microsoft.com/office/powerpoint/2010/main" val="2959504845"/>
              </p:ext>
            </p:extLst>
          </p:nvPr>
        </p:nvGraphicFramePr>
        <p:xfrm>
          <a:off x="152400" y="3810000"/>
          <a:ext cx="3543300" cy="242847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0298571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lvl="0" algn="r">
              <a:spcBef>
                <a:spcPct val="20000"/>
              </a:spcBef>
              <a:defRPr/>
            </a:pPr>
            <a:r>
              <a:rPr lang="en-US" sz="9600" b="1" dirty="0">
                <a:solidFill>
                  <a:srgbClr val="0000CC"/>
                </a:solidFill>
                <a:latin typeface="Symbol" panose="05050102010706020507" pitchFamily="18" charset="2"/>
              </a:rPr>
              <a:t>g</a:t>
            </a:r>
            <a:r>
              <a:rPr lang="en-US" sz="9600" b="1" dirty="0">
                <a:solidFill>
                  <a:srgbClr val="0000CC"/>
                </a:solidFill>
              </a:rPr>
              <a:t>+</a:t>
            </a:r>
            <a:endParaRPr lang="ro-RO" dirty="0"/>
          </a:p>
        </p:txBody>
      </p:sp>
      <p:pic>
        <p:nvPicPr>
          <p:cNvPr id="3074" name="Picture 2" descr="IFIN-H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150" y="274638"/>
            <a:ext cx="3067050" cy="952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 y="1295400"/>
            <a:ext cx="8344469" cy="954107"/>
          </a:xfrm>
          <a:prstGeom prst="rect">
            <a:avLst/>
          </a:prstGeom>
        </p:spPr>
        <p:txBody>
          <a:bodyPr wrap="square">
            <a:spAutoFit/>
          </a:bodyPr>
          <a:lstStyle/>
          <a:p>
            <a:r>
              <a:rPr lang="en-US" sz="2800" i="1" dirty="0" err="1" smtClean="0">
                <a:solidFill>
                  <a:prstClr val="black"/>
                </a:solidFill>
              </a:rPr>
              <a:t>Exemple</a:t>
            </a:r>
            <a:r>
              <a:rPr lang="en-US" sz="2800" i="1" dirty="0" smtClean="0">
                <a:solidFill>
                  <a:prstClr val="black"/>
                </a:solidFill>
              </a:rPr>
              <a:t> de </a:t>
            </a:r>
            <a:r>
              <a:rPr lang="en-US" sz="2800" i="1" dirty="0" err="1" smtClean="0">
                <a:solidFill>
                  <a:prstClr val="black"/>
                </a:solidFill>
              </a:rPr>
              <a:t>activitati</a:t>
            </a:r>
            <a:r>
              <a:rPr lang="en-US" sz="2800" i="1" dirty="0" smtClean="0">
                <a:solidFill>
                  <a:prstClr val="black"/>
                </a:solidFill>
              </a:rPr>
              <a:t> </a:t>
            </a:r>
            <a:r>
              <a:rPr lang="en-US" sz="2800" i="1" u="sng" dirty="0" err="1" smtClean="0">
                <a:solidFill>
                  <a:prstClr val="black"/>
                </a:solidFill>
              </a:rPr>
              <a:t>pentru</a:t>
            </a:r>
            <a:r>
              <a:rPr lang="en-US" sz="2800" i="1" dirty="0" smtClean="0">
                <a:solidFill>
                  <a:prstClr val="black"/>
                </a:solidFill>
              </a:rPr>
              <a:t> cu </a:t>
            </a:r>
            <a:r>
              <a:rPr lang="en-US" sz="2800" i="1" dirty="0" err="1" smtClean="0">
                <a:solidFill>
                  <a:prstClr val="black"/>
                </a:solidFill>
              </a:rPr>
              <a:t>intreprinderi</a:t>
            </a:r>
            <a:r>
              <a:rPr lang="en-US" sz="2800" i="1" dirty="0" smtClean="0">
                <a:solidFill>
                  <a:prstClr val="black"/>
                </a:solidFill>
              </a:rPr>
              <a:t>:</a:t>
            </a:r>
          </a:p>
          <a:p>
            <a:pPr marL="457200" indent="-457200">
              <a:buFont typeface="Arial" panose="020B0604020202020204" pitchFamily="34" charset="0"/>
              <a:buChar char="•"/>
            </a:pPr>
            <a:r>
              <a:rPr lang="en-US" sz="2800" i="1" dirty="0" err="1" smtClean="0">
                <a:solidFill>
                  <a:prstClr val="black"/>
                </a:solidFill>
              </a:rPr>
              <a:t>Dispozitive</a:t>
            </a:r>
            <a:r>
              <a:rPr lang="en-US" sz="2800" i="1" dirty="0" smtClean="0">
                <a:solidFill>
                  <a:prstClr val="black"/>
                </a:solidFill>
              </a:rPr>
              <a:t> (bio)</a:t>
            </a:r>
            <a:r>
              <a:rPr lang="en-US" sz="2800" i="1" dirty="0" err="1" smtClean="0">
                <a:solidFill>
                  <a:prstClr val="black"/>
                </a:solidFill>
              </a:rPr>
              <a:t>medicale</a:t>
            </a:r>
            <a:r>
              <a:rPr lang="en-US" sz="2800" i="1" dirty="0" smtClean="0">
                <a:solidFill>
                  <a:prstClr val="black"/>
                </a:solidFill>
              </a:rPr>
              <a:t>, de diagnostic in vitro …</a:t>
            </a:r>
          </a:p>
        </p:txBody>
      </p:sp>
      <p:sp>
        <p:nvSpPr>
          <p:cNvPr id="4" name="Rectangle 3"/>
          <p:cNvSpPr/>
          <p:nvPr/>
        </p:nvSpPr>
        <p:spPr>
          <a:xfrm>
            <a:off x="438150" y="6400800"/>
            <a:ext cx="8382000" cy="350865"/>
          </a:xfrm>
          <a:prstGeom prst="rect">
            <a:avLst/>
          </a:prstGeom>
        </p:spPr>
        <p:txBody>
          <a:bodyPr wrap="square">
            <a:spAutoFit/>
          </a:bodyPr>
          <a:lstStyle/>
          <a:p>
            <a:pPr algn="ctr">
              <a:lnSpc>
                <a:spcPct val="120000"/>
              </a:lnSpc>
            </a:pPr>
            <a:r>
              <a:rPr lang="ro-RO" sz="1400" b="1" dirty="0">
                <a:solidFill>
                  <a:prstClr val="black"/>
                </a:solidFill>
                <a:latin typeface="Arial" panose="020B0604020202020204" pitchFamily="34" charset="0"/>
                <a:ea typeface="Calibri" panose="020F0502020204030204" pitchFamily="34" charset="0"/>
                <a:cs typeface="Times New Roman" panose="02020603050405020304" pitchFamily="18" charset="0"/>
              </a:rPr>
              <a:t>A doua Masa rotunda cu partenerii </a:t>
            </a:r>
            <a:r>
              <a:rPr lang="ro-RO" sz="14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IRASM</a:t>
            </a:r>
            <a:r>
              <a:rPr lang="en-US" sz="14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IFIN-HH, </a:t>
            </a:r>
            <a:r>
              <a:rPr lang="en-US" sz="1400" b="1" dirty="0" err="1" smtClean="0">
                <a:solidFill>
                  <a:prstClr val="black"/>
                </a:solidFill>
                <a:latin typeface="Arial" panose="020B0604020202020204" pitchFamily="34" charset="0"/>
                <a:ea typeface="Calibri" panose="020F0502020204030204" pitchFamily="34" charset="0"/>
                <a:cs typeface="Times New Roman" panose="02020603050405020304" pitchFamily="18" charset="0"/>
              </a:rPr>
              <a:t>Magurele</a:t>
            </a:r>
            <a:r>
              <a:rPr lang="en-US" sz="14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ro-RO" sz="14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24 </a:t>
            </a:r>
            <a:r>
              <a:rPr lang="ro-RO" sz="14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25 noiembrie 2015</a:t>
            </a:r>
            <a:endParaRPr lang="en-US" sz="1100" dirty="0">
              <a:solidFill>
                <a:prstClr val="black"/>
              </a:solidFill>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nvGraphicFramePr>
        <p:xfrm>
          <a:off x="685800" y="2362200"/>
          <a:ext cx="7696199" cy="2895601"/>
        </p:xfrm>
        <a:graphic>
          <a:graphicData uri="http://schemas.openxmlformats.org/drawingml/2006/table">
            <a:tbl>
              <a:tblPr/>
              <a:tblGrid>
                <a:gridCol w="4162231"/>
                <a:gridCol w="2198914"/>
                <a:gridCol w="1335054"/>
              </a:tblGrid>
              <a:tr h="381001">
                <a:tc>
                  <a:txBody>
                    <a:bodyPr/>
                    <a:lstStyle/>
                    <a:p>
                      <a:pPr marL="0" marR="0">
                        <a:lnSpc>
                          <a:spcPts val="1800"/>
                        </a:lnSpc>
                        <a:spcBef>
                          <a:spcPts val="0"/>
                        </a:spcBef>
                        <a:spcAft>
                          <a:spcPts val="0"/>
                        </a:spcAft>
                      </a:pPr>
                      <a:r>
                        <a:rPr lang="en-US" sz="1800" b="1" dirty="0" err="1">
                          <a:solidFill>
                            <a:schemeClr val="bg1"/>
                          </a:solidFill>
                          <a:latin typeface="Calibri"/>
                          <a:ea typeface="Calibri"/>
                          <a:cs typeface="Times New Roman"/>
                        </a:rPr>
                        <a:t>Activitate</a:t>
                      </a:r>
                      <a:endParaRPr lang="en-US" sz="1800" b="1" dirty="0">
                        <a:solidFill>
                          <a:schemeClr val="bg1"/>
                        </a:solidFill>
                        <a:latin typeface="Calibri"/>
                        <a:ea typeface="Calibri"/>
                        <a:cs typeface="Times New Roman"/>
                      </a:endParaRPr>
                    </a:p>
                  </a:txBody>
                  <a:tcPr marL="60416" marR="6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ts val="1800"/>
                        </a:lnSpc>
                        <a:spcBef>
                          <a:spcPts val="0"/>
                        </a:spcBef>
                        <a:spcAft>
                          <a:spcPts val="0"/>
                        </a:spcAft>
                      </a:pPr>
                      <a:r>
                        <a:rPr lang="en-US" sz="1800" b="1" dirty="0">
                          <a:solidFill>
                            <a:schemeClr val="bg1"/>
                          </a:solidFill>
                          <a:latin typeface="Calibri"/>
                          <a:ea typeface="Calibri"/>
                          <a:cs typeface="Times New Roman"/>
                        </a:rPr>
                        <a:t>Tip </a:t>
                      </a:r>
                      <a:r>
                        <a:rPr lang="en-US" sz="1800" b="1" dirty="0" err="1" smtClean="0">
                          <a:solidFill>
                            <a:schemeClr val="bg1"/>
                          </a:solidFill>
                          <a:latin typeface="Calibri"/>
                          <a:ea typeface="Calibri"/>
                          <a:cs typeface="Times New Roman"/>
                        </a:rPr>
                        <a:t>activitate</a:t>
                      </a:r>
                      <a:endParaRPr lang="en-US" sz="1800" b="1" dirty="0">
                        <a:solidFill>
                          <a:schemeClr val="bg1"/>
                        </a:solidFill>
                        <a:latin typeface="Calibri"/>
                        <a:ea typeface="Calibri"/>
                        <a:cs typeface="Times New Roman"/>
                      </a:endParaRPr>
                    </a:p>
                  </a:txBody>
                  <a:tcPr marL="60416" marR="6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ts val="1800"/>
                        </a:lnSpc>
                        <a:spcBef>
                          <a:spcPts val="0"/>
                        </a:spcBef>
                        <a:spcAft>
                          <a:spcPts val="0"/>
                        </a:spcAft>
                      </a:pPr>
                      <a:r>
                        <a:rPr lang="en-US" sz="1800" b="1" spc="-100" dirty="0" err="1" smtClean="0">
                          <a:solidFill>
                            <a:schemeClr val="bg1"/>
                          </a:solidFill>
                          <a:latin typeface="Calibri"/>
                          <a:ea typeface="Calibri"/>
                          <a:cs typeface="Times New Roman"/>
                        </a:rPr>
                        <a:t>Buget</a:t>
                      </a:r>
                      <a:r>
                        <a:rPr lang="en-US" sz="1800" b="1" spc="-100" dirty="0" smtClean="0">
                          <a:solidFill>
                            <a:schemeClr val="bg1"/>
                          </a:solidFill>
                          <a:latin typeface="Calibri"/>
                          <a:ea typeface="Calibri"/>
                          <a:cs typeface="Times New Roman"/>
                        </a:rPr>
                        <a:t>*</a:t>
                      </a:r>
                      <a:endParaRPr lang="en-US" sz="1800" b="1" dirty="0">
                        <a:solidFill>
                          <a:schemeClr val="bg1"/>
                        </a:solidFill>
                        <a:latin typeface="Calibri"/>
                        <a:ea typeface="Calibri"/>
                        <a:cs typeface="Times New Roman"/>
                      </a:endParaRPr>
                    </a:p>
                  </a:txBody>
                  <a:tcPr marL="60416" marR="6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628114">
                <a:tc>
                  <a:txBody>
                    <a:bodyPr/>
                    <a:lstStyle/>
                    <a:p>
                      <a:pPr marL="228600" marR="0" indent="-228600">
                        <a:lnSpc>
                          <a:spcPts val="1800"/>
                        </a:lnSpc>
                        <a:spcBef>
                          <a:spcPts val="0"/>
                        </a:spcBef>
                        <a:spcAft>
                          <a:spcPts val="0"/>
                        </a:spcAft>
                        <a:buNone/>
                      </a:pPr>
                      <a:r>
                        <a:rPr lang="en-US" sz="1800" dirty="0" smtClean="0">
                          <a:solidFill>
                            <a:schemeClr val="bg1"/>
                          </a:solidFill>
                          <a:latin typeface="Calibri"/>
                          <a:ea typeface="Calibri"/>
                          <a:cs typeface="Times New Roman"/>
                        </a:rPr>
                        <a:t>- </a:t>
                      </a:r>
                      <a:r>
                        <a:rPr lang="en-US" sz="1800" dirty="0" err="1" smtClean="0">
                          <a:solidFill>
                            <a:schemeClr val="bg1"/>
                          </a:solidFill>
                          <a:latin typeface="Calibri"/>
                          <a:ea typeface="Calibri"/>
                          <a:cs typeface="Times New Roman"/>
                        </a:rPr>
                        <a:t>Calificarea</a:t>
                      </a:r>
                      <a:r>
                        <a:rPr lang="en-US" sz="1800" dirty="0" smtClean="0">
                          <a:solidFill>
                            <a:schemeClr val="bg1"/>
                          </a:solidFill>
                          <a:latin typeface="Calibri"/>
                          <a:ea typeface="Calibri"/>
                          <a:cs typeface="Times New Roman"/>
                        </a:rPr>
                        <a:t> </a:t>
                      </a:r>
                      <a:r>
                        <a:rPr lang="en-US" sz="1800" dirty="0" err="1">
                          <a:solidFill>
                            <a:schemeClr val="bg1"/>
                          </a:solidFill>
                          <a:latin typeface="Calibri"/>
                          <a:ea typeface="Calibri"/>
                          <a:cs typeface="Times New Roman"/>
                        </a:rPr>
                        <a:t>procesului</a:t>
                      </a:r>
                      <a:r>
                        <a:rPr lang="en-US" sz="1800" dirty="0">
                          <a:solidFill>
                            <a:schemeClr val="bg1"/>
                          </a:solidFill>
                          <a:latin typeface="Calibri"/>
                          <a:ea typeface="Calibri"/>
                          <a:cs typeface="Times New Roman"/>
                        </a:rPr>
                        <a:t> </a:t>
                      </a:r>
                      <a:r>
                        <a:rPr lang="en-US" sz="1800" dirty="0" smtClean="0">
                          <a:solidFill>
                            <a:schemeClr val="bg1"/>
                          </a:solidFill>
                          <a:latin typeface="Calibri"/>
                          <a:ea typeface="Calibri"/>
                          <a:cs typeface="Times New Roman"/>
                        </a:rPr>
                        <a:t>(PQ- Process qualification)</a:t>
                      </a:r>
                    </a:p>
                    <a:p>
                      <a:pPr marL="228600" marR="0" indent="-228600">
                        <a:lnSpc>
                          <a:spcPts val="1800"/>
                        </a:lnSpc>
                        <a:spcBef>
                          <a:spcPts val="0"/>
                        </a:spcBef>
                        <a:spcAft>
                          <a:spcPts val="0"/>
                        </a:spcAft>
                        <a:buNone/>
                      </a:pPr>
                      <a:r>
                        <a:rPr lang="en-US" sz="1800" dirty="0" smtClean="0">
                          <a:solidFill>
                            <a:srgbClr val="FF0000"/>
                          </a:solidFill>
                          <a:latin typeface="Calibri"/>
                          <a:ea typeface="Calibri"/>
                          <a:cs typeface="Times New Roman"/>
                        </a:rPr>
                        <a:t>(</a:t>
                      </a:r>
                      <a:r>
                        <a:rPr lang="en-US" sz="1800" dirty="0" err="1" smtClean="0">
                          <a:solidFill>
                            <a:srgbClr val="FF0000"/>
                          </a:solidFill>
                          <a:latin typeface="Calibri"/>
                          <a:ea typeface="Calibri"/>
                          <a:cs typeface="Times New Roman"/>
                        </a:rPr>
                        <a:t>harti</a:t>
                      </a:r>
                      <a:r>
                        <a:rPr lang="en-US" sz="1800" dirty="0" smtClean="0">
                          <a:solidFill>
                            <a:srgbClr val="FF0000"/>
                          </a:solidFill>
                          <a:latin typeface="Calibri"/>
                          <a:ea typeface="Calibri"/>
                          <a:cs typeface="Times New Roman"/>
                        </a:rPr>
                        <a:t> de doze  </a:t>
                      </a:r>
                      <a:r>
                        <a:rPr lang="en-US" sz="1800" dirty="0" smtClean="0">
                          <a:solidFill>
                            <a:srgbClr val="FF0000"/>
                          </a:solidFill>
                          <a:latin typeface="Calibri"/>
                          <a:ea typeface="Calibri"/>
                          <a:cs typeface="Times New Roman"/>
                          <a:sym typeface="Symbol"/>
                        </a:rPr>
                        <a:t> “</a:t>
                      </a:r>
                      <a:r>
                        <a:rPr lang="en-US" sz="1800" dirty="0" err="1" smtClean="0">
                          <a:solidFill>
                            <a:srgbClr val="FF0000"/>
                          </a:solidFill>
                          <a:latin typeface="Calibri"/>
                          <a:ea typeface="Calibri"/>
                          <a:cs typeface="Times New Roman"/>
                          <a:sym typeface="Symbol"/>
                        </a:rPr>
                        <a:t>categorie</a:t>
                      </a:r>
                      <a:r>
                        <a:rPr lang="en-US" sz="1800" dirty="0" smtClean="0">
                          <a:solidFill>
                            <a:srgbClr val="FF0000"/>
                          </a:solidFill>
                          <a:latin typeface="Calibri"/>
                          <a:ea typeface="Calibri"/>
                          <a:cs typeface="Times New Roman"/>
                          <a:sym typeface="Symbol"/>
                        </a:rPr>
                        <a:t> de </a:t>
                      </a:r>
                      <a:r>
                        <a:rPr lang="en-US" sz="1800" dirty="0" err="1" smtClean="0">
                          <a:solidFill>
                            <a:srgbClr val="FF0000"/>
                          </a:solidFill>
                          <a:latin typeface="Calibri"/>
                          <a:ea typeface="Calibri"/>
                          <a:cs typeface="Times New Roman"/>
                          <a:sym typeface="Symbol"/>
                        </a:rPr>
                        <a:t>procesare</a:t>
                      </a:r>
                      <a:r>
                        <a:rPr lang="en-US" sz="1800" dirty="0" smtClean="0">
                          <a:solidFill>
                            <a:srgbClr val="FF0000"/>
                          </a:solidFill>
                          <a:latin typeface="Calibri"/>
                          <a:ea typeface="Calibri"/>
                          <a:cs typeface="Times New Roman"/>
                          <a:sym typeface="Symbol"/>
                        </a:rPr>
                        <a:t>”)</a:t>
                      </a:r>
                      <a:endParaRPr lang="en-US" sz="1800" dirty="0">
                        <a:solidFill>
                          <a:srgbClr val="FF0000"/>
                        </a:solidFill>
                        <a:latin typeface="Calibri"/>
                        <a:ea typeface="Calibri"/>
                        <a:cs typeface="Times New Roman"/>
                      </a:endParaRPr>
                    </a:p>
                  </a:txBody>
                  <a:tcPr marL="60416" marR="6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ts val="1800"/>
                        </a:lnSpc>
                        <a:spcBef>
                          <a:spcPts val="0"/>
                        </a:spcBef>
                        <a:spcAft>
                          <a:spcPts val="0"/>
                        </a:spcAft>
                      </a:pPr>
                      <a:r>
                        <a:rPr lang="en-US" sz="1800" dirty="0" smtClean="0">
                          <a:solidFill>
                            <a:schemeClr val="bg1"/>
                          </a:solidFill>
                          <a:latin typeface="Calibri"/>
                          <a:ea typeface="Calibri"/>
                          <a:cs typeface="Times New Roman"/>
                        </a:rPr>
                        <a:t>B  (</a:t>
                      </a:r>
                      <a:r>
                        <a:rPr lang="en-US" sz="1800" dirty="0">
                          <a:solidFill>
                            <a:schemeClr val="bg1"/>
                          </a:solidFill>
                          <a:latin typeface="Calibri"/>
                          <a:ea typeface="Calibri"/>
                          <a:cs typeface="Times New Roman"/>
                        </a:rPr>
                        <a:t>B1-acces la </a:t>
                      </a:r>
                      <a:r>
                        <a:rPr lang="en-US" sz="1800" dirty="0" err="1" smtClean="0">
                          <a:solidFill>
                            <a:schemeClr val="bg1"/>
                          </a:solidFill>
                          <a:latin typeface="Calibri"/>
                          <a:ea typeface="Calibri"/>
                          <a:cs typeface="Times New Roman"/>
                        </a:rPr>
                        <a:t>laboratorul</a:t>
                      </a:r>
                      <a:r>
                        <a:rPr lang="en-US" sz="1800" dirty="0" smtClean="0">
                          <a:solidFill>
                            <a:schemeClr val="bg1"/>
                          </a:solidFill>
                          <a:latin typeface="Calibri"/>
                          <a:ea typeface="Calibri"/>
                          <a:cs typeface="Times New Roman"/>
                        </a:rPr>
                        <a:t> de </a:t>
                      </a:r>
                      <a:r>
                        <a:rPr lang="en-US" sz="1800" dirty="0" err="1" smtClean="0">
                          <a:solidFill>
                            <a:schemeClr val="bg1"/>
                          </a:solidFill>
                          <a:latin typeface="Calibri"/>
                          <a:ea typeface="Calibri"/>
                          <a:cs typeface="Times New Roman"/>
                        </a:rPr>
                        <a:t>dozimetrie</a:t>
                      </a:r>
                      <a:r>
                        <a:rPr lang="en-US" sz="1800" dirty="0" smtClean="0">
                          <a:solidFill>
                            <a:schemeClr val="bg1"/>
                          </a:solidFill>
                          <a:latin typeface="Calibri"/>
                          <a:ea typeface="Calibri"/>
                          <a:cs typeface="Times New Roman"/>
                        </a:rPr>
                        <a:t> IRASM</a:t>
                      </a:r>
                      <a:endParaRPr lang="en-US" sz="1800" dirty="0">
                        <a:solidFill>
                          <a:schemeClr val="bg1"/>
                        </a:solidFill>
                        <a:latin typeface="Calibri"/>
                        <a:ea typeface="Calibri"/>
                        <a:cs typeface="Times New Roman"/>
                      </a:endParaRPr>
                    </a:p>
                  </a:txBody>
                  <a:tcPr marL="60416" marR="6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ts val="1800"/>
                        </a:lnSpc>
                        <a:spcBef>
                          <a:spcPts val="0"/>
                        </a:spcBef>
                        <a:spcAft>
                          <a:spcPts val="0"/>
                        </a:spcAft>
                      </a:pPr>
                      <a:r>
                        <a:rPr lang="en-US" sz="1800">
                          <a:solidFill>
                            <a:schemeClr val="bg1"/>
                          </a:solidFill>
                          <a:latin typeface="Calibri"/>
                          <a:ea typeface="Calibri"/>
                          <a:cs typeface="Times New Roman"/>
                        </a:rPr>
                        <a:t>50%</a:t>
                      </a:r>
                    </a:p>
                  </a:txBody>
                  <a:tcPr marL="60416" marR="6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652385">
                <a:tc>
                  <a:txBody>
                    <a:bodyPr/>
                    <a:lstStyle/>
                    <a:p>
                      <a:pPr marL="0" marR="0">
                        <a:lnSpc>
                          <a:spcPts val="1800"/>
                        </a:lnSpc>
                        <a:spcBef>
                          <a:spcPts val="0"/>
                        </a:spcBef>
                        <a:spcAft>
                          <a:spcPts val="0"/>
                        </a:spcAft>
                        <a:buFontTx/>
                        <a:buChar char="-"/>
                      </a:pPr>
                      <a:r>
                        <a:rPr lang="en-US" sz="1800" dirty="0" err="1" smtClean="0">
                          <a:solidFill>
                            <a:schemeClr val="bg1"/>
                          </a:solidFill>
                          <a:latin typeface="Calibri"/>
                          <a:ea typeface="Calibri"/>
                          <a:cs typeface="Times New Roman"/>
                        </a:rPr>
                        <a:t>Optimizarea</a:t>
                      </a:r>
                      <a:r>
                        <a:rPr lang="en-US" sz="1800" dirty="0" smtClean="0">
                          <a:solidFill>
                            <a:schemeClr val="bg1"/>
                          </a:solidFill>
                          <a:latin typeface="Calibri"/>
                          <a:ea typeface="Calibri"/>
                          <a:cs typeface="Times New Roman"/>
                        </a:rPr>
                        <a:t> </a:t>
                      </a:r>
                      <a:r>
                        <a:rPr lang="en-US" sz="1800" dirty="0" err="1" smtClean="0">
                          <a:solidFill>
                            <a:schemeClr val="bg1"/>
                          </a:solidFill>
                          <a:latin typeface="Calibri"/>
                          <a:ea typeface="Calibri"/>
                          <a:cs typeface="Times New Roman"/>
                        </a:rPr>
                        <a:t>procesului</a:t>
                      </a:r>
                      <a:r>
                        <a:rPr lang="en-US" sz="1800" dirty="0" smtClean="0">
                          <a:solidFill>
                            <a:schemeClr val="bg1"/>
                          </a:solidFill>
                          <a:latin typeface="Calibri"/>
                          <a:ea typeface="Calibri"/>
                          <a:cs typeface="Times New Roman"/>
                        </a:rPr>
                        <a:t>/</a:t>
                      </a:r>
                      <a:r>
                        <a:rPr lang="en-US" sz="1800" dirty="0" err="1" smtClean="0">
                          <a:solidFill>
                            <a:schemeClr val="bg1"/>
                          </a:solidFill>
                          <a:latin typeface="Calibri"/>
                          <a:ea typeface="Calibri"/>
                          <a:cs typeface="Times New Roman"/>
                        </a:rPr>
                        <a:t>alegerea</a:t>
                      </a:r>
                      <a:r>
                        <a:rPr lang="en-US" sz="1800" dirty="0" smtClean="0">
                          <a:solidFill>
                            <a:schemeClr val="bg1"/>
                          </a:solidFill>
                          <a:latin typeface="Calibri"/>
                          <a:ea typeface="Calibri"/>
                          <a:cs typeface="Times New Roman"/>
                        </a:rPr>
                        <a:t> </a:t>
                      </a:r>
                      <a:r>
                        <a:rPr lang="en-US" sz="1800" dirty="0" err="1">
                          <a:solidFill>
                            <a:schemeClr val="bg1"/>
                          </a:solidFill>
                          <a:latin typeface="Calibri"/>
                          <a:ea typeface="Calibri"/>
                          <a:cs typeface="Times New Roman"/>
                        </a:rPr>
                        <a:t>metodei</a:t>
                      </a:r>
                      <a:r>
                        <a:rPr lang="en-US" sz="1800" dirty="0">
                          <a:solidFill>
                            <a:schemeClr val="bg1"/>
                          </a:solidFill>
                          <a:latin typeface="Calibri"/>
                          <a:ea typeface="Calibri"/>
                          <a:cs typeface="Times New Roman"/>
                        </a:rPr>
                        <a:t> de </a:t>
                      </a:r>
                      <a:r>
                        <a:rPr lang="en-US" sz="1800" dirty="0" err="1">
                          <a:solidFill>
                            <a:schemeClr val="bg1"/>
                          </a:solidFill>
                          <a:latin typeface="Calibri"/>
                          <a:ea typeface="Calibri"/>
                          <a:cs typeface="Times New Roman"/>
                        </a:rPr>
                        <a:t>validare</a:t>
                      </a:r>
                      <a:r>
                        <a:rPr lang="en-US" sz="1800" dirty="0">
                          <a:solidFill>
                            <a:schemeClr val="bg1"/>
                          </a:solidFill>
                          <a:latin typeface="Calibri"/>
                          <a:ea typeface="Calibri"/>
                          <a:cs typeface="Times New Roman"/>
                        </a:rPr>
                        <a:t> a </a:t>
                      </a:r>
                      <a:r>
                        <a:rPr lang="en-US" sz="1800" dirty="0" err="1" smtClean="0">
                          <a:solidFill>
                            <a:schemeClr val="bg1"/>
                          </a:solidFill>
                          <a:latin typeface="Calibri"/>
                          <a:ea typeface="Calibri"/>
                          <a:cs typeface="Times New Roman"/>
                        </a:rPr>
                        <a:t>sterilizarii</a:t>
                      </a:r>
                      <a:r>
                        <a:rPr lang="en-US" sz="1800" dirty="0" smtClean="0">
                          <a:solidFill>
                            <a:schemeClr val="bg1"/>
                          </a:solidFill>
                          <a:latin typeface="Calibri"/>
                          <a:ea typeface="Calibri"/>
                          <a:cs typeface="Times New Roman"/>
                        </a:rPr>
                        <a:t> </a:t>
                      </a:r>
                    </a:p>
                    <a:p>
                      <a:pPr marL="0" marR="0">
                        <a:lnSpc>
                          <a:spcPts val="1800"/>
                        </a:lnSpc>
                        <a:spcBef>
                          <a:spcPts val="0"/>
                        </a:spcBef>
                        <a:spcAft>
                          <a:spcPts val="0"/>
                        </a:spcAft>
                        <a:buFontTx/>
                        <a:buNone/>
                      </a:pPr>
                      <a:r>
                        <a:rPr lang="en-US" sz="1800" dirty="0" smtClean="0">
                          <a:solidFill>
                            <a:srgbClr val="FF0000"/>
                          </a:solidFill>
                          <a:latin typeface="Calibri"/>
                          <a:ea typeface="Calibri"/>
                          <a:cs typeface="Times New Roman"/>
                        </a:rPr>
                        <a:t>(~60% din </a:t>
                      </a:r>
                      <a:r>
                        <a:rPr lang="en-US" sz="1800" dirty="0" err="1" smtClean="0">
                          <a:solidFill>
                            <a:srgbClr val="FF0000"/>
                          </a:solidFill>
                          <a:latin typeface="Calibri"/>
                          <a:ea typeface="Calibri"/>
                          <a:cs typeface="Times New Roman"/>
                        </a:rPr>
                        <a:t>validarea</a:t>
                      </a:r>
                      <a:r>
                        <a:rPr lang="en-US" sz="1800" dirty="0" smtClean="0">
                          <a:solidFill>
                            <a:srgbClr val="FF0000"/>
                          </a:solidFill>
                          <a:latin typeface="Calibri"/>
                          <a:ea typeface="Calibri"/>
                          <a:cs typeface="Times New Roman"/>
                        </a:rPr>
                        <a:t> </a:t>
                      </a:r>
                      <a:r>
                        <a:rPr lang="en-US" sz="1800" dirty="0" err="1" smtClean="0">
                          <a:solidFill>
                            <a:srgbClr val="FF0000"/>
                          </a:solidFill>
                          <a:latin typeface="Calibri"/>
                          <a:ea typeface="Calibri"/>
                          <a:cs typeface="Times New Roman"/>
                        </a:rPr>
                        <a:t>sterilizarii</a:t>
                      </a:r>
                      <a:r>
                        <a:rPr lang="en-US" sz="1800" dirty="0" smtClean="0">
                          <a:solidFill>
                            <a:srgbClr val="FF0000"/>
                          </a:solidFill>
                          <a:latin typeface="Calibri"/>
                          <a:ea typeface="Calibri"/>
                          <a:cs typeface="Times New Roman"/>
                        </a:rPr>
                        <a:t>)</a:t>
                      </a:r>
                      <a:endParaRPr lang="en-US" sz="1800" dirty="0">
                        <a:solidFill>
                          <a:srgbClr val="FF0000"/>
                        </a:solidFill>
                        <a:latin typeface="Calibri"/>
                        <a:ea typeface="Calibri"/>
                        <a:cs typeface="Times New Roman"/>
                      </a:endParaRPr>
                    </a:p>
                  </a:txBody>
                  <a:tcPr marL="60416" marR="6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ts val="1800"/>
                        </a:lnSpc>
                        <a:spcBef>
                          <a:spcPts val="0"/>
                        </a:spcBef>
                        <a:spcAft>
                          <a:spcPts val="0"/>
                        </a:spcAft>
                      </a:pPr>
                      <a:r>
                        <a:rPr lang="en-US" sz="1800" dirty="0" smtClean="0">
                          <a:solidFill>
                            <a:schemeClr val="bg1"/>
                          </a:solidFill>
                          <a:latin typeface="Calibri"/>
                          <a:ea typeface="Calibri"/>
                          <a:cs typeface="Times New Roman"/>
                        </a:rPr>
                        <a:t>C (C.1 </a:t>
                      </a:r>
                      <a:r>
                        <a:rPr lang="en-US" sz="1800" dirty="0" err="1" smtClean="0">
                          <a:solidFill>
                            <a:schemeClr val="bg1"/>
                          </a:solidFill>
                          <a:latin typeface="Calibri"/>
                          <a:ea typeface="Calibri"/>
                          <a:cs typeface="Times New Roman"/>
                        </a:rPr>
                        <a:t>cercetare</a:t>
                      </a:r>
                      <a:r>
                        <a:rPr lang="en-US" sz="1800" dirty="0" smtClean="0">
                          <a:solidFill>
                            <a:schemeClr val="bg1"/>
                          </a:solidFill>
                          <a:latin typeface="Calibri"/>
                          <a:ea typeface="Calibri"/>
                          <a:cs typeface="Times New Roman"/>
                        </a:rPr>
                        <a:t> </a:t>
                      </a:r>
                      <a:r>
                        <a:rPr lang="en-US" sz="1800" dirty="0" err="1" smtClean="0">
                          <a:solidFill>
                            <a:schemeClr val="bg1"/>
                          </a:solidFill>
                          <a:latin typeface="Calibri"/>
                          <a:ea typeface="Calibri"/>
                          <a:cs typeface="Times New Roman"/>
                        </a:rPr>
                        <a:t>industriala</a:t>
                      </a:r>
                      <a:r>
                        <a:rPr lang="en-US" sz="1800" dirty="0" smtClean="0">
                          <a:solidFill>
                            <a:schemeClr val="bg1"/>
                          </a:solidFill>
                          <a:latin typeface="Calibri"/>
                          <a:ea typeface="Calibri"/>
                          <a:cs typeface="Times New Roman"/>
                        </a:rPr>
                        <a:t>)</a:t>
                      </a:r>
                      <a:endParaRPr lang="en-US" sz="1800" dirty="0">
                        <a:solidFill>
                          <a:schemeClr val="bg1"/>
                        </a:solidFill>
                        <a:latin typeface="Calibri"/>
                        <a:ea typeface="Calibri"/>
                        <a:cs typeface="Times New Roman"/>
                      </a:endParaRPr>
                    </a:p>
                  </a:txBody>
                  <a:tcPr marL="60416" marR="6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ts val="1800"/>
                        </a:lnSpc>
                        <a:spcBef>
                          <a:spcPts val="0"/>
                        </a:spcBef>
                        <a:spcAft>
                          <a:spcPts val="0"/>
                        </a:spcAft>
                      </a:pPr>
                      <a:r>
                        <a:rPr lang="en-US" sz="1800" b="1" dirty="0" smtClean="0">
                          <a:solidFill>
                            <a:schemeClr val="bg1"/>
                          </a:solidFill>
                          <a:latin typeface="Calibri"/>
                          <a:ea typeface="Calibri"/>
                          <a:cs typeface="Times New Roman"/>
                        </a:rPr>
                        <a:t>70</a:t>
                      </a:r>
                      <a:r>
                        <a:rPr lang="en-US" sz="1800" b="1" dirty="0">
                          <a:solidFill>
                            <a:schemeClr val="bg1"/>
                          </a:solidFill>
                          <a:latin typeface="Calibri"/>
                          <a:ea typeface="Calibri"/>
                          <a:cs typeface="Times New Roman"/>
                        </a:rPr>
                        <a:t>%</a:t>
                      </a:r>
                    </a:p>
                  </a:txBody>
                  <a:tcPr marL="60416" marR="6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676656">
                <a:tc>
                  <a:txBody>
                    <a:bodyPr/>
                    <a:lstStyle/>
                    <a:p>
                      <a:pPr marL="0" marR="0">
                        <a:lnSpc>
                          <a:spcPts val="1800"/>
                        </a:lnSpc>
                        <a:spcBef>
                          <a:spcPts val="0"/>
                        </a:spcBef>
                        <a:spcAft>
                          <a:spcPts val="0"/>
                        </a:spcAft>
                      </a:pPr>
                      <a:r>
                        <a:rPr lang="en-US" sz="1800" dirty="0" smtClean="0">
                          <a:solidFill>
                            <a:schemeClr val="bg1"/>
                          </a:solidFill>
                          <a:latin typeface="Calibri"/>
                          <a:ea typeface="Calibri"/>
                          <a:cs typeface="Times New Roman"/>
                        </a:rPr>
                        <a:t>-</a:t>
                      </a:r>
                      <a:r>
                        <a:rPr lang="en-US" sz="1800" dirty="0" err="1" smtClean="0">
                          <a:solidFill>
                            <a:schemeClr val="bg1"/>
                          </a:solidFill>
                          <a:latin typeface="Calibri"/>
                          <a:ea typeface="Calibri"/>
                          <a:cs typeface="Times New Roman"/>
                        </a:rPr>
                        <a:t>Validarea</a:t>
                      </a:r>
                      <a:r>
                        <a:rPr lang="en-US" sz="1800" dirty="0" smtClean="0">
                          <a:solidFill>
                            <a:schemeClr val="bg1"/>
                          </a:solidFill>
                          <a:latin typeface="Calibri"/>
                          <a:ea typeface="Calibri"/>
                          <a:cs typeface="Times New Roman"/>
                        </a:rPr>
                        <a:t> </a:t>
                      </a:r>
                      <a:r>
                        <a:rPr lang="en-US" sz="1800" dirty="0" err="1" smtClean="0">
                          <a:solidFill>
                            <a:schemeClr val="bg1"/>
                          </a:solidFill>
                          <a:latin typeface="Calibri"/>
                          <a:ea typeface="Calibri"/>
                          <a:cs typeface="Times New Roman"/>
                        </a:rPr>
                        <a:t>sterilizarii</a:t>
                      </a:r>
                      <a:endParaRPr lang="en-US" sz="1800" dirty="0">
                        <a:solidFill>
                          <a:schemeClr val="bg1"/>
                        </a:solidFill>
                        <a:latin typeface="Calibri"/>
                        <a:ea typeface="Calibri"/>
                        <a:cs typeface="Times New Roman"/>
                      </a:endParaRPr>
                    </a:p>
                  </a:txBody>
                  <a:tcPr marL="60416" marR="6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ts val="1800"/>
                        </a:lnSpc>
                        <a:spcBef>
                          <a:spcPts val="0"/>
                        </a:spcBef>
                        <a:spcAft>
                          <a:spcPts val="0"/>
                        </a:spcAft>
                      </a:pPr>
                      <a:r>
                        <a:rPr lang="en-US" sz="1800" dirty="0">
                          <a:solidFill>
                            <a:schemeClr val="bg1"/>
                          </a:solidFill>
                          <a:latin typeface="Calibri"/>
                          <a:ea typeface="Calibri"/>
                          <a:cs typeface="Times New Roman"/>
                        </a:rPr>
                        <a:t>C </a:t>
                      </a:r>
                      <a:r>
                        <a:rPr lang="en-US" sz="1800" dirty="0" smtClean="0">
                          <a:solidFill>
                            <a:schemeClr val="bg1"/>
                          </a:solidFill>
                          <a:latin typeface="Calibri"/>
                          <a:ea typeface="Calibri"/>
                          <a:cs typeface="Times New Roman"/>
                        </a:rPr>
                        <a:t> (</a:t>
                      </a:r>
                      <a:r>
                        <a:rPr lang="en-US" sz="1800" dirty="0">
                          <a:solidFill>
                            <a:schemeClr val="bg1"/>
                          </a:solidFill>
                          <a:latin typeface="Calibri"/>
                          <a:ea typeface="Calibri"/>
                          <a:cs typeface="Times New Roman"/>
                        </a:rPr>
                        <a:t>C.4 </a:t>
                      </a:r>
                      <a:r>
                        <a:rPr lang="en-US" sz="1800" dirty="0" err="1" smtClean="0">
                          <a:solidFill>
                            <a:schemeClr val="bg1"/>
                          </a:solidFill>
                          <a:latin typeface="Calibri"/>
                          <a:ea typeface="Calibri"/>
                          <a:cs typeface="Times New Roman"/>
                        </a:rPr>
                        <a:t>servicii</a:t>
                      </a:r>
                      <a:r>
                        <a:rPr lang="en-US" sz="1800" dirty="0" smtClean="0">
                          <a:solidFill>
                            <a:schemeClr val="bg1"/>
                          </a:solidFill>
                          <a:latin typeface="Calibri"/>
                          <a:ea typeface="Calibri"/>
                          <a:cs typeface="Times New Roman"/>
                        </a:rPr>
                        <a:t> </a:t>
                      </a:r>
                      <a:r>
                        <a:rPr lang="en-US" sz="1800" dirty="0">
                          <a:solidFill>
                            <a:schemeClr val="bg1"/>
                          </a:solidFill>
                          <a:latin typeface="Calibri"/>
                          <a:ea typeface="Calibri"/>
                          <a:cs typeface="Times New Roman"/>
                        </a:rPr>
                        <a:t>de </a:t>
                      </a:r>
                      <a:r>
                        <a:rPr lang="en-US" sz="1800" dirty="0" err="1">
                          <a:solidFill>
                            <a:schemeClr val="bg1"/>
                          </a:solidFill>
                          <a:latin typeface="Calibri"/>
                          <a:ea typeface="Calibri"/>
                          <a:cs typeface="Times New Roman"/>
                        </a:rPr>
                        <a:t>testare</a:t>
                      </a:r>
                      <a:r>
                        <a:rPr lang="en-US" sz="1800" dirty="0">
                          <a:solidFill>
                            <a:schemeClr val="bg1"/>
                          </a:solidFill>
                          <a:latin typeface="Calibri"/>
                          <a:ea typeface="Calibri"/>
                          <a:cs typeface="Times New Roman"/>
                        </a:rPr>
                        <a:t> </a:t>
                      </a:r>
                      <a:r>
                        <a:rPr lang="en-US" sz="1800" dirty="0" err="1">
                          <a:solidFill>
                            <a:schemeClr val="bg1"/>
                          </a:solidFill>
                          <a:latin typeface="Calibri"/>
                          <a:ea typeface="Calibri"/>
                          <a:cs typeface="Times New Roman"/>
                        </a:rPr>
                        <a:t>și</a:t>
                      </a:r>
                      <a:r>
                        <a:rPr lang="en-US" sz="1800" dirty="0">
                          <a:solidFill>
                            <a:schemeClr val="bg1"/>
                          </a:solidFill>
                          <a:latin typeface="Calibri"/>
                          <a:ea typeface="Calibri"/>
                          <a:cs typeface="Times New Roman"/>
                        </a:rPr>
                        <a:t> </a:t>
                      </a:r>
                      <a:r>
                        <a:rPr lang="en-US" sz="1800" dirty="0" err="1" smtClean="0">
                          <a:solidFill>
                            <a:schemeClr val="bg1"/>
                          </a:solidFill>
                          <a:latin typeface="Calibri"/>
                          <a:ea typeface="Calibri"/>
                          <a:cs typeface="Times New Roman"/>
                        </a:rPr>
                        <a:t>certificare</a:t>
                      </a:r>
                      <a:r>
                        <a:rPr lang="en-US" sz="1800" dirty="0" smtClean="0">
                          <a:solidFill>
                            <a:schemeClr val="bg1"/>
                          </a:solidFill>
                          <a:latin typeface="Calibri"/>
                          <a:ea typeface="Calibri"/>
                          <a:cs typeface="Times New Roman"/>
                        </a:rPr>
                        <a:t> a </a:t>
                      </a:r>
                      <a:r>
                        <a:rPr lang="en-US" sz="1800" dirty="0" err="1">
                          <a:solidFill>
                            <a:schemeClr val="bg1"/>
                          </a:solidFill>
                          <a:latin typeface="Calibri"/>
                          <a:ea typeface="Calibri"/>
                          <a:cs typeface="Times New Roman"/>
                        </a:rPr>
                        <a:t>calității</a:t>
                      </a:r>
                      <a:r>
                        <a:rPr lang="en-US" sz="1800" dirty="0">
                          <a:solidFill>
                            <a:schemeClr val="bg1"/>
                          </a:solidFill>
                          <a:latin typeface="Calibri"/>
                          <a:ea typeface="Calibri"/>
                          <a:cs typeface="Times New Roman"/>
                        </a:rPr>
                        <a:t>)</a:t>
                      </a:r>
                    </a:p>
                  </a:txBody>
                  <a:tcPr marL="60416" marR="6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ts val="1800"/>
                        </a:lnSpc>
                        <a:spcBef>
                          <a:spcPts val="0"/>
                        </a:spcBef>
                        <a:spcAft>
                          <a:spcPts val="0"/>
                        </a:spcAft>
                      </a:pPr>
                      <a:r>
                        <a:rPr lang="en-US" sz="1800">
                          <a:solidFill>
                            <a:schemeClr val="bg1"/>
                          </a:solidFill>
                          <a:latin typeface="Calibri"/>
                          <a:ea typeface="Calibri"/>
                          <a:cs typeface="Times New Roman"/>
                        </a:rPr>
                        <a:t>50%</a:t>
                      </a:r>
                    </a:p>
                  </a:txBody>
                  <a:tcPr marL="60416" marR="6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442637">
                <a:tc>
                  <a:txBody>
                    <a:bodyPr/>
                    <a:lstStyle/>
                    <a:p>
                      <a:pPr marL="0" marR="0">
                        <a:lnSpc>
                          <a:spcPts val="1800"/>
                        </a:lnSpc>
                        <a:spcBef>
                          <a:spcPts val="0"/>
                        </a:spcBef>
                        <a:spcAft>
                          <a:spcPts val="0"/>
                        </a:spcAft>
                      </a:pPr>
                      <a:r>
                        <a:rPr lang="en-US" sz="1800" dirty="0" smtClean="0">
                          <a:solidFill>
                            <a:schemeClr val="bg1"/>
                          </a:solidFill>
                          <a:latin typeface="Calibri"/>
                          <a:ea typeface="Calibri"/>
                          <a:cs typeface="Times New Roman"/>
                        </a:rPr>
                        <a:t>- </a:t>
                      </a:r>
                      <a:r>
                        <a:rPr lang="en-US" sz="1800" dirty="0" err="1" smtClean="0">
                          <a:solidFill>
                            <a:schemeClr val="bg1"/>
                          </a:solidFill>
                          <a:latin typeface="Calibri"/>
                          <a:ea typeface="Calibri"/>
                          <a:cs typeface="Times New Roman"/>
                        </a:rPr>
                        <a:t>Demonstrarea</a:t>
                      </a:r>
                      <a:r>
                        <a:rPr lang="en-US" sz="1800" dirty="0" smtClean="0">
                          <a:solidFill>
                            <a:schemeClr val="bg1"/>
                          </a:solidFill>
                          <a:latin typeface="Calibri"/>
                          <a:ea typeface="Calibri"/>
                          <a:cs typeface="Times New Roman"/>
                        </a:rPr>
                        <a:t> </a:t>
                      </a:r>
                      <a:r>
                        <a:rPr lang="en-US" sz="1800" dirty="0" err="1">
                          <a:solidFill>
                            <a:schemeClr val="bg1"/>
                          </a:solidFill>
                          <a:latin typeface="Calibri"/>
                          <a:ea typeface="Calibri"/>
                          <a:cs typeface="Times New Roman"/>
                        </a:rPr>
                        <a:t>eficacitatii</a:t>
                      </a:r>
                      <a:r>
                        <a:rPr lang="en-US" sz="1800" dirty="0">
                          <a:solidFill>
                            <a:schemeClr val="bg1"/>
                          </a:solidFill>
                          <a:latin typeface="Calibri"/>
                          <a:ea typeface="Calibri"/>
                          <a:cs typeface="Times New Roman"/>
                        </a:rPr>
                        <a:t> </a:t>
                      </a:r>
                      <a:r>
                        <a:rPr lang="en-US" sz="1800" dirty="0" smtClean="0">
                          <a:solidFill>
                            <a:schemeClr val="bg1"/>
                          </a:solidFill>
                          <a:latin typeface="Calibri"/>
                          <a:ea typeface="Calibri"/>
                          <a:cs typeface="Times New Roman"/>
                        </a:rPr>
                        <a:t> (</a:t>
                      </a:r>
                      <a:r>
                        <a:rPr lang="en-US" sz="1800" dirty="0" err="1" smtClean="0">
                          <a:solidFill>
                            <a:schemeClr val="bg1"/>
                          </a:solidFill>
                          <a:latin typeface="Calibri"/>
                          <a:ea typeface="Calibri"/>
                          <a:cs typeface="Times New Roman"/>
                        </a:rPr>
                        <a:t>auditul</a:t>
                      </a:r>
                      <a:r>
                        <a:rPr lang="en-US" sz="1800" dirty="0" smtClean="0">
                          <a:solidFill>
                            <a:schemeClr val="bg1"/>
                          </a:solidFill>
                          <a:latin typeface="Calibri"/>
                          <a:ea typeface="Calibri"/>
                          <a:cs typeface="Times New Roman"/>
                        </a:rPr>
                        <a:t> </a:t>
                      </a:r>
                      <a:r>
                        <a:rPr lang="en-US" sz="1800" dirty="0" err="1" smtClean="0">
                          <a:solidFill>
                            <a:schemeClr val="bg1"/>
                          </a:solidFill>
                          <a:latin typeface="Calibri"/>
                          <a:ea typeface="Calibri"/>
                          <a:cs typeface="Times New Roman"/>
                        </a:rPr>
                        <a:t>dozei</a:t>
                      </a:r>
                      <a:r>
                        <a:rPr lang="en-US" sz="1800" dirty="0" smtClean="0">
                          <a:solidFill>
                            <a:schemeClr val="bg1"/>
                          </a:solidFill>
                          <a:latin typeface="Calibri"/>
                          <a:ea typeface="Calibri"/>
                          <a:cs typeface="Times New Roman"/>
                        </a:rPr>
                        <a:t> de </a:t>
                      </a:r>
                      <a:r>
                        <a:rPr lang="en-US" sz="1800" dirty="0" err="1" smtClean="0">
                          <a:solidFill>
                            <a:schemeClr val="bg1"/>
                          </a:solidFill>
                          <a:latin typeface="Calibri"/>
                          <a:ea typeface="Calibri"/>
                          <a:cs typeface="Times New Roman"/>
                        </a:rPr>
                        <a:t>sterilizare</a:t>
                      </a:r>
                      <a:r>
                        <a:rPr lang="en-US" sz="1800" dirty="0" smtClean="0">
                          <a:solidFill>
                            <a:schemeClr val="bg1"/>
                          </a:solidFill>
                          <a:latin typeface="Calibri"/>
                          <a:ea typeface="Calibri"/>
                          <a:cs typeface="Times New Roman"/>
                        </a:rPr>
                        <a:t>)</a:t>
                      </a:r>
                      <a:endParaRPr lang="en-US" sz="1800" dirty="0">
                        <a:solidFill>
                          <a:schemeClr val="bg1"/>
                        </a:solidFill>
                        <a:latin typeface="Calibri"/>
                        <a:ea typeface="Calibri"/>
                        <a:cs typeface="Times New Roman"/>
                      </a:endParaRPr>
                    </a:p>
                  </a:txBody>
                  <a:tcPr marL="60416" marR="6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ts val="1800"/>
                        </a:lnSpc>
                        <a:spcBef>
                          <a:spcPts val="0"/>
                        </a:spcBef>
                        <a:spcAft>
                          <a:spcPts val="0"/>
                        </a:spcAft>
                      </a:pPr>
                      <a:r>
                        <a:rPr lang="en-US" sz="1800" dirty="0" smtClean="0">
                          <a:solidFill>
                            <a:schemeClr val="bg1"/>
                          </a:solidFill>
                          <a:latin typeface="+mn-lt"/>
                          <a:ea typeface="Calibri"/>
                          <a:cs typeface="Times New Roman"/>
                        </a:rPr>
                        <a:t>C (C.1 </a:t>
                      </a:r>
                      <a:r>
                        <a:rPr lang="en-US" sz="1800" dirty="0" err="1" smtClean="0">
                          <a:solidFill>
                            <a:schemeClr val="bg1"/>
                          </a:solidFill>
                          <a:latin typeface="+mn-lt"/>
                          <a:ea typeface="Calibri"/>
                          <a:cs typeface="Times New Roman"/>
                        </a:rPr>
                        <a:t>cercetare</a:t>
                      </a:r>
                      <a:r>
                        <a:rPr lang="en-US" sz="1800" dirty="0" smtClean="0">
                          <a:solidFill>
                            <a:schemeClr val="bg1"/>
                          </a:solidFill>
                          <a:latin typeface="+mn-lt"/>
                          <a:ea typeface="Calibri"/>
                          <a:cs typeface="Times New Roman"/>
                        </a:rPr>
                        <a:t> </a:t>
                      </a:r>
                      <a:r>
                        <a:rPr lang="en-US" sz="1800" dirty="0" err="1" smtClean="0">
                          <a:solidFill>
                            <a:schemeClr val="bg1"/>
                          </a:solidFill>
                          <a:latin typeface="+mn-lt"/>
                          <a:ea typeface="Calibri"/>
                          <a:cs typeface="Times New Roman"/>
                        </a:rPr>
                        <a:t>industriala</a:t>
                      </a:r>
                      <a:r>
                        <a:rPr lang="en-US" sz="1800" dirty="0" smtClean="0">
                          <a:solidFill>
                            <a:schemeClr val="bg1"/>
                          </a:solidFill>
                          <a:latin typeface="+mn-lt"/>
                          <a:ea typeface="Calibri"/>
                          <a:cs typeface="Times New Roman"/>
                        </a:rPr>
                        <a:t>)</a:t>
                      </a:r>
                      <a:endParaRPr lang="en-US" sz="1800" dirty="0">
                        <a:solidFill>
                          <a:schemeClr val="bg1"/>
                        </a:solidFill>
                        <a:latin typeface="+mn-lt"/>
                        <a:ea typeface="Calibri"/>
                        <a:cs typeface="Times New Roman"/>
                      </a:endParaRPr>
                    </a:p>
                  </a:txBody>
                  <a:tcPr marL="60416" marR="6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ts val="1800"/>
                        </a:lnSpc>
                        <a:spcBef>
                          <a:spcPts val="0"/>
                        </a:spcBef>
                        <a:spcAft>
                          <a:spcPts val="0"/>
                        </a:spcAft>
                      </a:pPr>
                      <a:r>
                        <a:rPr lang="en-US" sz="1800" b="1" dirty="0" smtClean="0">
                          <a:solidFill>
                            <a:schemeClr val="bg1"/>
                          </a:solidFill>
                          <a:latin typeface="Calibri"/>
                          <a:ea typeface="Calibri"/>
                          <a:cs typeface="Times New Roman"/>
                        </a:rPr>
                        <a:t>70</a:t>
                      </a:r>
                      <a:r>
                        <a:rPr lang="en-US" sz="1800" b="1" dirty="0">
                          <a:solidFill>
                            <a:schemeClr val="bg1"/>
                          </a:solidFill>
                          <a:latin typeface="Calibri"/>
                          <a:ea typeface="Calibri"/>
                          <a:cs typeface="Times New Roman"/>
                        </a:rPr>
                        <a:t>%</a:t>
                      </a:r>
                    </a:p>
                  </a:txBody>
                  <a:tcPr marL="60416" marR="6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bl>
          </a:graphicData>
        </a:graphic>
      </p:graphicFrame>
      <p:sp>
        <p:nvSpPr>
          <p:cNvPr id="8" name="Rectangle 7"/>
          <p:cNvSpPr/>
          <p:nvPr/>
        </p:nvSpPr>
        <p:spPr>
          <a:xfrm>
            <a:off x="685800" y="5943600"/>
            <a:ext cx="1930016" cy="338554"/>
          </a:xfrm>
          <a:prstGeom prst="rect">
            <a:avLst/>
          </a:prstGeom>
        </p:spPr>
        <p:txBody>
          <a:bodyPr wrap="none">
            <a:spAutoFit/>
          </a:bodyPr>
          <a:lstStyle/>
          <a:p>
            <a:r>
              <a:rPr lang="en-US" sz="1600" b="1" i="1" u="sng" dirty="0" smtClean="0">
                <a:solidFill>
                  <a:srgbClr val="0070C0"/>
                </a:solidFill>
              </a:rPr>
              <a:t>*</a:t>
            </a:r>
            <a:r>
              <a:rPr lang="en-US" sz="1600" b="1" i="1" u="sng" dirty="0" err="1" smtClean="0">
                <a:solidFill>
                  <a:srgbClr val="0070C0"/>
                </a:solidFill>
              </a:rPr>
              <a:t>Intreprindere</a:t>
            </a:r>
            <a:r>
              <a:rPr lang="en-US" sz="1600" b="1" i="1" u="sng" dirty="0" smtClean="0">
                <a:solidFill>
                  <a:srgbClr val="0070C0"/>
                </a:solidFill>
              </a:rPr>
              <a:t> Mica</a:t>
            </a:r>
            <a:r>
              <a:rPr lang="en-US" sz="1600" i="1" dirty="0" smtClean="0">
                <a:solidFill>
                  <a:srgbClr val="0070C0"/>
                </a:solidFill>
              </a:rPr>
              <a:t> </a:t>
            </a:r>
            <a:endParaRPr lang="en-US" sz="1600" dirty="0">
              <a:solidFill>
                <a:srgbClr val="0070C0"/>
              </a:solidFill>
            </a:endParaRPr>
          </a:p>
        </p:txBody>
      </p:sp>
      <p:graphicFrame>
        <p:nvGraphicFramePr>
          <p:cNvPr id="9" name="Table 8"/>
          <p:cNvGraphicFramePr>
            <a:graphicFrameLocks noGrp="1"/>
          </p:cNvGraphicFramePr>
          <p:nvPr/>
        </p:nvGraphicFramePr>
        <p:xfrm>
          <a:off x="685800" y="5410200"/>
          <a:ext cx="7696200" cy="457200"/>
        </p:xfrm>
        <a:graphic>
          <a:graphicData uri="http://schemas.openxmlformats.org/drawingml/2006/table">
            <a:tbl>
              <a:tblPr/>
              <a:tblGrid>
                <a:gridCol w="4162231"/>
                <a:gridCol w="2198915"/>
                <a:gridCol w="1335054"/>
              </a:tblGrid>
              <a:tr h="442637">
                <a:tc>
                  <a:txBody>
                    <a:bodyPr/>
                    <a:lstStyle/>
                    <a:p>
                      <a:pPr marL="0" marR="0">
                        <a:lnSpc>
                          <a:spcPts val="1800"/>
                        </a:lnSpc>
                        <a:spcBef>
                          <a:spcPts val="0"/>
                        </a:spcBef>
                        <a:spcAft>
                          <a:spcPts val="0"/>
                        </a:spcAft>
                      </a:pPr>
                      <a:r>
                        <a:rPr lang="en-US" sz="1800" dirty="0" smtClean="0">
                          <a:solidFill>
                            <a:schemeClr val="bg1"/>
                          </a:solidFill>
                          <a:latin typeface="Calibri"/>
                          <a:ea typeface="Calibri"/>
                          <a:cs typeface="Times New Roman"/>
                        </a:rPr>
                        <a:t>-</a:t>
                      </a:r>
                      <a:r>
                        <a:rPr lang="en-US" sz="1800" dirty="0" err="1" smtClean="0">
                          <a:solidFill>
                            <a:schemeClr val="bg1"/>
                          </a:solidFill>
                          <a:latin typeface="Calibri"/>
                          <a:ea typeface="Calibri"/>
                          <a:cs typeface="Times New Roman"/>
                        </a:rPr>
                        <a:t>Studii</a:t>
                      </a:r>
                      <a:r>
                        <a:rPr lang="en-US" sz="1800" dirty="0" smtClean="0">
                          <a:solidFill>
                            <a:schemeClr val="bg1"/>
                          </a:solidFill>
                          <a:latin typeface="Calibri"/>
                          <a:ea typeface="Calibri"/>
                          <a:cs typeface="Times New Roman"/>
                        </a:rPr>
                        <a:t> de </a:t>
                      </a:r>
                      <a:r>
                        <a:rPr lang="en-US" sz="1800" dirty="0" err="1" smtClean="0">
                          <a:solidFill>
                            <a:schemeClr val="bg1"/>
                          </a:solidFill>
                          <a:latin typeface="Calibri"/>
                          <a:ea typeface="Calibri"/>
                          <a:cs typeface="Times New Roman"/>
                        </a:rPr>
                        <a:t>stabilire</a:t>
                      </a:r>
                      <a:r>
                        <a:rPr lang="en-US" sz="1800" dirty="0" smtClean="0">
                          <a:solidFill>
                            <a:schemeClr val="bg1"/>
                          </a:solidFill>
                          <a:latin typeface="Calibri"/>
                          <a:ea typeface="Calibri"/>
                          <a:cs typeface="Times New Roman"/>
                        </a:rPr>
                        <a:t> a </a:t>
                      </a:r>
                      <a:r>
                        <a:rPr lang="en-US" sz="1800" dirty="0" err="1" smtClean="0">
                          <a:solidFill>
                            <a:schemeClr val="bg1"/>
                          </a:solidFill>
                          <a:latin typeface="Calibri"/>
                          <a:ea typeface="Calibri"/>
                          <a:cs typeface="Times New Roman"/>
                        </a:rPr>
                        <a:t>biocompatibilitatii</a:t>
                      </a:r>
                      <a:endParaRPr lang="en-US" sz="18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nSpc>
                          <a:spcPts val="1800"/>
                        </a:lnSpc>
                        <a:spcBef>
                          <a:spcPts val="0"/>
                        </a:spcBef>
                        <a:spcAft>
                          <a:spcPts val="0"/>
                        </a:spcAft>
                      </a:pPr>
                      <a:r>
                        <a:rPr lang="en-US" sz="1800" dirty="0">
                          <a:solidFill>
                            <a:schemeClr val="bg1"/>
                          </a:solidFill>
                          <a:latin typeface="Calibri"/>
                          <a:ea typeface="Calibri"/>
                          <a:cs typeface="Times New Roman"/>
                        </a:rPr>
                        <a:t>C </a:t>
                      </a:r>
                      <a:r>
                        <a:rPr lang="en-US" sz="1800" dirty="0" smtClean="0">
                          <a:solidFill>
                            <a:schemeClr val="bg1"/>
                          </a:solidFill>
                          <a:latin typeface="Calibri"/>
                          <a:ea typeface="Calibri"/>
                          <a:cs typeface="Times New Roman"/>
                        </a:rPr>
                        <a:t> </a:t>
                      </a:r>
                      <a:r>
                        <a:rPr lang="en-US" sz="1800" dirty="0" err="1" smtClean="0">
                          <a:solidFill>
                            <a:schemeClr val="bg1"/>
                          </a:solidFill>
                          <a:latin typeface="+mn-lt"/>
                          <a:ea typeface="Calibri"/>
                          <a:cs typeface="Times New Roman"/>
                        </a:rPr>
                        <a:t>C</a:t>
                      </a:r>
                      <a:r>
                        <a:rPr lang="en-US" sz="1800" dirty="0" smtClean="0">
                          <a:solidFill>
                            <a:schemeClr val="bg1"/>
                          </a:solidFill>
                          <a:latin typeface="+mn-lt"/>
                          <a:ea typeface="Calibri"/>
                          <a:cs typeface="Times New Roman"/>
                        </a:rPr>
                        <a:t> (C.1 </a:t>
                      </a:r>
                      <a:r>
                        <a:rPr lang="en-US" sz="1800" dirty="0" err="1" smtClean="0">
                          <a:solidFill>
                            <a:schemeClr val="bg1"/>
                          </a:solidFill>
                          <a:latin typeface="+mn-lt"/>
                          <a:ea typeface="Calibri"/>
                          <a:cs typeface="Times New Roman"/>
                        </a:rPr>
                        <a:t>cercetare</a:t>
                      </a:r>
                      <a:r>
                        <a:rPr lang="en-US" sz="1800" dirty="0" smtClean="0">
                          <a:solidFill>
                            <a:schemeClr val="bg1"/>
                          </a:solidFill>
                          <a:latin typeface="+mn-lt"/>
                          <a:ea typeface="Calibri"/>
                          <a:cs typeface="Times New Roman"/>
                        </a:rPr>
                        <a:t> </a:t>
                      </a:r>
                      <a:r>
                        <a:rPr lang="en-US" sz="1800" dirty="0" err="1" smtClean="0">
                          <a:solidFill>
                            <a:schemeClr val="bg1"/>
                          </a:solidFill>
                          <a:latin typeface="+mn-lt"/>
                          <a:ea typeface="Calibri"/>
                          <a:cs typeface="Times New Roman"/>
                        </a:rPr>
                        <a:t>industriala</a:t>
                      </a:r>
                      <a:r>
                        <a:rPr lang="en-US" sz="1800" dirty="0" smtClean="0">
                          <a:solidFill>
                            <a:schemeClr val="bg1"/>
                          </a:solidFill>
                          <a:latin typeface="+mn-lt"/>
                          <a:ea typeface="Calibri"/>
                          <a:cs typeface="Times New Roman"/>
                        </a:rPr>
                        <a:t>)</a:t>
                      </a:r>
                      <a:endParaRPr lang="en-US" sz="1800" dirty="0">
                        <a:solidFill>
                          <a:schemeClr val="bg1"/>
                        </a:solidFill>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nSpc>
                          <a:spcPts val="1800"/>
                        </a:lnSpc>
                        <a:spcBef>
                          <a:spcPts val="0"/>
                        </a:spcBef>
                        <a:spcAft>
                          <a:spcPts val="0"/>
                        </a:spcAft>
                      </a:pPr>
                      <a:r>
                        <a:rPr lang="en-US" sz="1800" b="1" dirty="0" smtClean="0">
                          <a:solidFill>
                            <a:schemeClr val="bg1"/>
                          </a:solidFill>
                          <a:latin typeface="Calibri"/>
                          <a:ea typeface="Calibri"/>
                          <a:cs typeface="Times New Roman"/>
                        </a:rPr>
                        <a:t>70</a:t>
                      </a:r>
                      <a:r>
                        <a:rPr lang="en-US" sz="1800" b="1" dirty="0">
                          <a:solidFill>
                            <a:schemeClr val="bg1"/>
                          </a:solidFill>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r>
            </a:tbl>
          </a:graphicData>
        </a:graphic>
      </p:graphicFrame>
    </p:spTree>
    <p:extLst>
      <p:ext uri="{BB962C8B-B14F-4D97-AF65-F5344CB8AC3E}">
        <p14:creationId xmlns:p14="http://schemas.microsoft.com/office/powerpoint/2010/main" val="13945270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lvl="0" algn="r">
              <a:spcBef>
                <a:spcPct val="20000"/>
              </a:spcBef>
              <a:defRPr/>
            </a:pPr>
            <a:r>
              <a:rPr lang="en-US" sz="9600" b="1" dirty="0">
                <a:solidFill>
                  <a:srgbClr val="0000CC"/>
                </a:solidFill>
                <a:latin typeface="Symbol" panose="05050102010706020507" pitchFamily="18" charset="2"/>
              </a:rPr>
              <a:t>g</a:t>
            </a:r>
            <a:r>
              <a:rPr lang="en-US" sz="9600" b="1" dirty="0">
                <a:solidFill>
                  <a:srgbClr val="0000CC"/>
                </a:solidFill>
              </a:rPr>
              <a:t>+</a:t>
            </a:r>
            <a:endParaRPr lang="ro-RO" dirty="0"/>
          </a:p>
        </p:txBody>
      </p:sp>
      <p:pic>
        <p:nvPicPr>
          <p:cNvPr id="3074" name="Picture 2" descr="IFIN-H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150" y="274638"/>
            <a:ext cx="3067050" cy="952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 y="1295400"/>
            <a:ext cx="8344469" cy="1384995"/>
          </a:xfrm>
          <a:prstGeom prst="rect">
            <a:avLst/>
          </a:prstGeom>
        </p:spPr>
        <p:txBody>
          <a:bodyPr wrap="square">
            <a:spAutoFit/>
          </a:bodyPr>
          <a:lstStyle/>
          <a:p>
            <a:r>
              <a:rPr lang="en-US" sz="2800" i="1" dirty="0" err="1" smtClean="0">
                <a:solidFill>
                  <a:prstClr val="black"/>
                </a:solidFill>
              </a:rPr>
              <a:t>Exemple</a:t>
            </a:r>
            <a:r>
              <a:rPr lang="en-US" sz="2800" i="1" dirty="0" smtClean="0">
                <a:solidFill>
                  <a:prstClr val="black"/>
                </a:solidFill>
              </a:rPr>
              <a:t> de </a:t>
            </a:r>
            <a:r>
              <a:rPr lang="en-US" sz="2800" i="1" dirty="0" err="1" smtClean="0">
                <a:solidFill>
                  <a:prstClr val="black"/>
                </a:solidFill>
              </a:rPr>
              <a:t>activitati</a:t>
            </a:r>
            <a:r>
              <a:rPr lang="en-US" sz="2800" i="1" dirty="0" smtClean="0">
                <a:solidFill>
                  <a:prstClr val="black"/>
                </a:solidFill>
              </a:rPr>
              <a:t> </a:t>
            </a:r>
            <a:r>
              <a:rPr lang="en-US" sz="2800" i="1" u="sng" dirty="0" err="1" smtClean="0">
                <a:solidFill>
                  <a:prstClr val="black"/>
                </a:solidFill>
              </a:rPr>
              <a:t>pentru</a:t>
            </a:r>
            <a:r>
              <a:rPr lang="en-US" sz="2800" i="1" dirty="0" smtClean="0">
                <a:solidFill>
                  <a:prstClr val="black"/>
                </a:solidFill>
              </a:rPr>
              <a:t> </a:t>
            </a:r>
            <a:r>
              <a:rPr lang="en-US" sz="2800" i="1" dirty="0" err="1" smtClean="0">
                <a:solidFill>
                  <a:prstClr val="black"/>
                </a:solidFill>
              </a:rPr>
              <a:t>intreprinderi</a:t>
            </a:r>
            <a:r>
              <a:rPr lang="en-US" sz="2800" i="1" dirty="0" smtClean="0">
                <a:solidFill>
                  <a:prstClr val="black"/>
                </a:solidFill>
              </a:rPr>
              <a:t>:</a:t>
            </a:r>
          </a:p>
          <a:p>
            <a:pPr marL="457200" indent="-457200">
              <a:buFont typeface="Arial" panose="020B0604020202020204" pitchFamily="34" charset="0"/>
              <a:buChar char="•"/>
            </a:pPr>
            <a:r>
              <a:rPr lang="en-US" sz="2800" i="1" dirty="0" err="1" smtClean="0">
                <a:solidFill>
                  <a:prstClr val="black"/>
                </a:solidFill>
              </a:rPr>
              <a:t>Dispozitive</a:t>
            </a:r>
            <a:r>
              <a:rPr lang="en-US" sz="2800" i="1" dirty="0" smtClean="0">
                <a:solidFill>
                  <a:prstClr val="black"/>
                </a:solidFill>
              </a:rPr>
              <a:t> (bio)</a:t>
            </a:r>
            <a:r>
              <a:rPr lang="en-US" sz="2800" i="1" dirty="0" err="1" smtClean="0">
                <a:solidFill>
                  <a:prstClr val="black"/>
                </a:solidFill>
              </a:rPr>
              <a:t>medicale</a:t>
            </a:r>
            <a:r>
              <a:rPr lang="en-US" sz="2800" i="1" dirty="0" smtClean="0">
                <a:solidFill>
                  <a:prstClr val="black"/>
                </a:solidFill>
              </a:rPr>
              <a:t>, de diagnostic in vitro …, </a:t>
            </a:r>
            <a:r>
              <a:rPr lang="en-US" sz="2800" i="1" dirty="0" err="1" smtClean="0">
                <a:solidFill>
                  <a:prstClr val="black"/>
                </a:solidFill>
              </a:rPr>
              <a:t>produse</a:t>
            </a:r>
            <a:r>
              <a:rPr lang="en-US" sz="2800" i="1" dirty="0" smtClean="0">
                <a:solidFill>
                  <a:prstClr val="black"/>
                </a:solidFill>
              </a:rPr>
              <a:t> </a:t>
            </a:r>
            <a:r>
              <a:rPr lang="en-US" sz="2800" i="1" dirty="0" err="1" smtClean="0">
                <a:solidFill>
                  <a:prstClr val="black"/>
                </a:solidFill>
              </a:rPr>
              <a:t>farmaceutice</a:t>
            </a:r>
            <a:endParaRPr lang="en-US" sz="2800" i="1" dirty="0" smtClean="0">
              <a:solidFill>
                <a:prstClr val="black"/>
              </a:solidFill>
            </a:endParaRPr>
          </a:p>
        </p:txBody>
      </p:sp>
      <p:sp>
        <p:nvSpPr>
          <p:cNvPr id="4" name="Rectangle 3"/>
          <p:cNvSpPr/>
          <p:nvPr/>
        </p:nvSpPr>
        <p:spPr>
          <a:xfrm>
            <a:off x="438150" y="6400800"/>
            <a:ext cx="8382000" cy="350865"/>
          </a:xfrm>
          <a:prstGeom prst="rect">
            <a:avLst/>
          </a:prstGeom>
        </p:spPr>
        <p:txBody>
          <a:bodyPr wrap="square">
            <a:spAutoFit/>
          </a:bodyPr>
          <a:lstStyle/>
          <a:p>
            <a:pPr algn="ctr">
              <a:lnSpc>
                <a:spcPct val="120000"/>
              </a:lnSpc>
            </a:pPr>
            <a:r>
              <a:rPr lang="ro-RO" sz="1400" b="1" dirty="0">
                <a:solidFill>
                  <a:prstClr val="black"/>
                </a:solidFill>
                <a:latin typeface="Arial" panose="020B0604020202020204" pitchFamily="34" charset="0"/>
                <a:ea typeface="Calibri" panose="020F0502020204030204" pitchFamily="34" charset="0"/>
                <a:cs typeface="Times New Roman" panose="02020603050405020304" pitchFamily="18" charset="0"/>
              </a:rPr>
              <a:t>A doua Masa rotunda cu partenerii </a:t>
            </a:r>
            <a:r>
              <a:rPr lang="ro-RO" sz="14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IRASM</a:t>
            </a:r>
            <a:r>
              <a:rPr lang="en-US" sz="14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IFIN-HH, </a:t>
            </a:r>
            <a:r>
              <a:rPr lang="en-US" sz="1400" b="1" dirty="0" err="1" smtClean="0">
                <a:solidFill>
                  <a:prstClr val="black"/>
                </a:solidFill>
                <a:latin typeface="Arial" panose="020B0604020202020204" pitchFamily="34" charset="0"/>
                <a:ea typeface="Calibri" panose="020F0502020204030204" pitchFamily="34" charset="0"/>
                <a:cs typeface="Times New Roman" panose="02020603050405020304" pitchFamily="18" charset="0"/>
              </a:rPr>
              <a:t>Magurele</a:t>
            </a:r>
            <a:r>
              <a:rPr lang="en-US" sz="14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ro-RO" sz="14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24 </a:t>
            </a:r>
            <a:r>
              <a:rPr lang="ro-RO" sz="14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25 noiembrie 2015</a:t>
            </a:r>
            <a:endParaRPr lang="en-US" sz="1100" dirty="0">
              <a:solidFill>
                <a:prstClr val="black"/>
              </a:solidFill>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nvGraphicFramePr>
        <p:xfrm>
          <a:off x="762000" y="2971800"/>
          <a:ext cx="7696199" cy="2438401"/>
        </p:xfrm>
        <a:graphic>
          <a:graphicData uri="http://schemas.openxmlformats.org/drawingml/2006/table">
            <a:tbl>
              <a:tblPr/>
              <a:tblGrid>
                <a:gridCol w="4162231"/>
                <a:gridCol w="2198914"/>
                <a:gridCol w="1335054"/>
              </a:tblGrid>
              <a:tr h="381001">
                <a:tc>
                  <a:txBody>
                    <a:bodyPr/>
                    <a:lstStyle/>
                    <a:p>
                      <a:pPr marL="0" marR="0">
                        <a:lnSpc>
                          <a:spcPts val="1800"/>
                        </a:lnSpc>
                        <a:spcBef>
                          <a:spcPts val="0"/>
                        </a:spcBef>
                        <a:spcAft>
                          <a:spcPts val="0"/>
                        </a:spcAft>
                      </a:pPr>
                      <a:r>
                        <a:rPr lang="en-US" sz="1800" b="1" dirty="0" err="1">
                          <a:solidFill>
                            <a:schemeClr val="bg1"/>
                          </a:solidFill>
                          <a:latin typeface="Calibri"/>
                          <a:ea typeface="Calibri"/>
                          <a:cs typeface="Times New Roman"/>
                        </a:rPr>
                        <a:t>Activitate</a:t>
                      </a:r>
                      <a:endParaRPr lang="en-US" sz="1800" b="1" dirty="0">
                        <a:solidFill>
                          <a:schemeClr val="bg1"/>
                        </a:solidFill>
                        <a:latin typeface="Calibri"/>
                        <a:ea typeface="Calibri"/>
                        <a:cs typeface="Times New Roman"/>
                      </a:endParaRPr>
                    </a:p>
                  </a:txBody>
                  <a:tcPr marL="60416" marR="6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ts val="1800"/>
                        </a:lnSpc>
                        <a:spcBef>
                          <a:spcPts val="0"/>
                        </a:spcBef>
                        <a:spcAft>
                          <a:spcPts val="0"/>
                        </a:spcAft>
                      </a:pPr>
                      <a:r>
                        <a:rPr lang="en-US" sz="1800" b="1" dirty="0">
                          <a:solidFill>
                            <a:schemeClr val="bg1"/>
                          </a:solidFill>
                          <a:latin typeface="Calibri"/>
                          <a:ea typeface="Calibri"/>
                          <a:cs typeface="Times New Roman"/>
                        </a:rPr>
                        <a:t>Tip </a:t>
                      </a:r>
                      <a:r>
                        <a:rPr lang="en-US" sz="1800" b="1" dirty="0" err="1" smtClean="0">
                          <a:solidFill>
                            <a:schemeClr val="bg1"/>
                          </a:solidFill>
                          <a:latin typeface="Calibri"/>
                          <a:ea typeface="Calibri"/>
                          <a:cs typeface="Times New Roman"/>
                        </a:rPr>
                        <a:t>activitate</a:t>
                      </a:r>
                      <a:endParaRPr lang="en-US" sz="1800" b="1" dirty="0">
                        <a:solidFill>
                          <a:schemeClr val="bg1"/>
                        </a:solidFill>
                        <a:latin typeface="Calibri"/>
                        <a:ea typeface="Calibri"/>
                        <a:cs typeface="Times New Roman"/>
                      </a:endParaRPr>
                    </a:p>
                  </a:txBody>
                  <a:tcPr marL="60416" marR="6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ts val="1800"/>
                        </a:lnSpc>
                        <a:spcBef>
                          <a:spcPts val="0"/>
                        </a:spcBef>
                        <a:spcAft>
                          <a:spcPts val="0"/>
                        </a:spcAft>
                      </a:pPr>
                      <a:r>
                        <a:rPr lang="en-US" sz="1800" b="1" spc="-100" dirty="0" err="1" smtClean="0">
                          <a:solidFill>
                            <a:schemeClr val="bg1"/>
                          </a:solidFill>
                          <a:latin typeface="Calibri"/>
                          <a:ea typeface="Calibri"/>
                          <a:cs typeface="Times New Roman"/>
                        </a:rPr>
                        <a:t>Buget</a:t>
                      </a:r>
                      <a:r>
                        <a:rPr lang="en-US" sz="1800" b="1" spc="-100" dirty="0" smtClean="0">
                          <a:solidFill>
                            <a:schemeClr val="bg1"/>
                          </a:solidFill>
                          <a:latin typeface="Calibri"/>
                          <a:ea typeface="Calibri"/>
                          <a:cs typeface="Times New Roman"/>
                        </a:rPr>
                        <a:t>*</a:t>
                      </a:r>
                      <a:endParaRPr lang="en-US" sz="1800" b="1" dirty="0">
                        <a:solidFill>
                          <a:schemeClr val="bg1"/>
                        </a:solidFill>
                        <a:latin typeface="Calibri"/>
                        <a:ea typeface="Calibri"/>
                        <a:cs typeface="Times New Roman"/>
                      </a:endParaRPr>
                    </a:p>
                  </a:txBody>
                  <a:tcPr marL="60416" marR="6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628114">
                <a:tc>
                  <a:txBody>
                    <a:bodyPr/>
                    <a:lstStyle/>
                    <a:p>
                      <a:r>
                        <a:rPr lang="en-US" sz="1800" dirty="0" smtClean="0">
                          <a:solidFill>
                            <a:schemeClr val="bg1"/>
                          </a:solidFill>
                          <a:latin typeface="Calibri"/>
                          <a:ea typeface="Calibri"/>
                          <a:cs typeface="Times New Roman"/>
                        </a:rPr>
                        <a:t>- </a:t>
                      </a:r>
                      <a:r>
                        <a:rPr lang="en-US" sz="1800" kern="1200" dirty="0" err="1" smtClean="0">
                          <a:solidFill>
                            <a:schemeClr val="bg1"/>
                          </a:solidFill>
                          <a:latin typeface="+mn-lt"/>
                          <a:ea typeface="+mn-ea"/>
                          <a:cs typeface="+mn-cs"/>
                        </a:rPr>
                        <a:t>Evaluarea</a:t>
                      </a:r>
                      <a:r>
                        <a:rPr lang="en-US" sz="1800" kern="1200" dirty="0" smtClean="0">
                          <a:solidFill>
                            <a:schemeClr val="bg1"/>
                          </a:solidFill>
                          <a:latin typeface="+mn-lt"/>
                          <a:ea typeface="+mn-ea"/>
                          <a:cs typeface="+mn-cs"/>
                        </a:rPr>
                        <a:t> </a:t>
                      </a:r>
                      <a:r>
                        <a:rPr lang="en-US" sz="1800" kern="1200" dirty="0" err="1" smtClean="0">
                          <a:solidFill>
                            <a:schemeClr val="bg1"/>
                          </a:solidFill>
                          <a:latin typeface="+mn-lt"/>
                          <a:ea typeface="+mn-ea"/>
                          <a:cs typeface="+mn-cs"/>
                        </a:rPr>
                        <a:t>microbiologica</a:t>
                      </a:r>
                      <a:r>
                        <a:rPr lang="en-US" sz="1800" kern="1200" dirty="0" smtClean="0">
                          <a:solidFill>
                            <a:schemeClr val="bg1"/>
                          </a:solidFill>
                          <a:latin typeface="+mn-lt"/>
                          <a:ea typeface="+mn-ea"/>
                          <a:cs typeface="+mn-cs"/>
                        </a:rPr>
                        <a:t> a </a:t>
                      </a:r>
                      <a:r>
                        <a:rPr lang="en-US" sz="1800" kern="1200" dirty="0" err="1" smtClean="0">
                          <a:solidFill>
                            <a:schemeClr val="bg1"/>
                          </a:solidFill>
                          <a:latin typeface="+mn-lt"/>
                          <a:ea typeface="+mn-ea"/>
                          <a:cs typeface="+mn-cs"/>
                        </a:rPr>
                        <a:t>produselor</a:t>
                      </a:r>
                      <a:r>
                        <a:rPr lang="en-US" sz="1800" kern="1200" dirty="0" smtClean="0">
                          <a:solidFill>
                            <a:schemeClr val="bg1"/>
                          </a:solidFill>
                          <a:latin typeface="+mn-lt"/>
                          <a:ea typeface="+mn-ea"/>
                          <a:cs typeface="+mn-cs"/>
                        </a:rPr>
                        <a:t>  </a:t>
                      </a:r>
                    </a:p>
                  </a:txBody>
                  <a:tcPr marL="60416" marR="6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ts val="1800"/>
                        </a:lnSpc>
                        <a:spcBef>
                          <a:spcPts val="0"/>
                        </a:spcBef>
                        <a:spcAft>
                          <a:spcPts val="0"/>
                        </a:spcAft>
                      </a:pPr>
                      <a:r>
                        <a:rPr lang="en-US" sz="1800" dirty="0" smtClean="0">
                          <a:solidFill>
                            <a:schemeClr val="bg1"/>
                          </a:solidFill>
                          <a:latin typeface="Calibri"/>
                          <a:ea typeface="Calibri"/>
                          <a:cs typeface="Times New Roman"/>
                        </a:rPr>
                        <a:t>B  (</a:t>
                      </a:r>
                      <a:r>
                        <a:rPr lang="en-US" sz="1800" dirty="0">
                          <a:solidFill>
                            <a:schemeClr val="bg1"/>
                          </a:solidFill>
                          <a:latin typeface="Calibri"/>
                          <a:ea typeface="Calibri"/>
                          <a:cs typeface="Times New Roman"/>
                        </a:rPr>
                        <a:t>B1-acces la </a:t>
                      </a:r>
                      <a:r>
                        <a:rPr lang="en-US" sz="1800" dirty="0" err="1" smtClean="0">
                          <a:solidFill>
                            <a:schemeClr val="bg1"/>
                          </a:solidFill>
                          <a:latin typeface="Calibri"/>
                          <a:ea typeface="Calibri"/>
                          <a:cs typeface="Times New Roman"/>
                        </a:rPr>
                        <a:t>laboratorul</a:t>
                      </a:r>
                      <a:r>
                        <a:rPr lang="en-US" sz="1800" dirty="0" smtClean="0">
                          <a:solidFill>
                            <a:schemeClr val="bg1"/>
                          </a:solidFill>
                          <a:latin typeface="Calibri"/>
                          <a:ea typeface="Calibri"/>
                          <a:cs typeface="Times New Roman"/>
                        </a:rPr>
                        <a:t> de </a:t>
                      </a:r>
                      <a:r>
                        <a:rPr lang="en-US" sz="1800" dirty="0" err="1" smtClean="0">
                          <a:solidFill>
                            <a:schemeClr val="bg1"/>
                          </a:solidFill>
                          <a:latin typeface="Calibri"/>
                          <a:ea typeface="Calibri"/>
                          <a:cs typeface="Times New Roman"/>
                        </a:rPr>
                        <a:t>Microbiologie</a:t>
                      </a:r>
                      <a:r>
                        <a:rPr lang="en-US" sz="1800" dirty="0" smtClean="0">
                          <a:solidFill>
                            <a:schemeClr val="bg1"/>
                          </a:solidFill>
                          <a:latin typeface="Calibri"/>
                          <a:ea typeface="Calibri"/>
                          <a:cs typeface="Times New Roman"/>
                        </a:rPr>
                        <a:t> IRASM</a:t>
                      </a:r>
                      <a:endParaRPr lang="en-US" sz="1800" dirty="0">
                        <a:solidFill>
                          <a:schemeClr val="bg1"/>
                        </a:solidFill>
                        <a:latin typeface="Calibri"/>
                        <a:ea typeface="Calibri"/>
                        <a:cs typeface="Times New Roman"/>
                      </a:endParaRPr>
                    </a:p>
                  </a:txBody>
                  <a:tcPr marL="60416" marR="6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ts val="1800"/>
                        </a:lnSpc>
                        <a:spcBef>
                          <a:spcPts val="0"/>
                        </a:spcBef>
                        <a:spcAft>
                          <a:spcPts val="0"/>
                        </a:spcAft>
                      </a:pPr>
                      <a:r>
                        <a:rPr lang="en-US" sz="1800" dirty="0">
                          <a:solidFill>
                            <a:schemeClr val="bg1"/>
                          </a:solidFill>
                          <a:latin typeface="Calibri"/>
                          <a:ea typeface="Calibri"/>
                          <a:cs typeface="Times New Roman"/>
                        </a:rPr>
                        <a:t>50%</a:t>
                      </a:r>
                    </a:p>
                  </a:txBody>
                  <a:tcPr marL="60416" marR="6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652385">
                <a:tc>
                  <a:txBody>
                    <a:bodyPr/>
                    <a:lstStyle/>
                    <a:p>
                      <a:r>
                        <a:rPr lang="en-US" sz="1800" dirty="0" smtClean="0">
                          <a:solidFill>
                            <a:schemeClr val="bg1"/>
                          </a:solidFill>
                          <a:latin typeface="Calibri"/>
                          <a:ea typeface="Calibri"/>
                          <a:cs typeface="Times New Roman"/>
                        </a:rPr>
                        <a:t>- </a:t>
                      </a:r>
                      <a:r>
                        <a:rPr lang="en-US" sz="1800" kern="1200" dirty="0" err="1" smtClean="0">
                          <a:solidFill>
                            <a:schemeClr val="bg1"/>
                          </a:solidFill>
                          <a:latin typeface="+mn-lt"/>
                          <a:ea typeface="+mn-ea"/>
                          <a:cs typeface="+mn-cs"/>
                        </a:rPr>
                        <a:t>Stabilitate</a:t>
                      </a:r>
                      <a:r>
                        <a:rPr lang="en-US" sz="1800" kern="1200" dirty="0" smtClean="0">
                          <a:solidFill>
                            <a:schemeClr val="bg1"/>
                          </a:solidFill>
                          <a:latin typeface="+mn-lt"/>
                          <a:ea typeface="+mn-ea"/>
                          <a:cs typeface="+mn-cs"/>
                        </a:rPr>
                        <a:t> </a:t>
                      </a:r>
                    </a:p>
                    <a:p>
                      <a:r>
                        <a:rPr lang="en-US" sz="1800" kern="1200" dirty="0" smtClean="0">
                          <a:solidFill>
                            <a:srgbClr val="FF0000"/>
                          </a:solidFill>
                          <a:latin typeface="+mn-lt"/>
                          <a:ea typeface="+mn-ea"/>
                          <a:cs typeface="+mn-cs"/>
                        </a:rPr>
                        <a:t>(</a:t>
                      </a:r>
                      <a:r>
                        <a:rPr lang="en-US" sz="1800" kern="1200" dirty="0" err="1" smtClean="0">
                          <a:solidFill>
                            <a:srgbClr val="FF0000"/>
                          </a:solidFill>
                          <a:latin typeface="+mn-lt"/>
                          <a:ea typeface="+mn-ea"/>
                          <a:cs typeface="+mn-cs"/>
                        </a:rPr>
                        <a:t>termen</a:t>
                      </a:r>
                      <a:r>
                        <a:rPr lang="en-US" sz="1800" kern="1200" dirty="0" smtClean="0">
                          <a:solidFill>
                            <a:srgbClr val="FF0000"/>
                          </a:solidFill>
                          <a:latin typeface="+mn-lt"/>
                          <a:ea typeface="+mn-ea"/>
                          <a:cs typeface="+mn-cs"/>
                        </a:rPr>
                        <a:t> de </a:t>
                      </a:r>
                      <a:r>
                        <a:rPr lang="en-US" sz="1800" kern="1200" dirty="0" err="1" smtClean="0">
                          <a:solidFill>
                            <a:srgbClr val="FF0000"/>
                          </a:solidFill>
                          <a:latin typeface="+mn-lt"/>
                          <a:ea typeface="+mn-ea"/>
                          <a:cs typeface="+mn-cs"/>
                        </a:rPr>
                        <a:t>valabilitate</a:t>
                      </a:r>
                      <a:r>
                        <a:rPr lang="en-US" sz="1800" kern="1200" dirty="0" smtClean="0">
                          <a:solidFill>
                            <a:srgbClr val="FF0000"/>
                          </a:solidFill>
                          <a:latin typeface="+mn-lt"/>
                          <a:ea typeface="+mn-ea"/>
                          <a:cs typeface="+mn-cs"/>
                        </a:rPr>
                        <a:t>)</a:t>
                      </a:r>
                      <a:endParaRPr lang="en-US" sz="1800" dirty="0" smtClean="0">
                        <a:solidFill>
                          <a:srgbClr val="FF0000"/>
                        </a:solidFill>
                        <a:latin typeface="Calibri"/>
                        <a:ea typeface="Calibri"/>
                        <a:cs typeface="Times New Roman"/>
                      </a:endParaRPr>
                    </a:p>
                  </a:txBody>
                  <a:tcPr marL="60416" marR="6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ts val="1800"/>
                        </a:lnSpc>
                        <a:spcBef>
                          <a:spcPts val="0"/>
                        </a:spcBef>
                        <a:spcAft>
                          <a:spcPts val="0"/>
                        </a:spcAft>
                      </a:pPr>
                      <a:r>
                        <a:rPr lang="en-US" sz="1800" dirty="0" smtClean="0">
                          <a:solidFill>
                            <a:schemeClr val="bg1"/>
                          </a:solidFill>
                          <a:latin typeface="Calibri"/>
                          <a:ea typeface="Calibri"/>
                          <a:cs typeface="Times New Roman"/>
                        </a:rPr>
                        <a:t>B  (</a:t>
                      </a:r>
                      <a:r>
                        <a:rPr lang="en-US" sz="1800" dirty="0">
                          <a:solidFill>
                            <a:schemeClr val="bg1"/>
                          </a:solidFill>
                          <a:latin typeface="Calibri"/>
                          <a:ea typeface="Calibri"/>
                          <a:cs typeface="Times New Roman"/>
                        </a:rPr>
                        <a:t>B1-acces la </a:t>
                      </a:r>
                      <a:r>
                        <a:rPr lang="en-US" sz="1800" dirty="0" err="1" smtClean="0">
                          <a:solidFill>
                            <a:schemeClr val="bg1"/>
                          </a:solidFill>
                          <a:latin typeface="Calibri"/>
                          <a:ea typeface="Calibri"/>
                          <a:cs typeface="Times New Roman"/>
                        </a:rPr>
                        <a:t>laboratorul</a:t>
                      </a:r>
                      <a:r>
                        <a:rPr lang="en-US" sz="1800" dirty="0" smtClean="0">
                          <a:solidFill>
                            <a:schemeClr val="bg1"/>
                          </a:solidFill>
                          <a:latin typeface="Calibri"/>
                          <a:ea typeface="Calibri"/>
                          <a:cs typeface="Times New Roman"/>
                        </a:rPr>
                        <a:t> de </a:t>
                      </a:r>
                      <a:r>
                        <a:rPr lang="en-US" sz="1800" dirty="0" err="1" smtClean="0">
                          <a:solidFill>
                            <a:schemeClr val="bg1"/>
                          </a:solidFill>
                          <a:latin typeface="Calibri"/>
                          <a:ea typeface="Calibri"/>
                          <a:cs typeface="Times New Roman"/>
                        </a:rPr>
                        <a:t>Microbiologie</a:t>
                      </a:r>
                      <a:r>
                        <a:rPr lang="en-US" sz="1800" dirty="0" smtClean="0">
                          <a:solidFill>
                            <a:schemeClr val="bg1"/>
                          </a:solidFill>
                          <a:latin typeface="Calibri"/>
                          <a:ea typeface="Calibri"/>
                          <a:cs typeface="Times New Roman"/>
                        </a:rPr>
                        <a:t> IRASM</a:t>
                      </a:r>
                      <a:endParaRPr lang="en-US" sz="1800" dirty="0">
                        <a:solidFill>
                          <a:schemeClr val="bg1"/>
                        </a:solidFill>
                        <a:latin typeface="Calibri"/>
                        <a:ea typeface="Calibri"/>
                        <a:cs typeface="Times New Roman"/>
                      </a:endParaRPr>
                    </a:p>
                  </a:txBody>
                  <a:tcPr marL="60416" marR="6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ts val="1800"/>
                        </a:lnSpc>
                        <a:spcBef>
                          <a:spcPts val="0"/>
                        </a:spcBef>
                        <a:spcAft>
                          <a:spcPts val="0"/>
                        </a:spcAft>
                      </a:pPr>
                      <a:r>
                        <a:rPr lang="en-US" sz="1800" dirty="0">
                          <a:solidFill>
                            <a:schemeClr val="bg1"/>
                          </a:solidFill>
                          <a:latin typeface="Calibri"/>
                          <a:ea typeface="Calibri"/>
                          <a:cs typeface="Times New Roman"/>
                        </a:rPr>
                        <a:t>50%</a:t>
                      </a:r>
                    </a:p>
                  </a:txBody>
                  <a:tcPr marL="60416" marR="6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676656">
                <a:tc>
                  <a:txBody>
                    <a:bodyPr/>
                    <a:lstStyle/>
                    <a:p>
                      <a:pPr marL="0" marR="0">
                        <a:lnSpc>
                          <a:spcPts val="1800"/>
                        </a:lnSpc>
                        <a:spcBef>
                          <a:spcPts val="0"/>
                        </a:spcBef>
                        <a:spcAft>
                          <a:spcPts val="0"/>
                        </a:spcAft>
                      </a:pPr>
                      <a:r>
                        <a:rPr lang="en-US" sz="1800" dirty="0" smtClean="0">
                          <a:solidFill>
                            <a:schemeClr val="bg1"/>
                          </a:solidFill>
                          <a:latin typeface="Calibri"/>
                          <a:ea typeface="Calibri"/>
                          <a:cs typeface="Times New Roman"/>
                        </a:rPr>
                        <a:t>-</a:t>
                      </a:r>
                      <a:r>
                        <a:rPr lang="en-US" sz="1800" dirty="0" err="1" smtClean="0">
                          <a:solidFill>
                            <a:schemeClr val="bg1"/>
                          </a:solidFill>
                          <a:latin typeface="Calibri"/>
                          <a:ea typeface="Calibri"/>
                          <a:cs typeface="Times New Roman"/>
                        </a:rPr>
                        <a:t>Caracetrizare</a:t>
                      </a:r>
                      <a:r>
                        <a:rPr lang="en-US" sz="1800" dirty="0" smtClean="0">
                          <a:solidFill>
                            <a:schemeClr val="bg1"/>
                          </a:solidFill>
                          <a:latin typeface="Calibri"/>
                          <a:ea typeface="Calibri"/>
                          <a:cs typeface="Times New Roman"/>
                        </a:rPr>
                        <a:t> </a:t>
                      </a:r>
                      <a:r>
                        <a:rPr lang="en-US" sz="1800" dirty="0" err="1" smtClean="0">
                          <a:solidFill>
                            <a:schemeClr val="bg1"/>
                          </a:solidFill>
                          <a:latin typeface="Calibri"/>
                          <a:ea typeface="Calibri"/>
                          <a:cs typeface="Times New Roman"/>
                        </a:rPr>
                        <a:t>fizico-chimica</a:t>
                      </a:r>
                      <a:r>
                        <a:rPr lang="en-US" sz="1800" dirty="0" smtClean="0">
                          <a:solidFill>
                            <a:schemeClr val="bg1"/>
                          </a:solidFill>
                          <a:latin typeface="Calibri"/>
                          <a:ea typeface="Calibri"/>
                          <a:cs typeface="Times New Roman"/>
                        </a:rPr>
                        <a:t> a </a:t>
                      </a:r>
                      <a:r>
                        <a:rPr lang="en-US" sz="1800" dirty="0" err="1" smtClean="0">
                          <a:solidFill>
                            <a:schemeClr val="bg1"/>
                          </a:solidFill>
                          <a:latin typeface="Calibri"/>
                          <a:ea typeface="Calibri"/>
                          <a:cs typeface="Times New Roman"/>
                        </a:rPr>
                        <a:t>produselor</a:t>
                      </a:r>
                      <a:endParaRPr lang="en-US" sz="1800" dirty="0">
                        <a:solidFill>
                          <a:schemeClr val="bg1"/>
                        </a:solidFill>
                        <a:latin typeface="Calibri"/>
                        <a:ea typeface="Calibri"/>
                        <a:cs typeface="Times New Roman"/>
                      </a:endParaRPr>
                    </a:p>
                  </a:txBody>
                  <a:tcPr marL="60416" marR="6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ts val="1800"/>
                        </a:lnSpc>
                        <a:spcBef>
                          <a:spcPts val="0"/>
                        </a:spcBef>
                        <a:spcAft>
                          <a:spcPts val="0"/>
                        </a:spcAft>
                      </a:pPr>
                      <a:r>
                        <a:rPr lang="en-US" sz="1800" dirty="0" smtClean="0">
                          <a:solidFill>
                            <a:schemeClr val="bg1"/>
                          </a:solidFill>
                          <a:latin typeface="+mn-lt"/>
                          <a:ea typeface="Calibri"/>
                          <a:cs typeface="Times New Roman"/>
                        </a:rPr>
                        <a:t>B  (B1-acces la </a:t>
                      </a:r>
                      <a:r>
                        <a:rPr lang="en-US" sz="1800" dirty="0" err="1" smtClean="0">
                          <a:solidFill>
                            <a:schemeClr val="bg1"/>
                          </a:solidFill>
                          <a:latin typeface="+mn-lt"/>
                          <a:ea typeface="Calibri"/>
                          <a:cs typeface="Times New Roman"/>
                        </a:rPr>
                        <a:t>laboratorul</a:t>
                      </a:r>
                      <a:r>
                        <a:rPr lang="en-US" sz="1800" dirty="0" smtClean="0">
                          <a:solidFill>
                            <a:schemeClr val="bg1"/>
                          </a:solidFill>
                          <a:latin typeface="+mn-lt"/>
                          <a:ea typeface="Calibri"/>
                          <a:cs typeface="Times New Roman"/>
                        </a:rPr>
                        <a:t> de </a:t>
                      </a:r>
                      <a:r>
                        <a:rPr lang="en-US" sz="1800" dirty="0" err="1" smtClean="0">
                          <a:solidFill>
                            <a:schemeClr val="bg1"/>
                          </a:solidFill>
                          <a:latin typeface="+mn-lt"/>
                          <a:ea typeface="Calibri"/>
                          <a:cs typeface="Times New Roman"/>
                        </a:rPr>
                        <a:t>Fizico-Chimice</a:t>
                      </a:r>
                      <a:r>
                        <a:rPr lang="en-US" sz="1800" dirty="0" smtClean="0">
                          <a:solidFill>
                            <a:schemeClr val="bg1"/>
                          </a:solidFill>
                          <a:latin typeface="+mn-lt"/>
                          <a:ea typeface="Calibri"/>
                          <a:cs typeface="Times New Roman"/>
                        </a:rPr>
                        <a:t> IRASM</a:t>
                      </a:r>
                      <a:endParaRPr lang="en-US" sz="1800" dirty="0">
                        <a:solidFill>
                          <a:schemeClr val="bg1"/>
                        </a:solidFill>
                        <a:latin typeface="+mn-lt"/>
                        <a:ea typeface="Calibri"/>
                        <a:cs typeface="Times New Roman"/>
                      </a:endParaRPr>
                    </a:p>
                  </a:txBody>
                  <a:tcPr marL="60416" marR="6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ts val="1800"/>
                        </a:lnSpc>
                        <a:spcBef>
                          <a:spcPts val="0"/>
                        </a:spcBef>
                        <a:spcAft>
                          <a:spcPts val="0"/>
                        </a:spcAft>
                      </a:pPr>
                      <a:r>
                        <a:rPr lang="en-US" sz="1800" dirty="0">
                          <a:solidFill>
                            <a:schemeClr val="bg1"/>
                          </a:solidFill>
                          <a:latin typeface="Calibri"/>
                          <a:ea typeface="Calibri"/>
                          <a:cs typeface="Times New Roman"/>
                        </a:rPr>
                        <a:t>50%</a:t>
                      </a:r>
                    </a:p>
                  </a:txBody>
                  <a:tcPr marL="60416" marR="6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bl>
          </a:graphicData>
        </a:graphic>
      </p:graphicFrame>
      <p:sp>
        <p:nvSpPr>
          <p:cNvPr id="8" name="Rectangle 7"/>
          <p:cNvSpPr/>
          <p:nvPr/>
        </p:nvSpPr>
        <p:spPr>
          <a:xfrm>
            <a:off x="762000" y="5562600"/>
            <a:ext cx="1930016" cy="338554"/>
          </a:xfrm>
          <a:prstGeom prst="rect">
            <a:avLst/>
          </a:prstGeom>
        </p:spPr>
        <p:txBody>
          <a:bodyPr wrap="none">
            <a:spAutoFit/>
          </a:bodyPr>
          <a:lstStyle/>
          <a:p>
            <a:r>
              <a:rPr lang="en-US" sz="1600" b="1" i="1" u="sng" dirty="0" smtClean="0">
                <a:solidFill>
                  <a:srgbClr val="0070C0"/>
                </a:solidFill>
              </a:rPr>
              <a:t>*</a:t>
            </a:r>
            <a:r>
              <a:rPr lang="en-US" sz="1600" b="1" i="1" u="sng" dirty="0" err="1" smtClean="0">
                <a:solidFill>
                  <a:srgbClr val="0070C0"/>
                </a:solidFill>
              </a:rPr>
              <a:t>Intreprindere</a:t>
            </a:r>
            <a:r>
              <a:rPr lang="en-US" sz="1600" b="1" i="1" u="sng" dirty="0" smtClean="0">
                <a:solidFill>
                  <a:srgbClr val="0070C0"/>
                </a:solidFill>
              </a:rPr>
              <a:t> Mica</a:t>
            </a:r>
            <a:r>
              <a:rPr lang="en-US" sz="1600" i="1" dirty="0" smtClean="0">
                <a:solidFill>
                  <a:srgbClr val="0070C0"/>
                </a:solidFill>
              </a:rPr>
              <a:t> </a:t>
            </a:r>
            <a:endParaRPr lang="en-US" sz="1600" dirty="0">
              <a:solidFill>
                <a:srgbClr val="0070C0"/>
              </a:solidFill>
            </a:endParaRPr>
          </a:p>
        </p:txBody>
      </p:sp>
    </p:spTree>
    <p:extLst>
      <p:ext uri="{BB962C8B-B14F-4D97-AF65-F5344CB8AC3E}">
        <p14:creationId xmlns:p14="http://schemas.microsoft.com/office/powerpoint/2010/main" val="10337656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lvl="0" algn="r">
              <a:spcBef>
                <a:spcPct val="20000"/>
              </a:spcBef>
              <a:defRPr/>
            </a:pPr>
            <a:r>
              <a:rPr lang="en-US" sz="9600" b="1" dirty="0">
                <a:solidFill>
                  <a:srgbClr val="0000CC"/>
                </a:solidFill>
                <a:latin typeface="Symbol" panose="05050102010706020507" pitchFamily="18" charset="2"/>
              </a:rPr>
              <a:t>g</a:t>
            </a:r>
            <a:r>
              <a:rPr lang="en-US" sz="9600" b="1" dirty="0">
                <a:solidFill>
                  <a:srgbClr val="0000CC"/>
                </a:solidFill>
              </a:rPr>
              <a:t>+</a:t>
            </a:r>
            <a:endParaRPr lang="ro-RO" dirty="0"/>
          </a:p>
        </p:txBody>
      </p:sp>
      <p:pic>
        <p:nvPicPr>
          <p:cNvPr id="3074" name="Picture 2" descr="IFIN-H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150" y="274638"/>
            <a:ext cx="3067050" cy="952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 y="1295400"/>
            <a:ext cx="8344469" cy="523220"/>
          </a:xfrm>
          <a:prstGeom prst="rect">
            <a:avLst/>
          </a:prstGeom>
        </p:spPr>
        <p:txBody>
          <a:bodyPr wrap="square">
            <a:spAutoFit/>
          </a:bodyPr>
          <a:lstStyle/>
          <a:p>
            <a:r>
              <a:rPr lang="en-US" sz="2800" i="1" dirty="0" err="1" smtClean="0">
                <a:solidFill>
                  <a:prstClr val="black"/>
                </a:solidFill>
              </a:rPr>
              <a:t>Exemple</a:t>
            </a:r>
            <a:r>
              <a:rPr lang="en-US" sz="2800" i="1" dirty="0" smtClean="0">
                <a:solidFill>
                  <a:prstClr val="black"/>
                </a:solidFill>
              </a:rPr>
              <a:t> de </a:t>
            </a:r>
            <a:r>
              <a:rPr lang="en-US" sz="2800" i="1" dirty="0" err="1" smtClean="0">
                <a:solidFill>
                  <a:prstClr val="black"/>
                </a:solidFill>
              </a:rPr>
              <a:t>activitati</a:t>
            </a:r>
            <a:r>
              <a:rPr lang="en-US" sz="2800" i="1" dirty="0" smtClean="0">
                <a:solidFill>
                  <a:prstClr val="black"/>
                </a:solidFill>
              </a:rPr>
              <a:t> </a:t>
            </a:r>
            <a:r>
              <a:rPr lang="en-US" sz="2800" i="1" u="sng" dirty="0" err="1" smtClean="0">
                <a:solidFill>
                  <a:prstClr val="black"/>
                </a:solidFill>
              </a:rPr>
              <a:t>impreuna</a:t>
            </a:r>
            <a:r>
              <a:rPr lang="en-US" sz="2800" i="1" u="sng" dirty="0" smtClean="0">
                <a:solidFill>
                  <a:prstClr val="black"/>
                </a:solidFill>
              </a:rPr>
              <a:t> cu</a:t>
            </a:r>
            <a:r>
              <a:rPr lang="en-US" sz="2800" i="1" dirty="0" smtClean="0">
                <a:solidFill>
                  <a:prstClr val="black"/>
                </a:solidFill>
              </a:rPr>
              <a:t> </a:t>
            </a:r>
            <a:r>
              <a:rPr lang="en-US" sz="2800" i="1" dirty="0" err="1" smtClean="0">
                <a:solidFill>
                  <a:prstClr val="black"/>
                </a:solidFill>
              </a:rPr>
              <a:t>intreprinderile</a:t>
            </a:r>
            <a:r>
              <a:rPr lang="en-US" sz="2800" i="1" dirty="0" smtClean="0">
                <a:solidFill>
                  <a:prstClr val="black"/>
                </a:solidFill>
              </a:rPr>
              <a:t>:</a:t>
            </a:r>
          </a:p>
        </p:txBody>
      </p:sp>
      <p:sp>
        <p:nvSpPr>
          <p:cNvPr id="4" name="Rectangle 3"/>
          <p:cNvSpPr/>
          <p:nvPr/>
        </p:nvSpPr>
        <p:spPr>
          <a:xfrm>
            <a:off x="438150" y="6400800"/>
            <a:ext cx="8382000" cy="350865"/>
          </a:xfrm>
          <a:prstGeom prst="rect">
            <a:avLst/>
          </a:prstGeom>
        </p:spPr>
        <p:txBody>
          <a:bodyPr wrap="square">
            <a:spAutoFit/>
          </a:bodyPr>
          <a:lstStyle/>
          <a:p>
            <a:pPr algn="ctr">
              <a:lnSpc>
                <a:spcPct val="120000"/>
              </a:lnSpc>
            </a:pPr>
            <a:r>
              <a:rPr lang="ro-RO" sz="1400" b="1" dirty="0">
                <a:solidFill>
                  <a:prstClr val="black"/>
                </a:solidFill>
                <a:latin typeface="Arial" panose="020B0604020202020204" pitchFamily="34" charset="0"/>
                <a:ea typeface="Calibri" panose="020F0502020204030204" pitchFamily="34" charset="0"/>
                <a:cs typeface="Times New Roman" panose="02020603050405020304" pitchFamily="18" charset="0"/>
              </a:rPr>
              <a:t>A doua Masa rotunda cu partenerii </a:t>
            </a:r>
            <a:r>
              <a:rPr lang="ro-RO" sz="14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IRASM</a:t>
            </a:r>
            <a:r>
              <a:rPr lang="en-US" sz="14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IFIN-HH, </a:t>
            </a:r>
            <a:r>
              <a:rPr lang="en-US" sz="1400" b="1" dirty="0" err="1" smtClean="0">
                <a:solidFill>
                  <a:prstClr val="black"/>
                </a:solidFill>
                <a:latin typeface="Arial" panose="020B0604020202020204" pitchFamily="34" charset="0"/>
                <a:ea typeface="Calibri" panose="020F0502020204030204" pitchFamily="34" charset="0"/>
                <a:cs typeface="Times New Roman" panose="02020603050405020304" pitchFamily="18" charset="0"/>
              </a:rPr>
              <a:t>Magurele</a:t>
            </a:r>
            <a:r>
              <a:rPr lang="en-US" sz="14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ro-RO" sz="14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24 </a:t>
            </a:r>
            <a:r>
              <a:rPr lang="ro-RO" sz="14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25 noiembrie 2015</a:t>
            </a:r>
            <a:endParaRPr lang="en-US" sz="1100" dirty="0">
              <a:solidFill>
                <a:prstClr val="black"/>
              </a:solidFill>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nvGraphicFramePr>
        <p:xfrm>
          <a:off x="609600" y="2209800"/>
          <a:ext cx="7696199" cy="2722486"/>
        </p:xfrm>
        <a:graphic>
          <a:graphicData uri="http://schemas.openxmlformats.org/drawingml/2006/table">
            <a:tbl>
              <a:tblPr/>
              <a:tblGrid>
                <a:gridCol w="4419600"/>
                <a:gridCol w="2209800"/>
                <a:gridCol w="1066799"/>
              </a:tblGrid>
              <a:tr h="381001">
                <a:tc>
                  <a:txBody>
                    <a:bodyPr/>
                    <a:lstStyle/>
                    <a:p>
                      <a:pPr marL="0" marR="0">
                        <a:lnSpc>
                          <a:spcPts val="1900"/>
                        </a:lnSpc>
                        <a:spcBef>
                          <a:spcPts val="0"/>
                        </a:spcBef>
                        <a:spcAft>
                          <a:spcPts val="0"/>
                        </a:spcAft>
                      </a:pPr>
                      <a:r>
                        <a:rPr lang="en-US" sz="1800" b="1" dirty="0" err="1">
                          <a:solidFill>
                            <a:schemeClr val="bg1"/>
                          </a:solidFill>
                          <a:latin typeface="Calibri"/>
                          <a:ea typeface="Calibri"/>
                          <a:cs typeface="Times New Roman"/>
                        </a:rPr>
                        <a:t>Activitate</a:t>
                      </a:r>
                      <a:endParaRPr lang="en-US" sz="1800" b="1" dirty="0">
                        <a:solidFill>
                          <a:schemeClr val="bg1"/>
                        </a:solidFill>
                        <a:latin typeface="Calibri"/>
                        <a:ea typeface="Calibri"/>
                        <a:cs typeface="Times New Roman"/>
                      </a:endParaRPr>
                    </a:p>
                  </a:txBody>
                  <a:tcPr marL="60416" marR="6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ts val="1900"/>
                        </a:lnSpc>
                        <a:spcBef>
                          <a:spcPts val="0"/>
                        </a:spcBef>
                        <a:spcAft>
                          <a:spcPts val="0"/>
                        </a:spcAft>
                      </a:pPr>
                      <a:r>
                        <a:rPr lang="en-US" sz="1800" b="1" dirty="0">
                          <a:solidFill>
                            <a:schemeClr val="bg1"/>
                          </a:solidFill>
                          <a:latin typeface="Calibri"/>
                          <a:ea typeface="Calibri"/>
                          <a:cs typeface="Times New Roman"/>
                        </a:rPr>
                        <a:t>Tip </a:t>
                      </a:r>
                      <a:r>
                        <a:rPr lang="en-US" sz="1800" b="1" dirty="0" err="1" smtClean="0">
                          <a:solidFill>
                            <a:schemeClr val="bg1"/>
                          </a:solidFill>
                          <a:latin typeface="Calibri"/>
                          <a:ea typeface="Calibri"/>
                          <a:cs typeface="Times New Roman"/>
                        </a:rPr>
                        <a:t>activitate</a:t>
                      </a:r>
                      <a:endParaRPr lang="en-US" sz="1800" b="1" dirty="0">
                        <a:solidFill>
                          <a:schemeClr val="bg1"/>
                        </a:solidFill>
                        <a:latin typeface="Calibri"/>
                        <a:ea typeface="Calibri"/>
                        <a:cs typeface="Times New Roman"/>
                      </a:endParaRPr>
                    </a:p>
                  </a:txBody>
                  <a:tcPr marL="60416" marR="6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ts val="1900"/>
                        </a:lnSpc>
                        <a:spcBef>
                          <a:spcPts val="0"/>
                        </a:spcBef>
                        <a:spcAft>
                          <a:spcPts val="0"/>
                        </a:spcAft>
                      </a:pPr>
                      <a:r>
                        <a:rPr lang="en-US" sz="1800" b="1" spc="-100" dirty="0" err="1" smtClean="0">
                          <a:solidFill>
                            <a:schemeClr val="bg1"/>
                          </a:solidFill>
                          <a:latin typeface="Calibri"/>
                          <a:ea typeface="Calibri"/>
                          <a:cs typeface="Times New Roman"/>
                        </a:rPr>
                        <a:t>Buget</a:t>
                      </a:r>
                      <a:r>
                        <a:rPr lang="en-US" sz="1800" b="1" spc="-100" dirty="0" smtClean="0">
                          <a:solidFill>
                            <a:schemeClr val="bg1"/>
                          </a:solidFill>
                          <a:latin typeface="Calibri"/>
                          <a:ea typeface="Calibri"/>
                          <a:cs typeface="Times New Roman"/>
                        </a:rPr>
                        <a:t>*</a:t>
                      </a:r>
                      <a:endParaRPr lang="en-US" sz="1800" b="1" dirty="0">
                        <a:solidFill>
                          <a:schemeClr val="bg1"/>
                        </a:solidFill>
                        <a:latin typeface="Calibri"/>
                        <a:ea typeface="Calibri"/>
                        <a:cs typeface="Times New Roman"/>
                      </a:endParaRPr>
                    </a:p>
                  </a:txBody>
                  <a:tcPr marL="60416" marR="6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628114">
                <a:tc>
                  <a:txBody>
                    <a:bodyPr/>
                    <a:lstStyle/>
                    <a:p>
                      <a:pPr marL="0" marR="0">
                        <a:lnSpc>
                          <a:spcPts val="1900"/>
                        </a:lnSpc>
                        <a:spcBef>
                          <a:spcPts val="0"/>
                        </a:spcBef>
                        <a:spcAft>
                          <a:spcPts val="0"/>
                        </a:spcAft>
                      </a:pPr>
                      <a:endParaRPr lang="en-US" sz="1800" b="0" dirty="0" smtClean="0">
                        <a:solidFill>
                          <a:schemeClr val="tx1"/>
                        </a:solidFill>
                        <a:highlight>
                          <a:srgbClr val="FFFF00"/>
                        </a:highlight>
                        <a:latin typeface="Calibri"/>
                        <a:ea typeface="Calibri"/>
                        <a:cs typeface="Times New Roman"/>
                      </a:endParaRPr>
                    </a:p>
                    <a:p>
                      <a:pPr marL="0" marR="0">
                        <a:lnSpc>
                          <a:spcPts val="1900"/>
                        </a:lnSpc>
                        <a:spcBef>
                          <a:spcPts val="0"/>
                        </a:spcBef>
                        <a:spcAft>
                          <a:spcPts val="0"/>
                        </a:spcAft>
                      </a:pPr>
                      <a:r>
                        <a:rPr lang="en-US" sz="1800" b="0" dirty="0" smtClean="0">
                          <a:solidFill>
                            <a:schemeClr val="tx1"/>
                          </a:solidFill>
                          <a:highlight>
                            <a:srgbClr val="FFFF00"/>
                          </a:highlight>
                          <a:latin typeface="Calibri"/>
                          <a:ea typeface="Calibri"/>
                          <a:cs typeface="Times New Roman"/>
                        </a:rPr>
                        <a:t>-</a:t>
                      </a:r>
                      <a:r>
                        <a:rPr lang="en-US" sz="1800" b="0" dirty="0" err="1" smtClean="0">
                          <a:solidFill>
                            <a:schemeClr val="tx1"/>
                          </a:solidFill>
                          <a:highlight>
                            <a:srgbClr val="FFFF00"/>
                          </a:highlight>
                          <a:latin typeface="Calibri"/>
                          <a:ea typeface="Calibri"/>
                          <a:cs typeface="Times New Roman"/>
                        </a:rPr>
                        <a:t>Stabilirea</a:t>
                      </a:r>
                      <a:r>
                        <a:rPr lang="en-US" sz="1800" b="0" dirty="0" smtClean="0">
                          <a:solidFill>
                            <a:schemeClr val="tx1"/>
                          </a:solidFill>
                          <a:highlight>
                            <a:srgbClr val="FFFF00"/>
                          </a:highlight>
                          <a:latin typeface="Calibri"/>
                          <a:ea typeface="Calibri"/>
                          <a:cs typeface="Times New Roman"/>
                        </a:rPr>
                        <a:t> </a:t>
                      </a:r>
                      <a:r>
                        <a:rPr lang="en-US" sz="1800" b="0" dirty="0" err="1">
                          <a:solidFill>
                            <a:schemeClr val="tx1"/>
                          </a:solidFill>
                          <a:highlight>
                            <a:srgbClr val="FFFF00"/>
                          </a:highlight>
                          <a:latin typeface="Calibri"/>
                          <a:ea typeface="Calibri"/>
                          <a:cs typeface="Times New Roman"/>
                        </a:rPr>
                        <a:t>biocompatibilitatii</a:t>
                      </a:r>
                      <a:r>
                        <a:rPr lang="en-US" sz="1800" b="0" dirty="0">
                          <a:solidFill>
                            <a:schemeClr val="tx1"/>
                          </a:solidFill>
                          <a:highlight>
                            <a:srgbClr val="FFFF00"/>
                          </a:highlight>
                          <a:latin typeface="Calibri"/>
                          <a:ea typeface="Calibri"/>
                          <a:cs typeface="Times New Roman"/>
                        </a:rPr>
                        <a:t> </a:t>
                      </a:r>
                      <a:r>
                        <a:rPr lang="en-US" sz="1800" b="0" dirty="0" err="1">
                          <a:solidFill>
                            <a:schemeClr val="tx1"/>
                          </a:solidFill>
                          <a:highlight>
                            <a:srgbClr val="FFFF00"/>
                          </a:highlight>
                          <a:latin typeface="Calibri"/>
                          <a:ea typeface="Calibri"/>
                          <a:cs typeface="Times New Roman"/>
                        </a:rPr>
                        <a:t>produselor</a:t>
                      </a:r>
                      <a:r>
                        <a:rPr lang="en-US" sz="1800" b="0" dirty="0">
                          <a:solidFill>
                            <a:schemeClr val="tx1"/>
                          </a:solidFill>
                          <a:highlight>
                            <a:srgbClr val="FFFF00"/>
                          </a:highlight>
                          <a:latin typeface="Calibri"/>
                          <a:ea typeface="Calibri"/>
                          <a:cs typeface="Times New Roman"/>
                        </a:rPr>
                        <a:t> de tip “</a:t>
                      </a:r>
                      <a:r>
                        <a:rPr lang="en-US" sz="1800" b="0" dirty="0" err="1">
                          <a:solidFill>
                            <a:schemeClr val="tx1"/>
                          </a:solidFill>
                          <a:highlight>
                            <a:srgbClr val="FFFF00"/>
                          </a:highlight>
                          <a:latin typeface="Calibri"/>
                          <a:ea typeface="Calibri"/>
                          <a:cs typeface="Times New Roman"/>
                        </a:rPr>
                        <a:t>dispozitiv</a:t>
                      </a:r>
                      <a:r>
                        <a:rPr lang="en-US" sz="1800" b="0" dirty="0">
                          <a:solidFill>
                            <a:schemeClr val="tx1"/>
                          </a:solidFill>
                          <a:highlight>
                            <a:srgbClr val="FFFF00"/>
                          </a:highlight>
                          <a:latin typeface="Calibri"/>
                          <a:ea typeface="Calibri"/>
                          <a:cs typeface="Times New Roman"/>
                        </a:rPr>
                        <a:t> </a:t>
                      </a:r>
                      <a:r>
                        <a:rPr lang="en-US" sz="1800" b="0" dirty="0" smtClean="0">
                          <a:solidFill>
                            <a:schemeClr val="tx1"/>
                          </a:solidFill>
                          <a:highlight>
                            <a:srgbClr val="FFFF00"/>
                          </a:highlight>
                          <a:latin typeface="Calibri"/>
                          <a:ea typeface="Calibri"/>
                          <a:cs typeface="Times New Roman"/>
                        </a:rPr>
                        <a:t>bio-medical</a:t>
                      </a:r>
                      <a:r>
                        <a:rPr lang="en-US" sz="1800" b="0" dirty="0">
                          <a:solidFill>
                            <a:schemeClr val="tx1"/>
                          </a:solidFill>
                          <a:highlight>
                            <a:srgbClr val="FFFF00"/>
                          </a:highlight>
                          <a:latin typeface="Calibri"/>
                          <a:ea typeface="Calibri"/>
                          <a:cs typeface="Times New Roman"/>
                        </a:rPr>
                        <a:t>” </a:t>
                      </a:r>
                      <a:endParaRPr lang="en-US" sz="1800" b="0" dirty="0" smtClean="0">
                        <a:solidFill>
                          <a:schemeClr val="tx1"/>
                        </a:solidFill>
                        <a:highlight>
                          <a:srgbClr val="FFFF00"/>
                        </a:highlight>
                        <a:latin typeface="Calibri"/>
                        <a:ea typeface="Calibri"/>
                        <a:cs typeface="Times New Roman"/>
                      </a:endParaRPr>
                    </a:p>
                    <a:p>
                      <a:pPr marL="0" marR="0">
                        <a:lnSpc>
                          <a:spcPts val="1900"/>
                        </a:lnSpc>
                        <a:spcBef>
                          <a:spcPts val="0"/>
                        </a:spcBef>
                        <a:spcAft>
                          <a:spcPts val="0"/>
                        </a:spcAft>
                      </a:pPr>
                      <a:r>
                        <a:rPr lang="en-US" sz="1800" dirty="0" smtClean="0">
                          <a:solidFill>
                            <a:srgbClr val="FF0000"/>
                          </a:solidFill>
                          <a:latin typeface="Calibri"/>
                          <a:ea typeface="Calibri"/>
                          <a:cs typeface="Times New Roman"/>
                        </a:rPr>
                        <a:t>(</a:t>
                      </a:r>
                      <a:r>
                        <a:rPr lang="en-US" sz="1800" dirty="0" err="1" smtClean="0">
                          <a:solidFill>
                            <a:srgbClr val="FF0000"/>
                          </a:solidFill>
                          <a:latin typeface="Calibri"/>
                          <a:ea typeface="Calibri"/>
                          <a:cs typeface="Times New Roman"/>
                        </a:rPr>
                        <a:t>citotoxicitate</a:t>
                      </a:r>
                      <a:r>
                        <a:rPr lang="en-US" sz="1800" dirty="0">
                          <a:solidFill>
                            <a:srgbClr val="FF0000"/>
                          </a:solidFill>
                          <a:latin typeface="Calibri"/>
                          <a:ea typeface="Calibri"/>
                          <a:cs typeface="Times New Roman"/>
                        </a:rPr>
                        <a:t>, </a:t>
                      </a:r>
                      <a:r>
                        <a:rPr lang="en-US" sz="1800" dirty="0" err="1">
                          <a:solidFill>
                            <a:srgbClr val="FF0000"/>
                          </a:solidFill>
                          <a:latin typeface="Calibri"/>
                          <a:ea typeface="Calibri"/>
                          <a:cs typeface="Times New Roman"/>
                        </a:rPr>
                        <a:t>iritabilitate</a:t>
                      </a:r>
                      <a:r>
                        <a:rPr lang="en-US" sz="1800" dirty="0">
                          <a:solidFill>
                            <a:srgbClr val="FF0000"/>
                          </a:solidFill>
                          <a:latin typeface="Calibri"/>
                          <a:ea typeface="Calibri"/>
                          <a:cs typeface="Times New Roman"/>
                        </a:rPr>
                        <a:t>, </a:t>
                      </a:r>
                      <a:r>
                        <a:rPr lang="en-US" sz="1800" dirty="0" err="1" smtClean="0">
                          <a:solidFill>
                            <a:srgbClr val="FF0000"/>
                          </a:solidFill>
                          <a:latin typeface="Calibri"/>
                          <a:ea typeface="Calibri"/>
                          <a:cs typeface="Times New Roman"/>
                        </a:rPr>
                        <a:t>toxicitate</a:t>
                      </a:r>
                      <a:r>
                        <a:rPr lang="en-US" sz="1800" dirty="0" smtClean="0">
                          <a:solidFill>
                            <a:srgbClr val="FF0000"/>
                          </a:solidFill>
                          <a:latin typeface="Calibri"/>
                          <a:ea typeface="Calibri"/>
                          <a:cs typeface="Times New Roman"/>
                        </a:rPr>
                        <a:t>)</a:t>
                      </a:r>
                      <a:endParaRPr lang="en-US" sz="1800"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ts val="1900"/>
                        </a:lnSpc>
                        <a:spcBef>
                          <a:spcPts val="0"/>
                        </a:spcBef>
                        <a:spcAft>
                          <a:spcPts val="0"/>
                        </a:spcAft>
                      </a:pPr>
                      <a:r>
                        <a:rPr lang="en-US" sz="1800" dirty="0" err="1" smtClean="0">
                          <a:solidFill>
                            <a:schemeClr val="bg1"/>
                          </a:solidFill>
                          <a:latin typeface="+mn-lt"/>
                          <a:ea typeface="Calibri"/>
                          <a:cs typeface="Times New Roman"/>
                        </a:rPr>
                        <a:t>Cercetare</a:t>
                      </a:r>
                      <a:r>
                        <a:rPr lang="en-US" sz="1800" dirty="0" smtClean="0">
                          <a:solidFill>
                            <a:schemeClr val="bg1"/>
                          </a:solidFill>
                          <a:latin typeface="+mn-lt"/>
                          <a:ea typeface="Calibri"/>
                          <a:cs typeface="Times New Roman"/>
                        </a:rPr>
                        <a:t> </a:t>
                      </a:r>
                      <a:r>
                        <a:rPr lang="en-US" sz="1800" dirty="0" err="1" smtClean="0">
                          <a:solidFill>
                            <a:schemeClr val="bg1"/>
                          </a:solidFill>
                          <a:latin typeface="+mn-lt"/>
                          <a:ea typeface="Calibri"/>
                          <a:cs typeface="Times New Roman"/>
                        </a:rPr>
                        <a:t>industriala</a:t>
                      </a:r>
                      <a:endParaRPr lang="en-US" sz="1800" dirty="0">
                        <a:solidFill>
                          <a:schemeClr val="bg1"/>
                        </a:solidFill>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ts val="1900"/>
                        </a:lnSpc>
                        <a:spcBef>
                          <a:spcPts val="0"/>
                        </a:spcBef>
                        <a:spcAft>
                          <a:spcPts val="0"/>
                        </a:spcAft>
                        <a:buClrTx/>
                        <a:buSzTx/>
                        <a:buFontTx/>
                        <a:buNone/>
                        <a:tabLst/>
                        <a:defRPr/>
                      </a:pPr>
                      <a:r>
                        <a:rPr lang="en-US" sz="1800" b="1" dirty="0" smtClean="0">
                          <a:solidFill>
                            <a:schemeClr val="bg1"/>
                          </a:solidFill>
                          <a:latin typeface="+mn-lt"/>
                          <a:ea typeface="Calibri"/>
                          <a:cs typeface="Times New Roman"/>
                        </a:rPr>
                        <a:t>75%</a:t>
                      </a:r>
                    </a:p>
                    <a:p>
                      <a:pPr marL="0" marR="0">
                        <a:lnSpc>
                          <a:spcPts val="1900"/>
                        </a:lnSpc>
                        <a:spcBef>
                          <a:spcPts val="0"/>
                        </a:spcBef>
                        <a:spcAft>
                          <a:spcPts val="0"/>
                        </a:spcAft>
                      </a:pPr>
                      <a:endParaRPr lang="en-US" sz="1800" b="1"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652385">
                <a:tc>
                  <a:txBody>
                    <a:bodyPr/>
                    <a:lstStyle/>
                    <a:p>
                      <a:pPr marL="0" marR="0">
                        <a:lnSpc>
                          <a:spcPts val="1900"/>
                        </a:lnSpc>
                        <a:spcBef>
                          <a:spcPts val="0"/>
                        </a:spcBef>
                        <a:spcAft>
                          <a:spcPts val="0"/>
                        </a:spcAft>
                      </a:pPr>
                      <a:r>
                        <a:rPr lang="en-US" sz="1800" dirty="0" smtClean="0">
                          <a:solidFill>
                            <a:schemeClr val="bg1"/>
                          </a:solidFill>
                          <a:latin typeface="Calibri"/>
                          <a:ea typeface="Calibri"/>
                          <a:cs typeface="Times New Roman"/>
                        </a:rPr>
                        <a:t>-</a:t>
                      </a:r>
                      <a:r>
                        <a:rPr lang="en-US" sz="1800" dirty="0" err="1" smtClean="0">
                          <a:solidFill>
                            <a:schemeClr val="bg1"/>
                          </a:solidFill>
                          <a:latin typeface="Calibri"/>
                          <a:ea typeface="Calibri"/>
                          <a:cs typeface="Times New Roman"/>
                        </a:rPr>
                        <a:t>Selectarea</a:t>
                      </a:r>
                      <a:r>
                        <a:rPr lang="en-US" sz="1800" dirty="0" smtClean="0">
                          <a:solidFill>
                            <a:schemeClr val="bg1"/>
                          </a:solidFill>
                          <a:latin typeface="Calibri"/>
                          <a:ea typeface="Calibri"/>
                          <a:cs typeface="Times New Roman"/>
                        </a:rPr>
                        <a:t> </a:t>
                      </a:r>
                      <a:r>
                        <a:rPr lang="en-US" sz="1800" dirty="0" err="1">
                          <a:solidFill>
                            <a:schemeClr val="bg1"/>
                          </a:solidFill>
                          <a:latin typeface="Calibri"/>
                          <a:ea typeface="Calibri"/>
                          <a:cs typeface="Times New Roman"/>
                        </a:rPr>
                        <a:t>si</a:t>
                      </a:r>
                      <a:r>
                        <a:rPr lang="en-US" sz="1800" dirty="0">
                          <a:solidFill>
                            <a:schemeClr val="bg1"/>
                          </a:solidFill>
                          <a:latin typeface="Calibri"/>
                          <a:ea typeface="Calibri"/>
                          <a:cs typeface="Times New Roman"/>
                        </a:rPr>
                        <a:t> </a:t>
                      </a:r>
                      <a:r>
                        <a:rPr lang="en-US" sz="1800" dirty="0" err="1">
                          <a:solidFill>
                            <a:schemeClr val="bg1"/>
                          </a:solidFill>
                          <a:latin typeface="Calibri"/>
                          <a:ea typeface="Calibri"/>
                          <a:cs typeface="Times New Roman"/>
                        </a:rPr>
                        <a:t>evaluarea</a:t>
                      </a:r>
                      <a:r>
                        <a:rPr lang="en-US" sz="1800" dirty="0">
                          <a:solidFill>
                            <a:schemeClr val="bg1"/>
                          </a:solidFill>
                          <a:latin typeface="Calibri"/>
                          <a:ea typeface="Calibri"/>
                          <a:cs typeface="Times New Roman"/>
                        </a:rPr>
                        <a:t> </a:t>
                      </a:r>
                      <a:r>
                        <a:rPr lang="en-US" sz="1800" dirty="0" err="1" smtClean="0">
                          <a:solidFill>
                            <a:schemeClr val="bg1"/>
                          </a:solidFill>
                          <a:latin typeface="Calibri"/>
                          <a:ea typeface="Calibri"/>
                          <a:cs typeface="Times New Roman"/>
                        </a:rPr>
                        <a:t>materialelor</a:t>
                      </a:r>
                      <a:endParaRPr lang="en-US" sz="18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ts val="1900"/>
                        </a:lnSpc>
                        <a:spcBef>
                          <a:spcPts val="0"/>
                        </a:spcBef>
                        <a:spcAft>
                          <a:spcPts val="0"/>
                        </a:spcAft>
                      </a:pPr>
                      <a:r>
                        <a:rPr lang="en-US" sz="1800" dirty="0" err="1" smtClean="0">
                          <a:solidFill>
                            <a:schemeClr val="bg1"/>
                          </a:solidFill>
                          <a:latin typeface="Calibri"/>
                          <a:ea typeface="Calibri"/>
                          <a:cs typeface="Times New Roman"/>
                        </a:rPr>
                        <a:t>Cercetare</a:t>
                      </a:r>
                      <a:r>
                        <a:rPr lang="en-US" sz="1800" dirty="0" smtClean="0">
                          <a:solidFill>
                            <a:schemeClr val="bg1"/>
                          </a:solidFill>
                          <a:latin typeface="Calibri"/>
                          <a:ea typeface="Calibri"/>
                          <a:cs typeface="Times New Roman"/>
                        </a:rPr>
                        <a:t> </a:t>
                      </a:r>
                      <a:r>
                        <a:rPr lang="en-US" sz="1800" dirty="0" err="1">
                          <a:solidFill>
                            <a:schemeClr val="bg1"/>
                          </a:solidFill>
                          <a:latin typeface="Calibri"/>
                          <a:ea typeface="Calibri"/>
                          <a:cs typeface="Times New Roman"/>
                        </a:rPr>
                        <a:t>industriala</a:t>
                      </a:r>
                      <a:endParaRPr lang="en-US" sz="18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ts val="1900"/>
                        </a:lnSpc>
                        <a:spcBef>
                          <a:spcPts val="0"/>
                        </a:spcBef>
                        <a:spcAft>
                          <a:spcPts val="0"/>
                        </a:spcAft>
                      </a:pPr>
                      <a:r>
                        <a:rPr lang="en-US" sz="1800" b="1" dirty="0" smtClean="0">
                          <a:solidFill>
                            <a:schemeClr val="bg1"/>
                          </a:solidFill>
                          <a:latin typeface="Calibri"/>
                          <a:ea typeface="Calibri"/>
                          <a:cs typeface="Times New Roman"/>
                        </a:rPr>
                        <a:t>75%</a:t>
                      </a:r>
                      <a:endParaRPr lang="en-US" sz="1800" b="1"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676656">
                <a:tc>
                  <a:txBody>
                    <a:bodyPr/>
                    <a:lstStyle/>
                    <a:p>
                      <a:pPr marL="0" marR="0">
                        <a:lnSpc>
                          <a:spcPts val="1900"/>
                        </a:lnSpc>
                        <a:spcBef>
                          <a:spcPts val="0"/>
                        </a:spcBef>
                        <a:spcAft>
                          <a:spcPts val="0"/>
                        </a:spcAft>
                      </a:pPr>
                      <a:r>
                        <a:rPr lang="en-US" sz="1800" dirty="0" smtClean="0">
                          <a:solidFill>
                            <a:schemeClr val="bg1"/>
                          </a:solidFill>
                          <a:latin typeface="Calibri"/>
                          <a:ea typeface="Calibri"/>
                          <a:cs typeface="Times New Roman"/>
                        </a:rPr>
                        <a:t>-</a:t>
                      </a:r>
                      <a:r>
                        <a:rPr lang="en-US" sz="1800" dirty="0" err="1" smtClean="0">
                          <a:solidFill>
                            <a:schemeClr val="bg1"/>
                          </a:solidFill>
                          <a:latin typeface="Calibri"/>
                          <a:ea typeface="Calibri"/>
                          <a:cs typeface="Times New Roman"/>
                        </a:rPr>
                        <a:t>Dezvoltarea</a:t>
                      </a:r>
                      <a:r>
                        <a:rPr lang="en-US" sz="1800" dirty="0" smtClean="0">
                          <a:solidFill>
                            <a:schemeClr val="bg1"/>
                          </a:solidFill>
                          <a:latin typeface="Calibri"/>
                          <a:ea typeface="Calibri"/>
                          <a:cs typeface="Times New Roman"/>
                        </a:rPr>
                        <a:t> </a:t>
                      </a:r>
                      <a:r>
                        <a:rPr lang="en-US" sz="1800" dirty="0" err="1">
                          <a:solidFill>
                            <a:schemeClr val="bg1"/>
                          </a:solidFill>
                          <a:latin typeface="Calibri"/>
                          <a:ea typeface="Calibri"/>
                          <a:cs typeface="Times New Roman"/>
                        </a:rPr>
                        <a:t>experimentala</a:t>
                      </a:r>
                      <a:r>
                        <a:rPr lang="en-US" sz="1800" dirty="0">
                          <a:solidFill>
                            <a:schemeClr val="bg1"/>
                          </a:solidFill>
                          <a:latin typeface="Calibri"/>
                          <a:ea typeface="Calibri"/>
                          <a:cs typeface="Times New Roman"/>
                        </a:rPr>
                        <a:t> a </a:t>
                      </a:r>
                      <a:r>
                        <a:rPr lang="en-US" sz="1800" dirty="0" err="1">
                          <a:solidFill>
                            <a:schemeClr val="bg1"/>
                          </a:solidFill>
                          <a:latin typeface="Calibri"/>
                          <a:ea typeface="Calibri"/>
                          <a:cs typeface="Times New Roman"/>
                        </a:rPr>
                        <a:t>produselor</a:t>
                      </a:r>
                      <a:r>
                        <a:rPr lang="en-US" sz="1800" dirty="0">
                          <a:solidFill>
                            <a:schemeClr val="bg1"/>
                          </a:solidFill>
                          <a:latin typeface="Calibri"/>
                          <a:ea typeface="Calibri"/>
                          <a:cs typeface="Times New Roman"/>
                        </a:rPr>
                        <a:t> </a:t>
                      </a:r>
                      <a:r>
                        <a:rPr lang="en-US" sz="1800" dirty="0" err="1">
                          <a:solidFill>
                            <a:schemeClr val="bg1"/>
                          </a:solidFill>
                          <a:latin typeface="Calibri"/>
                          <a:ea typeface="Calibri"/>
                          <a:cs typeface="Times New Roman"/>
                        </a:rPr>
                        <a:t>noi</a:t>
                      </a:r>
                      <a:r>
                        <a:rPr lang="en-US" sz="1800" dirty="0">
                          <a:solidFill>
                            <a:schemeClr val="bg1"/>
                          </a:solidFill>
                          <a:latin typeface="Calibri"/>
                          <a:ea typeface="Calibri"/>
                          <a:cs typeface="Times New Roman"/>
                        </a:rPr>
                        <a:t> de tip “</a:t>
                      </a:r>
                      <a:r>
                        <a:rPr lang="en-US" sz="1800" dirty="0" err="1">
                          <a:solidFill>
                            <a:schemeClr val="bg1"/>
                          </a:solidFill>
                          <a:latin typeface="Calibri"/>
                          <a:ea typeface="Calibri"/>
                          <a:cs typeface="Times New Roman"/>
                        </a:rPr>
                        <a:t>medii</a:t>
                      </a:r>
                      <a:r>
                        <a:rPr lang="en-US" sz="1800" dirty="0">
                          <a:solidFill>
                            <a:schemeClr val="bg1"/>
                          </a:solidFill>
                          <a:latin typeface="Calibri"/>
                          <a:ea typeface="Calibri"/>
                          <a:cs typeface="Times New Roman"/>
                        </a:rPr>
                        <a:t> de </a:t>
                      </a:r>
                      <a:r>
                        <a:rPr lang="en-US" sz="1800" dirty="0" err="1">
                          <a:solidFill>
                            <a:schemeClr val="bg1"/>
                          </a:solidFill>
                          <a:latin typeface="Calibri"/>
                          <a:ea typeface="Calibri"/>
                          <a:cs typeface="Times New Roman"/>
                        </a:rPr>
                        <a:t>cultura</a:t>
                      </a:r>
                      <a:r>
                        <a:rPr lang="en-US" sz="1800" dirty="0">
                          <a:solidFill>
                            <a:schemeClr val="bg1"/>
                          </a:solidFill>
                          <a:latin typeface="Calibri"/>
                          <a:ea typeface="Calibri"/>
                          <a:cs typeface="Times New Roman"/>
                        </a:rPr>
                        <a:t> </a:t>
                      </a:r>
                      <a:r>
                        <a:rPr lang="en-US" sz="1800" i="1" dirty="0">
                          <a:solidFill>
                            <a:schemeClr val="bg1"/>
                          </a:solidFill>
                          <a:latin typeface="Calibri"/>
                          <a:ea typeface="Calibri"/>
                          <a:cs typeface="Times New Roman"/>
                        </a:rPr>
                        <a:t>ready to use</a:t>
                      </a:r>
                      <a:r>
                        <a:rPr lang="en-US" sz="1800" dirty="0">
                          <a:solidFill>
                            <a:schemeClr val="bg1"/>
                          </a:solidFill>
                          <a:latin typeface="Calibri"/>
                          <a:ea typeface="Calibri"/>
                          <a:cs typeface="Times New Roman"/>
                        </a:rPr>
                        <a:t>” cu </a:t>
                      </a:r>
                      <a:r>
                        <a:rPr lang="en-US" sz="1800" dirty="0" err="1">
                          <a:solidFill>
                            <a:schemeClr val="bg1"/>
                          </a:solidFill>
                          <a:latin typeface="Calibri"/>
                          <a:ea typeface="Calibri"/>
                          <a:cs typeface="Times New Roman"/>
                        </a:rPr>
                        <a:t>sterilizare</a:t>
                      </a:r>
                      <a:r>
                        <a:rPr lang="en-US" sz="1800" dirty="0">
                          <a:solidFill>
                            <a:schemeClr val="bg1"/>
                          </a:solidFill>
                          <a:latin typeface="Calibri"/>
                          <a:ea typeface="Calibri"/>
                          <a:cs typeface="Times New Roman"/>
                        </a:rPr>
                        <a:t> </a:t>
                      </a:r>
                      <a:r>
                        <a:rPr lang="en-US" sz="1800" dirty="0" err="1">
                          <a:solidFill>
                            <a:schemeClr val="bg1"/>
                          </a:solidFill>
                          <a:latin typeface="Calibri"/>
                          <a:ea typeface="Calibri"/>
                          <a:cs typeface="Times New Roman"/>
                        </a:rPr>
                        <a:t>finala</a:t>
                      </a:r>
                      <a:r>
                        <a:rPr lang="en-US" sz="1800" dirty="0">
                          <a:solidFill>
                            <a:schemeClr val="bg1"/>
                          </a:solidFill>
                          <a:latin typeface="Calibri"/>
                          <a:ea typeface="Calibri"/>
                          <a:cs typeface="Times New Roman"/>
                        </a:rPr>
                        <a:t> cu </a:t>
                      </a:r>
                      <a:r>
                        <a:rPr lang="en-US" sz="1800" dirty="0" err="1">
                          <a:solidFill>
                            <a:schemeClr val="bg1"/>
                          </a:solidFill>
                          <a:latin typeface="Calibri"/>
                          <a:ea typeface="Calibri"/>
                          <a:cs typeface="Times New Roman"/>
                        </a:rPr>
                        <a:t>radiatii</a:t>
                      </a:r>
                      <a:r>
                        <a:rPr lang="en-US" sz="1800" dirty="0">
                          <a:solidFill>
                            <a:schemeClr val="bg1"/>
                          </a:solidFill>
                          <a:latin typeface="Calibri"/>
                          <a:ea typeface="Calibri"/>
                          <a:cs typeface="Times New Roman"/>
                        </a:rPr>
                        <a:t> </a:t>
                      </a:r>
                      <a:r>
                        <a:rPr lang="en-US" sz="1800" dirty="0" err="1">
                          <a:solidFill>
                            <a:schemeClr val="bg1"/>
                          </a:solidFill>
                          <a:latin typeface="Calibri"/>
                          <a:ea typeface="Calibri"/>
                          <a:cs typeface="Times New Roman"/>
                        </a:rPr>
                        <a:t>ionizante</a:t>
                      </a:r>
                      <a:endParaRPr lang="en-US" sz="18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ts val="1900"/>
                        </a:lnSpc>
                        <a:spcBef>
                          <a:spcPts val="0"/>
                        </a:spcBef>
                        <a:spcAft>
                          <a:spcPts val="0"/>
                        </a:spcAft>
                      </a:pPr>
                      <a:r>
                        <a:rPr lang="en-US" sz="1800" dirty="0" err="1" smtClean="0">
                          <a:solidFill>
                            <a:schemeClr val="bg1"/>
                          </a:solidFill>
                          <a:latin typeface="Calibri"/>
                          <a:ea typeface="Calibri"/>
                          <a:cs typeface="Times New Roman"/>
                        </a:rPr>
                        <a:t>Dezvoltare</a:t>
                      </a:r>
                      <a:r>
                        <a:rPr lang="en-US" sz="1800" dirty="0" smtClean="0">
                          <a:solidFill>
                            <a:schemeClr val="bg1"/>
                          </a:solidFill>
                          <a:latin typeface="Calibri"/>
                          <a:ea typeface="Calibri"/>
                          <a:cs typeface="Times New Roman"/>
                        </a:rPr>
                        <a:t> </a:t>
                      </a:r>
                      <a:r>
                        <a:rPr lang="en-US" sz="1800" dirty="0" err="1">
                          <a:solidFill>
                            <a:schemeClr val="bg1"/>
                          </a:solidFill>
                          <a:latin typeface="Calibri"/>
                          <a:ea typeface="Calibri"/>
                          <a:cs typeface="Times New Roman"/>
                        </a:rPr>
                        <a:t>experimentala</a:t>
                      </a:r>
                      <a:endParaRPr lang="en-US" sz="18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ts val="1900"/>
                        </a:lnSpc>
                        <a:spcBef>
                          <a:spcPts val="0"/>
                        </a:spcBef>
                        <a:spcAft>
                          <a:spcPts val="0"/>
                        </a:spcAft>
                      </a:pPr>
                      <a:r>
                        <a:rPr lang="en-US" sz="1800" dirty="0">
                          <a:solidFill>
                            <a:schemeClr val="bg1"/>
                          </a:solidFill>
                          <a:latin typeface="Calibri"/>
                          <a:ea typeface="Calibri"/>
                          <a:cs typeface="Times New Roman"/>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bl>
          </a:graphicData>
        </a:graphic>
      </p:graphicFrame>
      <p:sp>
        <p:nvSpPr>
          <p:cNvPr id="8" name="Rectangle 7"/>
          <p:cNvSpPr/>
          <p:nvPr/>
        </p:nvSpPr>
        <p:spPr>
          <a:xfrm>
            <a:off x="685800" y="5257800"/>
            <a:ext cx="1930016" cy="338554"/>
          </a:xfrm>
          <a:prstGeom prst="rect">
            <a:avLst/>
          </a:prstGeom>
        </p:spPr>
        <p:txBody>
          <a:bodyPr wrap="none">
            <a:spAutoFit/>
          </a:bodyPr>
          <a:lstStyle/>
          <a:p>
            <a:r>
              <a:rPr lang="en-US" sz="1600" b="1" i="1" u="sng" dirty="0" smtClean="0">
                <a:solidFill>
                  <a:srgbClr val="0070C0"/>
                </a:solidFill>
              </a:rPr>
              <a:t>*</a:t>
            </a:r>
            <a:r>
              <a:rPr lang="en-US" sz="1600" b="1" i="1" u="sng" dirty="0" err="1" smtClean="0">
                <a:solidFill>
                  <a:srgbClr val="0070C0"/>
                </a:solidFill>
              </a:rPr>
              <a:t>Intreprindere</a:t>
            </a:r>
            <a:r>
              <a:rPr lang="en-US" sz="1600" b="1" i="1" u="sng" dirty="0" smtClean="0">
                <a:solidFill>
                  <a:srgbClr val="0070C0"/>
                </a:solidFill>
              </a:rPr>
              <a:t> Mica</a:t>
            </a:r>
            <a:r>
              <a:rPr lang="en-US" sz="1600" i="1" dirty="0" smtClean="0">
                <a:solidFill>
                  <a:srgbClr val="0070C0"/>
                </a:solidFill>
              </a:rPr>
              <a:t> </a:t>
            </a:r>
            <a:endParaRPr lang="en-US" sz="1600" dirty="0">
              <a:solidFill>
                <a:srgbClr val="0070C0"/>
              </a:solidFill>
            </a:endParaRPr>
          </a:p>
        </p:txBody>
      </p:sp>
    </p:spTree>
    <p:extLst>
      <p:ext uri="{BB962C8B-B14F-4D97-AF65-F5344CB8AC3E}">
        <p14:creationId xmlns:p14="http://schemas.microsoft.com/office/powerpoint/2010/main" val="18204396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lvl="0" algn="r">
              <a:spcBef>
                <a:spcPct val="20000"/>
              </a:spcBef>
              <a:defRPr/>
            </a:pPr>
            <a:r>
              <a:rPr lang="en-US" sz="9600" b="1" dirty="0">
                <a:solidFill>
                  <a:srgbClr val="0000CC"/>
                </a:solidFill>
                <a:latin typeface="Symbol" panose="05050102010706020507" pitchFamily="18" charset="2"/>
              </a:rPr>
              <a:t>g</a:t>
            </a:r>
            <a:r>
              <a:rPr lang="en-US" sz="9600" b="1" dirty="0">
                <a:solidFill>
                  <a:srgbClr val="0000CC"/>
                </a:solidFill>
              </a:rPr>
              <a:t>+</a:t>
            </a:r>
            <a:endParaRPr lang="ro-RO" dirty="0"/>
          </a:p>
        </p:txBody>
      </p:sp>
      <p:pic>
        <p:nvPicPr>
          <p:cNvPr id="3074" name="Picture 2" descr="IFIN-H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150" y="274638"/>
            <a:ext cx="3067050" cy="952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 y="1295400"/>
            <a:ext cx="8344469" cy="523220"/>
          </a:xfrm>
          <a:prstGeom prst="rect">
            <a:avLst/>
          </a:prstGeom>
        </p:spPr>
        <p:txBody>
          <a:bodyPr wrap="square">
            <a:spAutoFit/>
          </a:bodyPr>
          <a:lstStyle/>
          <a:p>
            <a:r>
              <a:rPr lang="en-US" sz="2800" i="1" dirty="0" err="1" smtClean="0">
                <a:solidFill>
                  <a:prstClr val="black"/>
                </a:solidFill>
              </a:rPr>
              <a:t>Exemple</a:t>
            </a:r>
            <a:r>
              <a:rPr lang="en-US" sz="2800" i="1" dirty="0" smtClean="0">
                <a:solidFill>
                  <a:prstClr val="black"/>
                </a:solidFill>
              </a:rPr>
              <a:t> de </a:t>
            </a:r>
            <a:r>
              <a:rPr lang="en-US" sz="2800" i="1" dirty="0" err="1" smtClean="0">
                <a:solidFill>
                  <a:prstClr val="black"/>
                </a:solidFill>
              </a:rPr>
              <a:t>activitati</a:t>
            </a:r>
            <a:r>
              <a:rPr lang="en-US" sz="2800" i="1" dirty="0" smtClean="0">
                <a:solidFill>
                  <a:prstClr val="black"/>
                </a:solidFill>
              </a:rPr>
              <a:t> </a:t>
            </a:r>
            <a:r>
              <a:rPr lang="en-US" sz="2800" i="1" u="sng" dirty="0" err="1" smtClean="0">
                <a:solidFill>
                  <a:prstClr val="black"/>
                </a:solidFill>
              </a:rPr>
              <a:t>impreuna</a:t>
            </a:r>
            <a:r>
              <a:rPr lang="en-US" sz="2800" i="1" u="sng" dirty="0" smtClean="0">
                <a:solidFill>
                  <a:prstClr val="black"/>
                </a:solidFill>
              </a:rPr>
              <a:t> cu</a:t>
            </a:r>
            <a:r>
              <a:rPr lang="en-US" sz="2800" i="1" dirty="0" smtClean="0">
                <a:solidFill>
                  <a:prstClr val="black"/>
                </a:solidFill>
              </a:rPr>
              <a:t> </a:t>
            </a:r>
            <a:r>
              <a:rPr lang="en-US" sz="2800" i="1" dirty="0" err="1" smtClean="0">
                <a:solidFill>
                  <a:prstClr val="black"/>
                </a:solidFill>
              </a:rPr>
              <a:t>intreprinderile</a:t>
            </a:r>
            <a:r>
              <a:rPr lang="en-US" sz="2800" i="1" dirty="0" smtClean="0">
                <a:solidFill>
                  <a:prstClr val="black"/>
                </a:solidFill>
              </a:rPr>
              <a:t>:</a:t>
            </a:r>
          </a:p>
        </p:txBody>
      </p:sp>
      <p:sp>
        <p:nvSpPr>
          <p:cNvPr id="4" name="Rectangle 3"/>
          <p:cNvSpPr/>
          <p:nvPr/>
        </p:nvSpPr>
        <p:spPr>
          <a:xfrm>
            <a:off x="438150" y="6400800"/>
            <a:ext cx="8382000" cy="350865"/>
          </a:xfrm>
          <a:prstGeom prst="rect">
            <a:avLst/>
          </a:prstGeom>
        </p:spPr>
        <p:txBody>
          <a:bodyPr wrap="square">
            <a:spAutoFit/>
          </a:bodyPr>
          <a:lstStyle/>
          <a:p>
            <a:pPr algn="ctr">
              <a:lnSpc>
                <a:spcPct val="120000"/>
              </a:lnSpc>
            </a:pPr>
            <a:r>
              <a:rPr lang="ro-RO" sz="1400" b="1" dirty="0">
                <a:solidFill>
                  <a:prstClr val="black"/>
                </a:solidFill>
                <a:latin typeface="Arial" panose="020B0604020202020204" pitchFamily="34" charset="0"/>
                <a:ea typeface="Calibri" panose="020F0502020204030204" pitchFamily="34" charset="0"/>
                <a:cs typeface="Times New Roman" panose="02020603050405020304" pitchFamily="18" charset="0"/>
              </a:rPr>
              <a:t>A doua Masa rotunda cu partenerii </a:t>
            </a:r>
            <a:r>
              <a:rPr lang="ro-RO" sz="14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IRASM</a:t>
            </a:r>
            <a:r>
              <a:rPr lang="en-US" sz="14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IFIN-HH, </a:t>
            </a:r>
            <a:r>
              <a:rPr lang="en-US" sz="1400" b="1" dirty="0" err="1" smtClean="0">
                <a:solidFill>
                  <a:prstClr val="black"/>
                </a:solidFill>
                <a:latin typeface="Arial" panose="020B0604020202020204" pitchFamily="34" charset="0"/>
                <a:ea typeface="Calibri" panose="020F0502020204030204" pitchFamily="34" charset="0"/>
                <a:cs typeface="Times New Roman" panose="02020603050405020304" pitchFamily="18" charset="0"/>
              </a:rPr>
              <a:t>Magurele</a:t>
            </a:r>
            <a:r>
              <a:rPr lang="en-US" sz="14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ro-RO" sz="14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24 </a:t>
            </a:r>
            <a:r>
              <a:rPr lang="ro-RO" sz="14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25 noiembrie 2015</a:t>
            </a:r>
            <a:endParaRPr lang="en-US" sz="1100" dirty="0">
              <a:solidFill>
                <a:prstClr val="black"/>
              </a:solidFill>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nvGraphicFramePr>
        <p:xfrm>
          <a:off x="609600" y="2209800"/>
          <a:ext cx="7696199" cy="2722486"/>
        </p:xfrm>
        <a:graphic>
          <a:graphicData uri="http://schemas.openxmlformats.org/drawingml/2006/table">
            <a:tbl>
              <a:tblPr/>
              <a:tblGrid>
                <a:gridCol w="4419600"/>
                <a:gridCol w="2209800"/>
                <a:gridCol w="1066799"/>
              </a:tblGrid>
              <a:tr h="381001">
                <a:tc>
                  <a:txBody>
                    <a:bodyPr/>
                    <a:lstStyle/>
                    <a:p>
                      <a:pPr marL="0" marR="0">
                        <a:lnSpc>
                          <a:spcPts val="1900"/>
                        </a:lnSpc>
                        <a:spcBef>
                          <a:spcPts val="0"/>
                        </a:spcBef>
                        <a:spcAft>
                          <a:spcPts val="0"/>
                        </a:spcAft>
                      </a:pPr>
                      <a:r>
                        <a:rPr lang="en-US" sz="1800" b="1" dirty="0" err="1">
                          <a:solidFill>
                            <a:schemeClr val="bg1"/>
                          </a:solidFill>
                          <a:latin typeface="Calibri"/>
                          <a:ea typeface="Calibri"/>
                          <a:cs typeface="Times New Roman"/>
                        </a:rPr>
                        <a:t>Activitate</a:t>
                      </a:r>
                      <a:endParaRPr lang="en-US" sz="1800" b="1" dirty="0">
                        <a:solidFill>
                          <a:schemeClr val="bg1"/>
                        </a:solidFill>
                        <a:latin typeface="Calibri"/>
                        <a:ea typeface="Calibri"/>
                        <a:cs typeface="Times New Roman"/>
                      </a:endParaRPr>
                    </a:p>
                  </a:txBody>
                  <a:tcPr marL="60416" marR="6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ts val="1900"/>
                        </a:lnSpc>
                        <a:spcBef>
                          <a:spcPts val="0"/>
                        </a:spcBef>
                        <a:spcAft>
                          <a:spcPts val="0"/>
                        </a:spcAft>
                      </a:pPr>
                      <a:r>
                        <a:rPr lang="en-US" sz="1800" b="1" dirty="0">
                          <a:solidFill>
                            <a:schemeClr val="bg1"/>
                          </a:solidFill>
                          <a:latin typeface="Calibri"/>
                          <a:ea typeface="Calibri"/>
                          <a:cs typeface="Times New Roman"/>
                        </a:rPr>
                        <a:t>Tip </a:t>
                      </a:r>
                      <a:r>
                        <a:rPr lang="en-US" sz="1800" b="1" dirty="0" err="1" smtClean="0">
                          <a:solidFill>
                            <a:schemeClr val="bg1"/>
                          </a:solidFill>
                          <a:latin typeface="Calibri"/>
                          <a:ea typeface="Calibri"/>
                          <a:cs typeface="Times New Roman"/>
                        </a:rPr>
                        <a:t>activitate</a:t>
                      </a:r>
                      <a:endParaRPr lang="en-US" sz="1800" b="1" dirty="0">
                        <a:solidFill>
                          <a:schemeClr val="bg1"/>
                        </a:solidFill>
                        <a:latin typeface="Calibri"/>
                        <a:ea typeface="Calibri"/>
                        <a:cs typeface="Times New Roman"/>
                      </a:endParaRPr>
                    </a:p>
                  </a:txBody>
                  <a:tcPr marL="60416" marR="6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ts val="1900"/>
                        </a:lnSpc>
                        <a:spcBef>
                          <a:spcPts val="0"/>
                        </a:spcBef>
                        <a:spcAft>
                          <a:spcPts val="0"/>
                        </a:spcAft>
                      </a:pPr>
                      <a:r>
                        <a:rPr lang="en-US" sz="1800" b="1" spc="-100" dirty="0" err="1" smtClean="0">
                          <a:solidFill>
                            <a:schemeClr val="bg1"/>
                          </a:solidFill>
                          <a:latin typeface="Calibri"/>
                          <a:ea typeface="Calibri"/>
                          <a:cs typeface="Times New Roman"/>
                        </a:rPr>
                        <a:t>Buget</a:t>
                      </a:r>
                      <a:r>
                        <a:rPr lang="en-US" sz="1800" b="1" spc="-100" dirty="0" smtClean="0">
                          <a:solidFill>
                            <a:schemeClr val="bg1"/>
                          </a:solidFill>
                          <a:latin typeface="Calibri"/>
                          <a:ea typeface="Calibri"/>
                          <a:cs typeface="Times New Roman"/>
                        </a:rPr>
                        <a:t>*</a:t>
                      </a:r>
                      <a:endParaRPr lang="en-US" sz="1800" b="1" dirty="0">
                        <a:solidFill>
                          <a:schemeClr val="bg1"/>
                        </a:solidFill>
                        <a:latin typeface="Calibri"/>
                        <a:ea typeface="Calibri"/>
                        <a:cs typeface="Times New Roman"/>
                      </a:endParaRPr>
                    </a:p>
                  </a:txBody>
                  <a:tcPr marL="60416" marR="6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628114">
                <a:tc>
                  <a:txBody>
                    <a:bodyPr/>
                    <a:lstStyle/>
                    <a:p>
                      <a:pPr marL="0" marR="0">
                        <a:lnSpc>
                          <a:spcPts val="1900"/>
                        </a:lnSpc>
                        <a:spcBef>
                          <a:spcPts val="0"/>
                        </a:spcBef>
                        <a:spcAft>
                          <a:spcPts val="0"/>
                        </a:spcAft>
                      </a:pPr>
                      <a:endParaRPr lang="en-US" sz="1800" b="0" dirty="0" smtClean="0">
                        <a:solidFill>
                          <a:schemeClr val="tx1"/>
                        </a:solidFill>
                        <a:highlight>
                          <a:srgbClr val="FFFF00"/>
                        </a:highlight>
                        <a:latin typeface="Calibri"/>
                        <a:ea typeface="Calibri"/>
                        <a:cs typeface="Times New Roman"/>
                      </a:endParaRPr>
                    </a:p>
                    <a:p>
                      <a:pPr marL="0" marR="0">
                        <a:lnSpc>
                          <a:spcPts val="1900"/>
                        </a:lnSpc>
                        <a:spcBef>
                          <a:spcPts val="0"/>
                        </a:spcBef>
                        <a:spcAft>
                          <a:spcPts val="0"/>
                        </a:spcAft>
                      </a:pPr>
                      <a:r>
                        <a:rPr lang="en-US" sz="1800" b="0" dirty="0" smtClean="0">
                          <a:solidFill>
                            <a:schemeClr val="tx1"/>
                          </a:solidFill>
                          <a:highlight>
                            <a:srgbClr val="FFFF00"/>
                          </a:highlight>
                          <a:latin typeface="Calibri"/>
                          <a:ea typeface="Calibri"/>
                          <a:cs typeface="Times New Roman"/>
                        </a:rPr>
                        <a:t>-</a:t>
                      </a:r>
                      <a:r>
                        <a:rPr lang="en-US" sz="1800" b="0" dirty="0" err="1" smtClean="0">
                          <a:solidFill>
                            <a:schemeClr val="tx1"/>
                          </a:solidFill>
                          <a:highlight>
                            <a:srgbClr val="FFFF00"/>
                          </a:highlight>
                          <a:latin typeface="Calibri"/>
                          <a:ea typeface="Calibri"/>
                          <a:cs typeface="Times New Roman"/>
                        </a:rPr>
                        <a:t>Stabilirea</a:t>
                      </a:r>
                      <a:r>
                        <a:rPr lang="en-US" sz="1800" b="0" dirty="0" smtClean="0">
                          <a:solidFill>
                            <a:schemeClr val="tx1"/>
                          </a:solidFill>
                          <a:highlight>
                            <a:srgbClr val="FFFF00"/>
                          </a:highlight>
                          <a:latin typeface="Calibri"/>
                          <a:ea typeface="Calibri"/>
                          <a:cs typeface="Times New Roman"/>
                        </a:rPr>
                        <a:t> </a:t>
                      </a:r>
                      <a:r>
                        <a:rPr lang="en-US" sz="1800" b="0" dirty="0" err="1">
                          <a:solidFill>
                            <a:schemeClr val="tx1"/>
                          </a:solidFill>
                          <a:highlight>
                            <a:srgbClr val="FFFF00"/>
                          </a:highlight>
                          <a:latin typeface="Calibri"/>
                          <a:ea typeface="Calibri"/>
                          <a:cs typeface="Times New Roman"/>
                        </a:rPr>
                        <a:t>biocompatibilitatii</a:t>
                      </a:r>
                      <a:r>
                        <a:rPr lang="en-US" sz="1800" b="0" dirty="0">
                          <a:solidFill>
                            <a:schemeClr val="tx1"/>
                          </a:solidFill>
                          <a:highlight>
                            <a:srgbClr val="FFFF00"/>
                          </a:highlight>
                          <a:latin typeface="Calibri"/>
                          <a:ea typeface="Calibri"/>
                          <a:cs typeface="Times New Roman"/>
                        </a:rPr>
                        <a:t> </a:t>
                      </a:r>
                      <a:r>
                        <a:rPr lang="en-US" sz="1800" b="0" dirty="0" err="1">
                          <a:solidFill>
                            <a:schemeClr val="tx1"/>
                          </a:solidFill>
                          <a:highlight>
                            <a:srgbClr val="FFFF00"/>
                          </a:highlight>
                          <a:latin typeface="Calibri"/>
                          <a:ea typeface="Calibri"/>
                          <a:cs typeface="Times New Roman"/>
                        </a:rPr>
                        <a:t>produselor</a:t>
                      </a:r>
                      <a:r>
                        <a:rPr lang="en-US" sz="1800" b="0" dirty="0">
                          <a:solidFill>
                            <a:schemeClr val="tx1"/>
                          </a:solidFill>
                          <a:highlight>
                            <a:srgbClr val="FFFF00"/>
                          </a:highlight>
                          <a:latin typeface="Calibri"/>
                          <a:ea typeface="Calibri"/>
                          <a:cs typeface="Times New Roman"/>
                        </a:rPr>
                        <a:t> de tip “</a:t>
                      </a:r>
                      <a:r>
                        <a:rPr lang="en-US" sz="1800" b="0" dirty="0" err="1">
                          <a:solidFill>
                            <a:schemeClr val="tx1"/>
                          </a:solidFill>
                          <a:highlight>
                            <a:srgbClr val="FFFF00"/>
                          </a:highlight>
                          <a:latin typeface="Calibri"/>
                          <a:ea typeface="Calibri"/>
                          <a:cs typeface="Times New Roman"/>
                        </a:rPr>
                        <a:t>dispozitiv</a:t>
                      </a:r>
                      <a:r>
                        <a:rPr lang="en-US" sz="1800" b="0" dirty="0">
                          <a:solidFill>
                            <a:schemeClr val="tx1"/>
                          </a:solidFill>
                          <a:highlight>
                            <a:srgbClr val="FFFF00"/>
                          </a:highlight>
                          <a:latin typeface="Calibri"/>
                          <a:ea typeface="Calibri"/>
                          <a:cs typeface="Times New Roman"/>
                        </a:rPr>
                        <a:t> </a:t>
                      </a:r>
                      <a:r>
                        <a:rPr lang="en-US" sz="1800" b="0" dirty="0" smtClean="0">
                          <a:solidFill>
                            <a:schemeClr val="tx1"/>
                          </a:solidFill>
                          <a:highlight>
                            <a:srgbClr val="FFFF00"/>
                          </a:highlight>
                          <a:latin typeface="Calibri"/>
                          <a:ea typeface="Calibri"/>
                          <a:cs typeface="Times New Roman"/>
                        </a:rPr>
                        <a:t>bio-medical</a:t>
                      </a:r>
                      <a:r>
                        <a:rPr lang="en-US" sz="1800" b="0" dirty="0">
                          <a:solidFill>
                            <a:schemeClr val="tx1"/>
                          </a:solidFill>
                          <a:highlight>
                            <a:srgbClr val="FFFF00"/>
                          </a:highlight>
                          <a:latin typeface="Calibri"/>
                          <a:ea typeface="Calibri"/>
                          <a:cs typeface="Times New Roman"/>
                        </a:rPr>
                        <a:t>” </a:t>
                      </a:r>
                      <a:endParaRPr lang="en-US" sz="1800" b="0" dirty="0" smtClean="0">
                        <a:solidFill>
                          <a:schemeClr val="tx1"/>
                        </a:solidFill>
                        <a:highlight>
                          <a:srgbClr val="FFFF00"/>
                        </a:highlight>
                        <a:latin typeface="Calibri"/>
                        <a:ea typeface="Calibri"/>
                        <a:cs typeface="Times New Roman"/>
                      </a:endParaRPr>
                    </a:p>
                    <a:p>
                      <a:pPr marL="0" marR="0">
                        <a:lnSpc>
                          <a:spcPts val="1900"/>
                        </a:lnSpc>
                        <a:spcBef>
                          <a:spcPts val="0"/>
                        </a:spcBef>
                        <a:spcAft>
                          <a:spcPts val="0"/>
                        </a:spcAft>
                      </a:pPr>
                      <a:r>
                        <a:rPr lang="en-US" sz="1800" dirty="0" smtClean="0">
                          <a:solidFill>
                            <a:srgbClr val="FF0000"/>
                          </a:solidFill>
                          <a:latin typeface="Calibri"/>
                          <a:ea typeface="Calibri"/>
                          <a:cs typeface="Times New Roman"/>
                        </a:rPr>
                        <a:t>(</a:t>
                      </a:r>
                      <a:r>
                        <a:rPr lang="en-US" sz="1800" dirty="0" err="1" smtClean="0">
                          <a:solidFill>
                            <a:srgbClr val="FF0000"/>
                          </a:solidFill>
                          <a:latin typeface="Calibri"/>
                          <a:ea typeface="Calibri"/>
                          <a:cs typeface="Times New Roman"/>
                        </a:rPr>
                        <a:t>citotoxicitate</a:t>
                      </a:r>
                      <a:r>
                        <a:rPr lang="en-US" sz="1800" dirty="0">
                          <a:solidFill>
                            <a:srgbClr val="FF0000"/>
                          </a:solidFill>
                          <a:latin typeface="Calibri"/>
                          <a:ea typeface="Calibri"/>
                          <a:cs typeface="Times New Roman"/>
                        </a:rPr>
                        <a:t>, </a:t>
                      </a:r>
                      <a:r>
                        <a:rPr lang="en-US" sz="1800" dirty="0" err="1">
                          <a:solidFill>
                            <a:srgbClr val="FF0000"/>
                          </a:solidFill>
                          <a:latin typeface="Calibri"/>
                          <a:ea typeface="Calibri"/>
                          <a:cs typeface="Times New Roman"/>
                        </a:rPr>
                        <a:t>iritabilitate</a:t>
                      </a:r>
                      <a:r>
                        <a:rPr lang="en-US" sz="1800" dirty="0">
                          <a:solidFill>
                            <a:srgbClr val="FF0000"/>
                          </a:solidFill>
                          <a:latin typeface="Calibri"/>
                          <a:ea typeface="Calibri"/>
                          <a:cs typeface="Times New Roman"/>
                        </a:rPr>
                        <a:t>, </a:t>
                      </a:r>
                      <a:r>
                        <a:rPr lang="en-US" sz="1800" dirty="0" err="1" smtClean="0">
                          <a:solidFill>
                            <a:srgbClr val="FF0000"/>
                          </a:solidFill>
                          <a:latin typeface="Calibri"/>
                          <a:ea typeface="Calibri"/>
                          <a:cs typeface="Times New Roman"/>
                        </a:rPr>
                        <a:t>toxicitate</a:t>
                      </a:r>
                      <a:r>
                        <a:rPr lang="en-US" sz="1800" dirty="0" smtClean="0">
                          <a:solidFill>
                            <a:srgbClr val="FF0000"/>
                          </a:solidFill>
                          <a:latin typeface="Calibri"/>
                          <a:ea typeface="Calibri"/>
                          <a:cs typeface="Times New Roman"/>
                        </a:rPr>
                        <a:t>)</a:t>
                      </a:r>
                      <a:endParaRPr lang="en-US" sz="1800"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ts val="1900"/>
                        </a:lnSpc>
                        <a:spcBef>
                          <a:spcPts val="0"/>
                        </a:spcBef>
                        <a:spcAft>
                          <a:spcPts val="0"/>
                        </a:spcAft>
                      </a:pPr>
                      <a:r>
                        <a:rPr lang="en-US" sz="1800" dirty="0" err="1" smtClean="0">
                          <a:solidFill>
                            <a:schemeClr val="bg1"/>
                          </a:solidFill>
                          <a:latin typeface="+mn-lt"/>
                          <a:ea typeface="Calibri"/>
                          <a:cs typeface="Times New Roman"/>
                        </a:rPr>
                        <a:t>Cercetare</a:t>
                      </a:r>
                      <a:r>
                        <a:rPr lang="en-US" sz="1800" dirty="0" smtClean="0">
                          <a:solidFill>
                            <a:schemeClr val="bg1"/>
                          </a:solidFill>
                          <a:latin typeface="+mn-lt"/>
                          <a:ea typeface="Calibri"/>
                          <a:cs typeface="Times New Roman"/>
                        </a:rPr>
                        <a:t> </a:t>
                      </a:r>
                      <a:r>
                        <a:rPr lang="en-US" sz="1800" dirty="0" err="1" smtClean="0">
                          <a:solidFill>
                            <a:schemeClr val="bg1"/>
                          </a:solidFill>
                          <a:latin typeface="+mn-lt"/>
                          <a:ea typeface="Calibri"/>
                          <a:cs typeface="Times New Roman"/>
                        </a:rPr>
                        <a:t>industriala</a:t>
                      </a:r>
                      <a:endParaRPr lang="en-US" sz="1800" dirty="0">
                        <a:solidFill>
                          <a:schemeClr val="bg1"/>
                        </a:solidFill>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ts val="1900"/>
                        </a:lnSpc>
                        <a:spcBef>
                          <a:spcPts val="0"/>
                        </a:spcBef>
                        <a:spcAft>
                          <a:spcPts val="0"/>
                        </a:spcAft>
                        <a:buClrTx/>
                        <a:buSzTx/>
                        <a:buFontTx/>
                        <a:buNone/>
                        <a:tabLst/>
                        <a:defRPr/>
                      </a:pPr>
                      <a:r>
                        <a:rPr lang="en-US" sz="1800" b="1" dirty="0" smtClean="0">
                          <a:solidFill>
                            <a:schemeClr val="bg1"/>
                          </a:solidFill>
                          <a:latin typeface="+mn-lt"/>
                          <a:ea typeface="Calibri"/>
                          <a:cs typeface="Times New Roman"/>
                        </a:rPr>
                        <a:t>75%</a:t>
                      </a:r>
                    </a:p>
                    <a:p>
                      <a:pPr marL="0" marR="0">
                        <a:lnSpc>
                          <a:spcPts val="1900"/>
                        </a:lnSpc>
                        <a:spcBef>
                          <a:spcPts val="0"/>
                        </a:spcBef>
                        <a:spcAft>
                          <a:spcPts val="0"/>
                        </a:spcAft>
                      </a:pPr>
                      <a:endParaRPr lang="en-US" sz="1800" b="1"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652385">
                <a:tc>
                  <a:txBody>
                    <a:bodyPr/>
                    <a:lstStyle/>
                    <a:p>
                      <a:pPr marL="0" marR="0">
                        <a:lnSpc>
                          <a:spcPts val="1900"/>
                        </a:lnSpc>
                        <a:spcBef>
                          <a:spcPts val="0"/>
                        </a:spcBef>
                        <a:spcAft>
                          <a:spcPts val="0"/>
                        </a:spcAft>
                      </a:pPr>
                      <a:r>
                        <a:rPr lang="en-US" sz="1800" dirty="0" smtClean="0">
                          <a:solidFill>
                            <a:schemeClr val="bg1"/>
                          </a:solidFill>
                          <a:latin typeface="Calibri"/>
                          <a:ea typeface="Calibri"/>
                          <a:cs typeface="Times New Roman"/>
                        </a:rPr>
                        <a:t>-</a:t>
                      </a:r>
                      <a:r>
                        <a:rPr lang="en-US" sz="1800" dirty="0" err="1" smtClean="0">
                          <a:solidFill>
                            <a:schemeClr val="bg1"/>
                          </a:solidFill>
                          <a:latin typeface="Calibri"/>
                          <a:ea typeface="Calibri"/>
                          <a:cs typeface="Times New Roman"/>
                        </a:rPr>
                        <a:t>Selectarea</a:t>
                      </a:r>
                      <a:r>
                        <a:rPr lang="en-US" sz="1800" dirty="0" smtClean="0">
                          <a:solidFill>
                            <a:schemeClr val="bg1"/>
                          </a:solidFill>
                          <a:latin typeface="Calibri"/>
                          <a:ea typeface="Calibri"/>
                          <a:cs typeface="Times New Roman"/>
                        </a:rPr>
                        <a:t> </a:t>
                      </a:r>
                      <a:r>
                        <a:rPr lang="en-US" sz="1800" dirty="0" err="1">
                          <a:solidFill>
                            <a:schemeClr val="bg1"/>
                          </a:solidFill>
                          <a:latin typeface="Calibri"/>
                          <a:ea typeface="Calibri"/>
                          <a:cs typeface="Times New Roman"/>
                        </a:rPr>
                        <a:t>si</a:t>
                      </a:r>
                      <a:r>
                        <a:rPr lang="en-US" sz="1800" dirty="0">
                          <a:solidFill>
                            <a:schemeClr val="bg1"/>
                          </a:solidFill>
                          <a:latin typeface="Calibri"/>
                          <a:ea typeface="Calibri"/>
                          <a:cs typeface="Times New Roman"/>
                        </a:rPr>
                        <a:t> </a:t>
                      </a:r>
                      <a:r>
                        <a:rPr lang="en-US" sz="1800" dirty="0" err="1">
                          <a:solidFill>
                            <a:schemeClr val="bg1"/>
                          </a:solidFill>
                          <a:latin typeface="Calibri"/>
                          <a:ea typeface="Calibri"/>
                          <a:cs typeface="Times New Roman"/>
                        </a:rPr>
                        <a:t>evaluarea</a:t>
                      </a:r>
                      <a:r>
                        <a:rPr lang="en-US" sz="1800" dirty="0">
                          <a:solidFill>
                            <a:schemeClr val="bg1"/>
                          </a:solidFill>
                          <a:latin typeface="Calibri"/>
                          <a:ea typeface="Calibri"/>
                          <a:cs typeface="Times New Roman"/>
                        </a:rPr>
                        <a:t> </a:t>
                      </a:r>
                      <a:r>
                        <a:rPr lang="en-US" sz="1800" dirty="0" err="1" smtClean="0">
                          <a:solidFill>
                            <a:schemeClr val="bg1"/>
                          </a:solidFill>
                          <a:latin typeface="Calibri"/>
                          <a:ea typeface="Calibri"/>
                          <a:cs typeface="Times New Roman"/>
                        </a:rPr>
                        <a:t>materialelor</a:t>
                      </a:r>
                      <a:endParaRPr lang="en-US" sz="18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ts val="1900"/>
                        </a:lnSpc>
                        <a:spcBef>
                          <a:spcPts val="0"/>
                        </a:spcBef>
                        <a:spcAft>
                          <a:spcPts val="0"/>
                        </a:spcAft>
                      </a:pPr>
                      <a:r>
                        <a:rPr lang="en-US" sz="1800" dirty="0" err="1" smtClean="0">
                          <a:solidFill>
                            <a:schemeClr val="bg1"/>
                          </a:solidFill>
                          <a:latin typeface="Calibri"/>
                          <a:ea typeface="Calibri"/>
                          <a:cs typeface="Times New Roman"/>
                        </a:rPr>
                        <a:t>Cercetare</a:t>
                      </a:r>
                      <a:r>
                        <a:rPr lang="en-US" sz="1800" dirty="0" smtClean="0">
                          <a:solidFill>
                            <a:schemeClr val="bg1"/>
                          </a:solidFill>
                          <a:latin typeface="Calibri"/>
                          <a:ea typeface="Calibri"/>
                          <a:cs typeface="Times New Roman"/>
                        </a:rPr>
                        <a:t> </a:t>
                      </a:r>
                      <a:r>
                        <a:rPr lang="en-US" sz="1800" dirty="0" err="1">
                          <a:solidFill>
                            <a:schemeClr val="bg1"/>
                          </a:solidFill>
                          <a:latin typeface="Calibri"/>
                          <a:ea typeface="Calibri"/>
                          <a:cs typeface="Times New Roman"/>
                        </a:rPr>
                        <a:t>industriala</a:t>
                      </a:r>
                      <a:endParaRPr lang="en-US" sz="18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ts val="1900"/>
                        </a:lnSpc>
                        <a:spcBef>
                          <a:spcPts val="0"/>
                        </a:spcBef>
                        <a:spcAft>
                          <a:spcPts val="0"/>
                        </a:spcAft>
                      </a:pPr>
                      <a:r>
                        <a:rPr lang="en-US" sz="1800" b="1" dirty="0" smtClean="0">
                          <a:solidFill>
                            <a:schemeClr val="bg1"/>
                          </a:solidFill>
                          <a:latin typeface="Calibri"/>
                          <a:ea typeface="Calibri"/>
                          <a:cs typeface="Times New Roman"/>
                        </a:rPr>
                        <a:t>75%</a:t>
                      </a:r>
                      <a:endParaRPr lang="en-US" sz="1800" b="1"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676656">
                <a:tc>
                  <a:txBody>
                    <a:bodyPr/>
                    <a:lstStyle/>
                    <a:p>
                      <a:pPr marL="0" marR="0">
                        <a:lnSpc>
                          <a:spcPts val="1900"/>
                        </a:lnSpc>
                        <a:spcBef>
                          <a:spcPts val="0"/>
                        </a:spcBef>
                        <a:spcAft>
                          <a:spcPts val="0"/>
                        </a:spcAft>
                      </a:pPr>
                      <a:r>
                        <a:rPr lang="en-US" sz="1800" dirty="0" smtClean="0">
                          <a:solidFill>
                            <a:schemeClr val="bg1"/>
                          </a:solidFill>
                          <a:latin typeface="Calibri"/>
                          <a:ea typeface="Calibri"/>
                          <a:cs typeface="Times New Roman"/>
                        </a:rPr>
                        <a:t>-</a:t>
                      </a:r>
                      <a:r>
                        <a:rPr lang="en-US" sz="1800" dirty="0" err="1" smtClean="0">
                          <a:solidFill>
                            <a:schemeClr val="bg1"/>
                          </a:solidFill>
                          <a:latin typeface="Calibri"/>
                          <a:ea typeface="Calibri"/>
                          <a:cs typeface="Times New Roman"/>
                        </a:rPr>
                        <a:t>Dezvoltarea</a:t>
                      </a:r>
                      <a:r>
                        <a:rPr lang="en-US" sz="1800" dirty="0" smtClean="0">
                          <a:solidFill>
                            <a:schemeClr val="bg1"/>
                          </a:solidFill>
                          <a:latin typeface="Calibri"/>
                          <a:ea typeface="Calibri"/>
                          <a:cs typeface="Times New Roman"/>
                        </a:rPr>
                        <a:t> </a:t>
                      </a:r>
                      <a:r>
                        <a:rPr lang="en-US" sz="1800" dirty="0" err="1">
                          <a:solidFill>
                            <a:schemeClr val="bg1"/>
                          </a:solidFill>
                          <a:latin typeface="Calibri"/>
                          <a:ea typeface="Calibri"/>
                          <a:cs typeface="Times New Roman"/>
                        </a:rPr>
                        <a:t>experimentala</a:t>
                      </a:r>
                      <a:r>
                        <a:rPr lang="en-US" sz="1800" dirty="0">
                          <a:solidFill>
                            <a:schemeClr val="bg1"/>
                          </a:solidFill>
                          <a:latin typeface="Calibri"/>
                          <a:ea typeface="Calibri"/>
                          <a:cs typeface="Times New Roman"/>
                        </a:rPr>
                        <a:t> a </a:t>
                      </a:r>
                      <a:r>
                        <a:rPr lang="en-US" sz="1800" dirty="0" err="1">
                          <a:solidFill>
                            <a:schemeClr val="bg1"/>
                          </a:solidFill>
                          <a:latin typeface="Calibri"/>
                          <a:ea typeface="Calibri"/>
                          <a:cs typeface="Times New Roman"/>
                        </a:rPr>
                        <a:t>produselor</a:t>
                      </a:r>
                      <a:r>
                        <a:rPr lang="en-US" sz="1800" dirty="0">
                          <a:solidFill>
                            <a:schemeClr val="bg1"/>
                          </a:solidFill>
                          <a:latin typeface="Calibri"/>
                          <a:ea typeface="Calibri"/>
                          <a:cs typeface="Times New Roman"/>
                        </a:rPr>
                        <a:t> </a:t>
                      </a:r>
                      <a:r>
                        <a:rPr lang="en-US" sz="1800" dirty="0" err="1">
                          <a:solidFill>
                            <a:schemeClr val="bg1"/>
                          </a:solidFill>
                          <a:latin typeface="Calibri"/>
                          <a:ea typeface="Calibri"/>
                          <a:cs typeface="Times New Roman"/>
                        </a:rPr>
                        <a:t>noi</a:t>
                      </a:r>
                      <a:r>
                        <a:rPr lang="en-US" sz="1800" dirty="0">
                          <a:solidFill>
                            <a:schemeClr val="bg1"/>
                          </a:solidFill>
                          <a:latin typeface="Calibri"/>
                          <a:ea typeface="Calibri"/>
                          <a:cs typeface="Times New Roman"/>
                        </a:rPr>
                        <a:t> de tip “</a:t>
                      </a:r>
                      <a:r>
                        <a:rPr lang="en-US" sz="1800" dirty="0" err="1">
                          <a:solidFill>
                            <a:schemeClr val="bg1"/>
                          </a:solidFill>
                          <a:latin typeface="Calibri"/>
                          <a:ea typeface="Calibri"/>
                          <a:cs typeface="Times New Roman"/>
                        </a:rPr>
                        <a:t>medii</a:t>
                      </a:r>
                      <a:r>
                        <a:rPr lang="en-US" sz="1800" dirty="0">
                          <a:solidFill>
                            <a:schemeClr val="bg1"/>
                          </a:solidFill>
                          <a:latin typeface="Calibri"/>
                          <a:ea typeface="Calibri"/>
                          <a:cs typeface="Times New Roman"/>
                        </a:rPr>
                        <a:t> de </a:t>
                      </a:r>
                      <a:r>
                        <a:rPr lang="en-US" sz="1800" dirty="0" err="1">
                          <a:solidFill>
                            <a:schemeClr val="bg1"/>
                          </a:solidFill>
                          <a:latin typeface="Calibri"/>
                          <a:ea typeface="Calibri"/>
                          <a:cs typeface="Times New Roman"/>
                        </a:rPr>
                        <a:t>cultura</a:t>
                      </a:r>
                      <a:r>
                        <a:rPr lang="en-US" sz="1800" dirty="0">
                          <a:solidFill>
                            <a:schemeClr val="bg1"/>
                          </a:solidFill>
                          <a:latin typeface="Calibri"/>
                          <a:ea typeface="Calibri"/>
                          <a:cs typeface="Times New Roman"/>
                        </a:rPr>
                        <a:t> </a:t>
                      </a:r>
                      <a:r>
                        <a:rPr lang="en-US" sz="1800" i="1" dirty="0">
                          <a:solidFill>
                            <a:schemeClr val="bg1"/>
                          </a:solidFill>
                          <a:latin typeface="Calibri"/>
                          <a:ea typeface="Calibri"/>
                          <a:cs typeface="Times New Roman"/>
                        </a:rPr>
                        <a:t>ready to use</a:t>
                      </a:r>
                      <a:r>
                        <a:rPr lang="en-US" sz="1800" dirty="0">
                          <a:solidFill>
                            <a:schemeClr val="bg1"/>
                          </a:solidFill>
                          <a:latin typeface="Calibri"/>
                          <a:ea typeface="Calibri"/>
                          <a:cs typeface="Times New Roman"/>
                        </a:rPr>
                        <a:t>” cu </a:t>
                      </a:r>
                      <a:r>
                        <a:rPr lang="en-US" sz="1800" dirty="0" err="1">
                          <a:solidFill>
                            <a:schemeClr val="bg1"/>
                          </a:solidFill>
                          <a:latin typeface="Calibri"/>
                          <a:ea typeface="Calibri"/>
                          <a:cs typeface="Times New Roman"/>
                        </a:rPr>
                        <a:t>sterilizare</a:t>
                      </a:r>
                      <a:r>
                        <a:rPr lang="en-US" sz="1800" dirty="0">
                          <a:solidFill>
                            <a:schemeClr val="bg1"/>
                          </a:solidFill>
                          <a:latin typeface="Calibri"/>
                          <a:ea typeface="Calibri"/>
                          <a:cs typeface="Times New Roman"/>
                        </a:rPr>
                        <a:t> </a:t>
                      </a:r>
                      <a:r>
                        <a:rPr lang="en-US" sz="1800" dirty="0" err="1">
                          <a:solidFill>
                            <a:schemeClr val="bg1"/>
                          </a:solidFill>
                          <a:latin typeface="Calibri"/>
                          <a:ea typeface="Calibri"/>
                          <a:cs typeface="Times New Roman"/>
                        </a:rPr>
                        <a:t>finala</a:t>
                      </a:r>
                      <a:r>
                        <a:rPr lang="en-US" sz="1800" dirty="0">
                          <a:solidFill>
                            <a:schemeClr val="bg1"/>
                          </a:solidFill>
                          <a:latin typeface="Calibri"/>
                          <a:ea typeface="Calibri"/>
                          <a:cs typeface="Times New Roman"/>
                        </a:rPr>
                        <a:t> cu </a:t>
                      </a:r>
                      <a:r>
                        <a:rPr lang="en-US" sz="1800" dirty="0" err="1">
                          <a:solidFill>
                            <a:schemeClr val="bg1"/>
                          </a:solidFill>
                          <a:latin typeface="Calibri"/>
                          <a:ea typeface="Calibri"/>
                          <a:cs typeface="Times New Roman"/>
                        </a:rPr>
                        <a:t>radiatii</a:t>
                      </a:r>
                      <a:r>
                        <a:rPr lang="en-US" sz="1800" dirty="0">
                          <a:solidFill>
                            <a:schemeClr val="bg1"/>
                          </a:solidFill>
                          <a:latin typeface="Calibri"/>
                          <a:ea typeface="Calibri"/>
                          <a:cs typeface="Times New Roman"/>
                        </a:rPr>
                        <a:t> </a:t>
                      </a:r>
                      <a:r>
                        <a:rPr lang="en-US" sz="1800" dirty="0" err="1">
                          <a:solidFill>
                            <a:schemeClr val="bg1"/>
                          </a:solidFill>
                          <a:latin typeface="Calibri"/>
                          <a:ea typeface="Calibri"/>
                          <a:cs typeface="Times New Roman"/>
                        </a:rPr>
                        <a:t>ionizante</a:t>
                      </a:r>
                      <a:endParaRPr lang="en-US" sz="18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ts val="1900"/>
                        </a:lnSpc>
                        <a:spcBef>
                          <a:spcPts val="0"/>
                        </a:spcBef>
                        <a:spcAft>
                          <a:spcPts val="0"/>
                        </a:spcAft>
                      </a:pPr>
                      <a:r>
                        <a:rPr lang="en-US" sz="1800" dirty="0" err="1" smtClean="0">
                          <a:solidFill>
                            <a:schemeClr val="bg1"/>
                          </a:solidFill>
                          <a:latin typeface="Calibri"/>
                          <a:ea typeface="Calibri"/>
                          <a:cs typeface="Times New Roman"/>
                        </a:rPr>
                        <a:t>Dezvoltare</a:t>
                      </a:r>
                      <a:r>
                        <a:rPr lang="en-US" sz="1800" dirty="0" smtClean="0">
                          <a:solidFill>
                            <a:schemeClr val="bg1"/>
                          </a:solidFill>
                          <a:latin typeface="Calibri"/>
                          <a:ea typeface="Calibri"/>
                          <a:cs typeface="Times New Roman"/>
                        </a:rPr>
                        <a:t> </a:t>
                      </a:r>
                      <a:r>
                        <a:rPr lang="en-US" sz="1800" dirty="0" err="1">
                          <a:solidFill>
                            <a:schemeClr val="bg1"/>
                          </a:solidFill>
                          <a:latin typeface="Calibri"/>
                          <a:ea typeface="Calibri"/>
                          <a:cs typeface="Times New Roman"/>
                        </a:rPr>
                        <a:t>experimentala</a:t>
                      </a:r>
                      <a:endParaRPr lang="en-US" sz="18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ts val="1900"/>
                        </a:lnSpc>
                        <a:spcBef>
                          <a:spcPts val="0"/>
                        </a:spcBef>
                        <a:spcAft>
                          <a:spcPts val="0"/>
                        </a:spcAft>
                      </a:pPr>
                      <a:r>
                        <a:rPr lang="en-US" sz="1800" dirty="0">
                          <a:solidFill>
                            <a:schemeClr val="bg1"/>
                          </a:solidFill>
                          <a:latin typeface="Calibri"/>
                          <a:ea typeface="Calibri"/>
                          <a:cs typeface="Times New Roman"/>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bl>
          </a:graphicData>
        </a:graphic>
      </p:graphicFrame>
      <p:sp>
        <p:nvSpPr>
          <p:cNvPr id="8" name="Rectangle 7"/>
          <p:cNvSpPr/>
          <p:nvPr/>
        </p:nvSpPr>
        <p:spPr>
          <a:xfrm>
            <a:off x="685800" y="5257800"/>
            <a:ext cx="1930016" cy="338554"/>
          </a:xfrm>
          <a:prstGeom prst="rect">
            <a:avLst/>
          </a:prstGeom>
        </p:spPr>
        <p:txBody>
          <a:bodyPr wrap="none">
            <a:spAutoFit/>
          </a:bodyPr>
          <a:lstStyle/>
          <a:p>
            <a:r>
              <a:rPr lang="en-US" sz="1600" b="1" i="1" u="sng" dirty="0" smtClean="0">
                <a:solidFill>
                  <a:srgbClr val="0070C0"/>
                </a:solidFill>
              </a:rPr>
              <a:t>*</a:t>
            </a:r>
            <a:r>
              <a:rPr lang="en-US" sz="1600" b="1" i="1" u="sng" dirty="0" err="1" smtClean="0">
                <a:solidFill>
                  <a:srgbClr val="0070C0"/>
                </a:solidFill>
              </a:rPr>
              <a:t>Intreprindere</a:t>
            </a:r>
            <a:r>
              <a:rPr lang="en-US" sz="1600" b="1" i="1" u="sng" dirty="0" smtClean="0">
                <a:solidFill>
                  <a:srgbClr val="0070C0"/>
                </a:solidFill>
              </a:rPr>
              <a:t> Mica</a:t>
            </a:r>
            <a:r>
              <a:rPr lang="en-US" sz="1600" i="1" dirty="0" smtClean="0">
                <a:solidFill>
                  <a:srgbClr val="0070C0"/>
                </a:solidFill>
              </a:rPr>
              <a:t> </a:t>
            </a:r>
            <a:endParaRPr lang="en-US" sz="1600" dirty="0">
              <a:solidFill>
                <a:srgbClr val="0070C0"/>
              </a:solidFill>
            </a:endParaRPr>
          </a:p>
        </p:txBody>
      </p:sp>
    </p:spTree>
    <p:extLst>
      <p:ext uri="{BB962C8B-B14F-4D97-AF65-F5344CB8AC3E}">
        <p14:creationId xmlns:p14="http://schemas.microsoft.com/office/powerpoint/2010/main" val="38445614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lvl="0" algn="r">
              <a:spcBef>
                <a:spcPct val="20000"/>
              </a:spcBef>
              <a:defRPr/>
            </a:pPr>
            <a:r>
              <a:rPr lang="en-US" sz="9600" b="1" dirty="0">
                <a:solidFill>
                  <a:srgbClr val="0000CC"/>
                </a:solidFill>
                <a:latin typeface="Symbol" panose="05050102010706020507" pitchFamily="18" charset="2"/>
              </a:rPr>
              <a:t>g</a:t>
            </a:r>
            <a:r>
              <a:rPr lang="en-US" sz="9600" b="1" dirty="0">
                <a:solidFill>
                  <a:srgbClr val="0000CC"/>
                </a:solidFill>
              </a:rPr>
              <a:t>+</a:t>
            </a:r>
            <a:endParaRPr lang="ro-RO" dirty="0"/>
          </a:p>
        </p:txBody>
      </p:sp>
      <p:pic>
        <p:nvPicPr>
          <p:cNvPr id="3074" name="Picture 2" descr="IFIN-H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150" y="274638"/>
            <a:ext cx="3067050" cy="952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 y="1295400"/>
            <a:ext cx="8344469" cy="523220"/>
          </a:xfrm>
          <a:prstGeom prst="rect">
            <a:avLst/>
          </a:prstGeom>
        </p:spPr>
        <p:txBody>
          <a:bodyPr wrap="square">
            <a:spAutoFit/>
          </a:bodyPr>
          <a:lstStyle/>
          <a:p>
            <a:r>
              <a:rPr lang="en-US" sz="2800" i="1" dirty="0" err="1" smtClean="0">
                <a:solidFill>
                  <a:prstClr val="black"/>
                </a:solidFill>
              </a:rPr>
              <a:t>Exemple</a:t>
            </a:r>
            <a:r>
              <a:rPr lang="en-US" sz="2800" i="1" dirty="0" smtClean="0">
                <a:solidFill>
                  <a:prstClr val="black"/>
                </a:solidFill>
              </a:rPr>
              <a:t> de </a:t>
            </a:r>
            <a:r>
              <a:rPr lang="en-US" sz="2800" i="1" dirty="0" err="1" smtClean="0">
                <a:solidFill>
                  <a:prstClr val="black"/>
                </a:solidFill>
              </a:rPr>
              <a:t>activitati</a:t>
            </a:r>
            <a:r>
              <a:rPr lang="en-US" sz="2800" i="1" dirty="0" smtClean="0">
                <a:solidFill>
                  <a:prstClr val="black"/>
                </a:solidFill>
              </a:rPr>
              <a:t> </a:t>
            </a:r>
            <a:r>
              <a:rPr lang="en-US" sz="2800" i="1" u="sng" dirty="0" err="1" smtClean="0">
                <a:solidFill>
                  <a:prstClr val="black"/>
                </a:solidFill>
              </a:rPr>
              <a:t>impreuna</a:t>
            </a:r>
            <a:r>
              <a:rPr lang="en-US" sz="2800" i="1" u="sng" dirty="0" smtClean="0">
                <a:solidFill>
                  <a:prstClr val="black"/>
                </a:solidFill>
              </a:rPr>
              <a:t> cu</a:t>
            </a:r>
            <a:r>
              <a:rPr lang="en-US" sz="2800" i="1" dirty="0" smtClean="0">
                <a:solidFill>
                  <a:prstClr val="black"/>
                </a:solidFill>
              </a:rPr>
              <a:t> </a:t>
            </a:r>
            <a:r>
              <a:rPr lang="en-US" sz="2800" i="1" dirty="0" err="1" smtClean="0">
                <a:solidFill>
                  <a:prstClr val="black"/>
                </a:solidFill>
              </a:rPr>
              <a:t>intreprinderile</a:t>
            </a:r>
            <a:r>
              <a:rPr lang="en-US" sz="2800" i="1" dirty="0" smtClean="0">
                <a:solidFill>
                  <a:prstClr val="black"/>
                </a:solidFill>
              </a:rPr>
              <a:t>:</a:t>
            </a:r>
          </a:p>
        </p:txBody>
      </p:sp>
      <p:sp>
        <p:nvSpPr>
          <p:cNvPr id="4" name="Rectangle 3"/>
          <p:cNvSpPr/>
          <p:nvPr/>
        </p:nvSpPr>
        <p:spPr>
          <a:xfrm>
            <a:off x="438150" y="6400800"/>
            <a:ext cx="8382000" cy="350865"/>
          </a:xfrm>
          <a:prstGeom prst="rect">
            <a:avLst/>
          </a:prstGeom>
        </p:spPr>
        <p:txBody>
          <a:bodyPr wrap="square">
            <a:spAutoFit/>
          </a:bodyPr>
          <a:lstStyle/>
          <a:p>
            <a:pPr algn="ctr">
              <a:lnSpc>
                <a:spcPct val="120000"/>
              </a:lnSpc>
            </a:pPr>
            <a:r>
              <a:rPr lang="ro-RO" sz="1400" b="1" dirty="0">
                <a:solidFill>
                  <a:prstClr val="black"/>
                </a:solidFill>
                <a:latin typeface="Arial" panose="020B0604020202020204" pitchFamily="34" charset="0"/>
                <a:ea typeface="Calibri" panose="020F0502020204030204" pitchFamily="34" charset="0"/>
                <a:cs typeface="Times New Roman" panose="02020603050405020304" pitchFamily="18" charset="0"/>
              </a:rPr>
              <a:t>A doua Masa rotunda cu partenerii </a:t>
            </a:r>
            <a:r>
              <a:rPr lang="ro-RO" sz="14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IRASM</a:t>
            </a:r>
            <a:r>
              <a:rPr lang="en-US" sz="14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IFIN-HH, </a:t>
            </a:r>
            <a:r>
              <a:rPr lang="en-US" sz="1400" b="1" dirty="0" err="1" smtClean="0">
                <a:solidFill>
                  <a:prstClr val="black"/>
                </a:solidFill>
                <a:latin typeface="Arial" panose="020B0604020202020204" pitchFamily="34" charset="0"/>
                <a:ea typeface="Calibri" panose="020F0502020204030204" pitchFamily="34" charset="0"/>
                <a:cs typeface="Times New Roman" panose="02020603050405020304" pitchFamily="18" charset="0"/>
              </a:rPr>
              <a:t>Magurele</a:t>
            </a:r>
            <a:r>
              <a:rPr lang="en-US" sz="14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ro-RO" sz="14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24 </a:t>
            </a:r>
            <a:r>
              <a:rPr lang="ro-RO" sz="14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25 noiembrie 2015</a:t>
            </a:r>
            <a:endParaRPr lang="en-US" sz="1100" dirty="0">
              <a:solidFill>
                <a:prstClr val="black"/>
              </a:solidFill>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nvGraphicFramePr>
        <p:xfrm>
          <a:off x="609600" y="2057400"/>
          <a:ext cx="7696199" cy="2338156"/>
        </p:xfrm>
        <a:graphic>
          <a:graphicData uri="http://schemas.openxmlformats.org/drawingml/2006/table">
            <a:tbl>
              <a:tblPr/>
              <a:tblGrid>
                <a:gridCol w="4419600"/>
                <a:gridCol w="2209800"/>
                <a:gridCol w="1066799"/>
              </a:tblGrid>
              <a:tr h="381001">
                <a:tc>
                  <a:txBody>
                    <a:bodyPr/>
                    <a:lstStyle/>
                    <a:p>
                      <a:pPr marL="0" marR="0">
                        <a:lnSpc>
                          <a:spcPts val="1800"/>
                        </a:lnSpc>
                        <a:spcBef>
                          <a:spcPts val="0"/>
                        </a:spcBef>
                        <a:spcAft>
                          <a:spcPts val="0"/>
                        </a:spcAft>
                      </a:pPr>
                      <a:r>
                        <a:rPr lang="en-US" sz="1800" b="1" dirty="0" err="1">
                          <a:solidFill>
                            <a:schemeClr val="bg1"/>
                          </a:solidFill>
                          <a:latin typeface="Calibri"/>
                          <a:ea typeface="Calibri"/>
                          <a:cs typeface="Times New Roman"/>
                        </a:rPr>
                        <a:t>Activitate</a:t>
                      </a:r>
                      <a:endParaRPr lang="en-US" sz="1800" b="1" dirty="0">
                        <a:solidFill>
                          <a:schemeClr val="bg1"/>
                        </a:solidFill>
                        <a:latin typeface="Calibri"/>
                        <a:ea typeface="Calibri"/>
                        <a:cs typeface="Times New Roman"/>
                      </a:endParaRPr>
                    </a:p>
                  </a:txBody>
                  <a:tcPr marL="60416" marR="6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ts val="1800"/>
                        </a:lnSpc>
                        <a:spcBef>
                          <a:spcPts val="0"/>
                        </a:spcBef>
                        <a:spcAft>
                          <a:spcPts val="0"/>
                        </a:spcAft>
                      </a:pPr>
                      <a:r>
                        <a:rPr lang="en-US" sz="1800" b="1" dirty="0">
                          <a:solidFill>
                            <a:schemeClr val="bg1"/>
                          </a:solidFill>
                          <a:latin typeface="Calibri"/>
                          <a:ea typeface="Calibri"/>
                          <a:cs typeface="Times New Roman"/>
                        </a:rPr>
                        <a:t>Tip </a:t>
                      </a:r>
                      <a:r>
                        <a:rPr lang="en-US" sz="1800" b="1" dirty="0" err="1" smtClean="0">
                          <a:solidFill>
                            <a:schemeClr val="bg1"/>
                          </a:solidFill>
                          <a:latin typeface="Calibri"/>
                          <a:ea typeface="Calibri"/>
                          <a:cs typeface="Times New Roman"/>
                        </a:rPr>
                        <a:t>activitate</a:t>
                      </a:r>
                      <a:endParaRPr lang="en-US" sz="1800" b="1" dirty="0">
                        <a:solidFill>
                          <a:schemeClr val="bg1"/>
                        </a:solidFill>
                        <a:latin typeface="Calibri"/>
                        <a:ea typeface="Calibri"/>
                        <a:cs typeface="Times New Roman"/>
                      </a:endParaRPr>
                    </a:p>
                  </a:txBody>
                  <a:tcPr marL="60416" marR="6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ts val="1800"/>
                        </a:lnSpc>
                        <a:spcBef>
                          <a:spcPts val="0"/>
                        </a:spcBef>
                        <a:spcAft>
                          <a:spcPts val="0"/>
                        </a:spcAft>
                      </a:pPr>
                      <a:r>
                        <a:rPr lang="en-US" sz="1800" b="1" spc="-100" dirty="0" err="1" smtClean="0">
                          <a:solidFill>
                            <a:schemeClr val="bg1"/>
                          </a:solidFill>
                          <a:latin typeface="Calibri"/>
                          <a:ea typeface="Calibri"/>
                          <a:cs typeface="Times New Roman"/>
                        </a:rPr>
                        <a:t>Buget</a:t>
                      </a:r>
                      <a:r>
                        <a:rPr lang="en-US" sz="1800" b="1" spc="-100" dirty="0" smtClean="0">
                          <a:solidFill>
                            <a:schemeClr val="bg1"/>
                          </a:solidFill>
                          <a:latin typeface="Calibri"/>
                          <a:ea typeface="Calibri"/>
                          <a:cs typeface="Times New Roman"/>
                        </a:rPr>
                        <a:t>*</a:t>
                      </a:r>
                      <a:endParaRPr lang="en-US" sz="1800" b="1" dirty="0">
                        <a:solidFill>
                          <a:schemeClr val="bg1"/>
                        </a:solidFill>
                        <a:latin typeface="Calibri"/>
                        <a:ea typeface="Calibri"/>
                        <a:cs typeface="Times New Roman"/>
                      </a:endParaRPr>
                    </a:p>
                  </a:txBody>
                  <a:tcPr marL="60416" marR="6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628114">
                <a:tc>
                  <a:txBody>
                    <a:bodyPr/>
                    <a:lstStyle/>
                    <a:p>
                      <a:pPr marL="0" marR="0">
                        <a:lnSpc>
                          <a:spcPts val="1800"/>
                        </a:lnSpc>
                        <a:spcBef>
                          <a:spcPts val="0"/>
                        </a:spcBef>
                        <a:spcAft>
                          <a:spcPts val="0"/>
                        </a:spcAft>
                      </a:pPr>
                      <a:r>
                        <a:rPr lang="en-US" sz="1800" dirty="0" smtClean="0">
                          <a:solidFill>
                            <a:schemeClr val="bg1"/>
                          </a:solidFill>
                          <a:latin typeface="Calibri"/>
                          <a:ea typeface="Calibri"/>
                          <a:cs typeface="Times New Roman"/>
                        </a:rPr>
                        <a:t>-</a:t>
                      </a:r>
                      <a:r>
                        <a:rPr lang="en-US" sz="1800" dirty="0" err="1" smtClean="0">
                          <a:solidFill>
                            <a:schemeClr val="bg1"/>
                          </a:solidFill>
                          <a:latin typeface="Calibri"/>
                          <a:ea typeface="Calibri"/>
                          <a:cs typeface="Times New Roman"/>
                        </a:rPr>
                        <a:t>Analiza</a:t>
                      </a:r>
                      <a:r>
                        <a:rPr lang="en-US" sz="1800" dirty="0" smtClean="0">
                          <a:solidFill>
                            <a:schemeClr val="bg1"/>
                          </a:solidFill>
                          <a:latin typeface="Calibri"/>
                          <a:ea typeface="Calibri"/>
                          <a:cs typeface="Times New Roman"/>
                        </a:rPr>
                        <a:t> </a:t>
                      </a:r>
                      <a:r>
                        <a:rPr lang="en-US" sz="1800" dirty="0">
                          <a:solidFill>
                            <a:schemeClr val="bg1"/>
                          </a:solidFill>
                          <a:latin typeface="Calibri"/>
                          <a:ea typeface="Calibri"/>
                          <a:cs typeface="Times New Roman"/>
                        </a:rPr>
                        <a:t>cost-</a:t>
                      </a:r>
                      <a:r>
                        <a:rPr lang="en-US" sz="1800" dirty="0" err="1">
                          <a:solidFill>
                            <a:schemeClr val="bg1"/>
                          </a:solidFill>
                          <a:latin typeface="Calibri"/>
                          <a:ea typeface="Calibri"/>
                          <a:cs typeface="Times New Roman"/>
                        </a:rPr>
                        <a:t>beneficiu</a:t>
                      </a:r>
                      <a:r>
                        <a:rPr lang="en-US" sz="1800" dirty="0">
                          <a:solidFill>
                            <a:schemeClr val="bg1"/>
                          </a:solidFill>
                          <a:latin typeface="Calibri"/>
                          <a:ea typeface="Calibri"/>
                          <a:cs typeface="Times New Roman"/>
                        </a:rPr>
                        <a:t> </a:t>
                      </a:r>
                      <a:r>
                        <a:rPr lang="en-US" sz="1800" dirty="0" err="1">
                          <a:solidFill>
                            <a:schemeClr val="bg1"/>
                          </a:solidFill>
                          <a:latin typeface="Calibri"/>
                          <a:ea typeface="Calibri"/>
                          <a:cs typeface="Times New Roman"/>
                        </a:rPr>
                        <a:t>pentru</a:t>
                      </a:r>
                      <a:r>
                        <a:rPr lang="en-US" sz="1800" dirty="0">
                          <a:solidFill>
                            <a:schemeClr val="bg1"/>
                          </a:solidFill>
                          <a:latin typeface="Calibri"/>
                          <a:ea typeface="Calibri"/>
                          <a:cs typeface="Times New Roman"/>
                        </a:rPr>
                        <a:t> </a:t>
                      </a:r>
                      <a:r>
                        <a:rPr lang="en-US" sz="1800" dirty="0" err="1">
                          <a:solidFill>
                            <a:schemeClr val="bg1"/>
                          </a:solidFill>
                          <a:latin typeface="Calibri"/>
                          <a:ea typeface="Calibri"/>
                          <a:cs typeface="Times New Roman"/>
                        </a:rPr>
                        <a:t>resterilizarea</a:t>
                      </a:r>
                      <a:r>
                        <a:rPr lang="en-US" sz="1800" dirty="0">
                          <a:solidFill>
                            <a:schemeClr val="bg1"/>
                          </a:solidFill>
                          <a:latin typeface="Calibri"/>
                          <a:ea typeface="Calibri"/>
                          <a:cs typeface="Times New Roman"/>
                        </a:rPr>
                        <a:t> </a:t>
                      </a:r>
                      <a:r>
                        <a:rPr lang="en-US" sz="1800" dirty="0" err="1">
                          <a:solidFill>
                            <a:schemeClr val="bg1"/>
                          </a:solidFill>
                          <a:latin typeface="Calibri"/>
                          <a:ea typeface="Calibri"/>
                          <a:cs typeface="Times New Roman"/>
                        </a:rPr>
                        <a:t>dispozitivelor</a:t>
                      </a:r>
                      <a:r>
                        <a:rPr lang="en-US" sz="1800" dirty="0">
                          <a:solidFill>
                            <a:schemeClr val="bg1"/>
                          </a:solidFill>
                          <a:latin typeface="Calibri"/>
                          <a:ea typeface="Calibri"/>
                          <a:cs typeface="Times New Roman"/>
                        </a:rPr>
                        <a:t> </a:t>
                      </a:r>
                      <a:r>
                        <a:rPr lang="en-US" sz="1800" dirty="0" err="1" smtClean="0">
                          <a:solidFill>
                            <a:schemeClr val="bg1"/>
                          </a:solidFill>
                          <a:latin typeface="Calibri"/>
                          <a:ea typeface="Calibri"/>
                          <a:cs typeface="Times New Roman"/>
                        </a:rPr>
                        <a:t>medicale</a:t>
                      </a:r>
                      <a:endParaRPr lang="en-US" sz="18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ts val="1800"/>
                        </a:lnSpc>
                        <a:spcBef>
                          <a:spcPts val="0"/>
                        </a:spcBef>
                        <a:spcAft>
                          <a:spcPts val="0"/>
                        </a:spcAft>
                      </a:pPr>
                      <a:r>
                        <a:rPr lang="en-US" sz="1800" dirty="0" err="1" smtClean="0">
                          <a:solidFill>
                            <a:schemeClr val="bg1"/>
                          </a:solidFill>
                          <a:latin typeface="Calibri"/>
                          <a:ea typeface="Calibri"/>
                          <a:cs typeface="Times New Roman"/>
                        </a:rPr>
                        <a:t>Cercetare</a:t>
                      </a:r>
                      <a:r>
                        <a:rPr lang="en-US" sz="1800" dirty="0" smtClean="0">
                          <a:solidFill>
                            <a:schemeClr val="bg1"/>
                          </a:solidFill>
                          <a:latin typeface="Calibri"/>
                          <a:ea typeface="Calibri"/>
                          <a:cs typeface="Times New Roman"/>
                        </a:rPr>
                        <a:t> </a:t>
                      </a:r>
                      <a:r>
                        <a:rPr lang="en-US" sz="1800" dirty="0" err="1">
                          <a:solidFill>
                            <a:schemeClr val="bg1"/>
                          </a:solidFill>
                          <a:latin typeface="Calibri"/>
                          <a:ea typeface="Calibri"/>
                          <a:cs typeface="Times New Roman"/>
                        </a:rPr>
                        <a:t>industriala</a:t>
                      </a:r>
                      <a:endParaRPr lang="en-US" sz="18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ts val="1800"/>
                        </a:lnSpc>
                        <a:spcBef>
                          <a:spcPts val="0"/>
                        </a:spcBef>
                        <a:spcAft>
                          <a:spcPts val="0"/>
                        </a:spcAft>
                      </a:pPr>
                      <a:r>
                        <a:rPr lang="en-US" sz="1800" dirty="0" smtClean="0">
                          <a:solidFill>
                            <a:schemeClr val="bg1"/>
                          </a:solidFill>
                          <a:latin typeface="Calibri"/>
                          <a:ea typeface="Calibri"/>
                          <a:cs typeface="Times New Roman"/>
                        </a:rPr>
                        <a:t>80</a:t>
                      </a:r>
                      <a:r>
                        <a:rPr lang="en-US" sz="1800" dirty="0">
                          <a:solidFill>
                            <a:schemeClr val="bg1"/>
                          </a:solidFill>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652385">
                <a:tc>
                  <a:txBody>
                    <a:bodyPr/>
                    <a:lstStyle/>
                    <a:p>
                      <a:pPr marL="0" marR="0">
                        <a:lnSpc>
                          <a:spcPts val="1800"/>
                        </a:lnSpc>
                        <a:spcBef>
                          <a:spcPts val="0"/>
                        </a:spcBef>
                        <a:spcAft>
                          <a:spcPts val="0"/>
                        </a:spcAft>
                      </a:pPr>
                      <a:r>
                        <a:rPr lang="en-US" sz="1800" dirty="0" smtClean="0">
                          <a:solidFill>
                            <a:schemeClr val="bg1"/>
                          </a:solidFill>
                          <a:latin typeface="Calibri"/>
                          <a:ea typeface="Calibri"/>
                          <a:cs typeface="Times New Roman"/>
                        </a:rPr>
                        <a:t>-</a:t>
                      </a:r>
                      <a:r>
                        <a:rPr lang="en-US" sz="1800" dirty="0" err="1" smtClean="0">
                          <a:solidFill>
                            <a:schemeClr val="bg1"/>
                          </a:solidFill>
                          <a:latin typeface="Calibri"/>
                          <a:ea typeface="Calibri"/>
                          <a:cs typeface="Times New Roman"/>
                        </a:rPr>
                        <a:t>Stabilirea</a:t>
                      </a:r>
                      <a:r>
                        <a:rPr lang="en-US" sz="1800" dirty="0" smtClean="0">
                          <a:solidFill>
                            <a:schemeClr val="bg1"/>
                          </a:solidFill>
                          <a:latin typeface="Calibri"/>
                          <a:ea typeface="Calibri"/>
                          <a:cs typeface="Times New Roman"/>
                        </a:rPr>
                        <a:t> </a:t>
                      </a:r>
                      <a:r>
                        <a:rPr lang="en-US" sz="1800" dirty="0" err="1">
                          <a:solidFill>
                            <a:schemeClr val="bg1"/>
                          </a:solidFill>
                          <a:latin typeface="Calibri"/>
                          <a:ea typeface="Calibri"/>
                          <a:cs typeface="Times New Roman"/>
                        </a:rPr>
                        <a:t>cerintelor</a:t>
                      </a:r>
                      <a:r>
                        <a:rPr lang="en-US" sz="1800" dirty="0">
                          <a:solidFill>
                            <a:schemeClr val="bg1"/>
                          </a:solidFill>
                          <a:latin typeface="Calibri"/>
                          <a:ea typeface="Calibri"/>
                          <a:cs typeface="Times New Roman"/>
                        </a:rPr>
                        <a:t> </a:t>
                      </a:r>
                      <a:r>
                        <a:rPr lang="en-US" sz="1800" dirty="0" err="1">
                          <a:solidFill>
                            <a:schemeClr val="bg1"/>
                          </a:solidFill>
                          <a:latin typeface="Calibri"/>
                          <a:ea typeface="Calibri"/>
                          <a:cs typeface="Times New Roman"/>
                        </a:rPr>
                        <a:t>pentru</a:t>
                      </a:r>
                      <a:r>
                        <a:rPr lang="en-US" sz="1800" dirty="0">
                          <a:solidFill>
                            <a:schemeClr val="bg1"/>
                          </a:solidFill>
                          <a:latin typeface="Calibri"/>
                          <a:ea typeface="Calibri"/>
                          <a:cs typeface="Times New Roman"/>
                        </a:rPr>
                        <a:t> re-</a:t>
                      </a:r>
                      <a:r>
                        <a:rPr lang="en-US" sz="1800" dirty="0" err="1">
                          <a:solidFill>
                            <a:schemeClr val="bg1"/>
                          </a:solidFill>
                          <a:latin typeface="Calibri"/>
                          <a:ea typeface="Calibri"/>
                          <a:cs typeface="Times New Roman"/>
                        </a:rPr>
                        <a:t>sterilizarea</a:t>
                      </a:r>
                      <a:r>
                        <a:rPr lang="en-US" sz="1800" dirty="0">
                          <a:solidFill>
                            <a:schemeClr val="bg1"/>
                          </a:solidFill>
                          <a:latin typeface="Calibri"/>
                          <a:ea typeface="Calibri"/>
                          <a:cs typeface="Times New Roman"/>
                        </a:rPr>
                        <a:t> </a:t>
                      </a:r>
                      <a:r>
                        <a:rPr lang="en-US" sz="1800" dirty="0" err="1">
                          <a:solidFill>
                            <a:schemeClr val="bg1"/>
                          </a:solidFill>
                          <a:latin typeface="Calibri"/>
                          <a:ea typeface="Calibri"/>
                          <a:cs typeface="Times New Roman"/>
                        </a:rPr>
                        <a:t>dispozitivelor</a:t>
                      </a:r>
                      <a:r>
                        <a:rPr lang="en-US" sz="1800" dirty="0">
                          <a:solidFill>
                            <a:schemeClr val="bg1"/>
                          </a:solidFill>
                          <a:latin typeface="Calibri"/>
                          <a:ea typeface="Calibri"/>
                          <a:cs typeface="Times New Roman"/>
                        </a:rPr>
                        <a:t> </a:t>
                      </a:r>
                      <a:r>
                        <a:rPr lang="en-US" sz="1800" dirty="0" err="1" smtClean="0">
                          <a:solidFill>
                            <a:schemeClr val="bg1"/>
                          </a:solidFill>
                          <a:latin typeface="Calibri"/>
                          <a:ea typeface="Calibri"/>
                          <a:cs typeface="Times New Roman"/>
                        </a:rPr>
                        <a:t>medicale</a:t>
                      </a:r>
                      <a:endParaRPr lang="en-US" sz="18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ts val="1800"/>
                        </a:lnSpc>
                        <a:spcBef>
                          <a:spcPts val="0"/>
                        </a:spcBef>
                        <a:spcAft>
                          <a:spcPts val="0"/>
                        </a:spcAft>
                      </a:pPr>
                      <a:r>
                        <a:rPr lang="en-US" sz="1800" dirty="0" err="1" smtClean="0">
                          <a:solidFill>
                            <a:schemeClr val="bg1"/>
                          </a:solidFill>
                          <a:latin typeface="Calibri"/>
                          <a:ea typeface="Calibri"/>
                          <a:cs typeface="Times New Roman"/>
                        </a:rPr>
                        <a:t>Dezvoltare</a:t>
                      </a:r>
                      <a:r>
                        <a:rPr lang="en-US" sz="1800" dirty="0" smtClean="0">
                          <a:solidFill>
                            <a:schemeClr val="bg1"/>
                          </a:solidFill>
                          <a:latin typeface="Calibri"/>
                          <a:ea typeface="Calibri"/>
                          <a:cs typeface="Times New Roman"/>
                        </a:rPr>
                        <a:t> </a:t>
                      </a:r>
                      <a:r>
                        <a:rPr lang="en-US" sz="1800" dirty="0" err="1">
                          <a:solidFill>
                            <a:schemeClr val="bg1"/>
                          </a:solidFill>
                          <a:latin typeface="Calibri"/>
                          <a:ea typeface="Calibri"/>
                          <a:cs typeface="Times New Roman"/>
                        </a:rPr>
                        <a:t>experimentala</a:t>
                      </a:r>
                      <a:endParaRPr lang="en-US" sz="18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ts val="1800"/>
                        </a:lnSpc>
                        <a:spcBef>
                          <a:spcPts val="0"/>
                        </a:spcBef>
                        <a:spcAft>
                          <a:spcPts val="0"/>
                        </a:spcAft>
                      </a:pPr>
                      <a:r>
                        <a:rPr lang="en-US" sz="1800" dirty="0" smtClean="0">
                          <a:solidFill>
                            <a:schemeClr val="bg1"/>
                          </a:solidFill>
                          <a:latin typeface="Calibri"/>
                          <a:ea typeface="Calibri"/>
                          <a:cs typeface="Times New Roman"/>
                        </a:rPr>
                        <a:t>60</a:t>
                      </a:r>
                      <a:r>
                        <a:rPr lang="en-US" sz="1800" dirty="0">
                          <a:solidFill>
                            <a:schemeClr val="bg1"/>
                          </a:solidFill>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676656">
                <a:tc>
                  <a:txBody>
                    <a:bodyPr/>
                    <a:lstStyle/>
                    <a:p>
                      <a:pPr marL="0" marR="0">
                        <a:lnSpc>
                          <a:spcPts val="1800"/>
                        </a:lnSpc>
                        <a:spcBef>
                          <a:spcPts val="0"/>
                        </a:spcBef>
                        <a:spcAft>
                          <a:spcPts val="0"/>
                        </a:spcAft>
                      </a:pPr>
                      <a:r>
                        <a:rPr lang="en-US" sz="1800" dirty="0" smtClean="0">
                          <a:solidFill>
                            <a:schemeClr val="bg1"/>
                          </a:solidFill>
                          <a:latin typeface="Calibri"/>
                          <a:ea typeface="Calibri"/>
                          <a:cs typeface="Times New Roman"/>
                        </a:rPr>
                        <a:t>- </a:t>
                      </a:r>
                      <a:r>
                        <a:rPr lang="en-US" sz="1800" kern="1200" dirty="0" err="1" smtClean="0">
                          <a:solidFill>
                            <a:schemeClr val="bg1"/>
                          </a:solidFill>
                          <a:latin typeface="+mn-lt"/>
                          <a:ea typeface="+mn-ea"/>
                          <a:cs typeface="+mn-cs"/>
                        </a:rPr>
                        <a:t>Stabilirea</a:t>
                      </a:r>
                      <a:r>
                        <a:rPr lang="en-US" sz="1800" kern="1200" dirty="0" smtClean="0">
                          <a:solidFill>
                            <a:schemeClr val="bg1"/>
                          </a:solidFill>
                          <a:latin typeface="+mn-lt"/>
                          <a:ea typeface="+mn-ea"/>
                          <a:cs typeface="+mn-cs"/>
                        </a:rPr>
                        <a:t> </a:t>
                      </a:r>
                      <a:r>
                        <a:rPr lang="en-US" sz="1800" kern="1200" dirty="0" err="1" smtClean="0">
                          <a:solidFill>
                            <a:schemeClr val="bg1"/>
                          </a:solidFill>
                          <a:latin typeface="+mn-lt"/>
                          <a:ea typeface="+mn-ea"/>
                          <a:cs typeface="+mn-cs"/>
                        </a:rPr>
                        <a:t>termenului</a:t>
                      </a:r>
                      <a:r>
                        <a:rPr lang="en-US" sz="1800" kern="1200" dirty="0" smtClean="0">
                          <a:solidFill>
                            <a:schemeClr val="bg1"/>
                          </a:solidFill>
                          <a:latin typeface="+mn-lt"/>
                          <a:ea typeface="+mn-ea"/>
                          <a:cs typeface="+mn-cs"/>
                        </a:rPr>
                        <a:t> de </a:t>
                      </a:r>
                      <a:r>
                        <a:rPr lang="en-US" sz="1800" kern="1200" dirty="0" err="1" smtClean="0">
                          <a:solidFill>
                            <a:schemeClr val="bg1"/>
                          </a:solidFill>
                          <a:latin typeface="+mn-lt"/>
                          <a:ea typeface="+mn-ea"/>
                          <a:cs typeface="+mn-cs"/>
                        </a:rPr>
                        <a:t>valabilitate</a:t>
                      </a:r>
                      <a:r>
                        <a:rPr lang="en-US" sz="1800" kern="1200" dirty="0" smtClean="0">
                          <a:solidFill>
                            <a:schemeClr val="bg1"/>
                          </a:solidFill>
                          <a:latin typeface="+mn-lt"/>
                          <a:ea typeface="+mn-ea"/>
                          <a:cs typeface="+mn-cs"/>
                        </a:rPr>
                        <a:t>  </a:t>
                      </a:r>
                      <a:r>
                        <a:rPr lang="en-US" sz="1800" kern="1200" dirty="0" err="1" smtClean="0">
                          <a:solidFill>
                            <a:schemeClr val="bg1"/>
                          </a:solidFill>
                          <a:latin typeface="+mn-lt"/>
                          <a:ea typeface="+mn-ea"/>
                          <a:cs typeface="+mn-cs"/>
                        </a:rPr>
                        <a:t>pentru</a:t>
                      </a:r>
                      <a:r>
                        <a:rPr lang="en-US" sz="1800" kern="1200" dirty="0" smtClean="0">
                          <a:solidFill>
                            <a:schemeClr val="bg1"/>
                          </a:solidFill>
                          <a:latin typeface="+mn-lt"/>
                          <a:ea typeface="+mn-ea"/>
                          <a:cs typeface="+mn-cs"/>
                        </a:rPr>
                        <a:t> </a:t>
                      </a:r>
                      <a:r>
                        <a:rPr lang="en-US" sz="1800" kern="1200" dirty="0" err="1" smtClean="0">
                          <a:solidFill>
                            <a:schemeClr val="bg1"/>
                          </a:solidFill>
                          <a:latin typeface="+mn-lt"/>
                          <a:ea typeface="+mn-ea"/>
                          <a:cs typeface="+mn-cs"/>
                        </a:rPr>
                        <a:t>dispozitive</a:t>
                      </a:r>
                      <a:r>
                        <a:rPr lang="en-US" sz="1800" kern="1200" dirty="0" smtClean="0">
                          <a:solidFill>
                            <a:schemeClr val="bg1"/>
                          </a:solidFill>
                          <a:latin typeface="+mn-lt"/>
                          <a:ea typeface="+mn-ea"/>
                          <a:cs typeface="+mn-cs"/>
                        </a:rPr>
                        <a:t> </a:t>
                      </a:r>
                      <a:r>
                        <a:rPr lang="en-US" sz="1800" kern="1200" dirty="0" err="1" smtClean="0">
                          <a:solidFill>
                            <a:schemeClr val="bg1"/>
                          </a:solidFill>
                          <a:latin typeface="+mn-lt"/>
                          <a:ea typeface="+mn-ea"/>
                          <a:cs typeface="+mn-cs"/>
                        </a:rPr>
                        <a:t>medicale</a:t>
                      </a:r>
                      <a:r>
                        <a:rPr lang="en-US" sz="1800" kern="1200" dirty="0" smtClean="0">
                          <a:solidFill>
                            <a:schemeClr val="bg1"/>
                          </a:solidFill>
                          <a:latin typeface="+mn-lt"/>
                          <a:ea typeface="+mn-ea"/>
                          <a:cs typeface="+mn-cs"/>
                        </a:rPr>
                        <a:t> </a:t>
                      </a:r>
                      <a:r>
                        <a:rPr lang="en-US" sz="1800" kern="1200" dirty="0" err="1" smtClean="0">
                          <a:solidFill>
                            <a:schemeClr val="bg1"/>
                          </a:solidFill>
                          <a:latin typeface="+mn-lt"/>
                          <a:ea typeface="+mn-ea"/>
                          <a:cs typeface="+mn-cs"/>
                        </a:rPr>
                        <a:t>resterilizate</a:t>
                      </a:r>
                      <a:endParaRPr lang="en-US" sz="18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ts val="1800"/>
                        </a:lnSpc>
                        <a:spcBef>
                          <a:spcPts val="0"/>
                        </a:spcBef>
                        <a:spcAft>
                          <a:spcPts val="0"/>
                        </a:spcAft>
                      </a:pPr>
                      <a:r>
                        <a:rPr lang="en-US" sz="1800" dirty="0" err="1" smtClean="0">
                          <a:solidFill>
                            <a:schemeClr val="bg1"/>
                          </a:solidFill>
                          <a:latin typeface="Calibri"/>
                          <a:ea typeface="Calibri"/>
                          <a:cs typeface="Times New Roman"/>
                        </a:rPr>
                        <a:t>Cercetare</a:t>
                      </a:r>
                      <a:r>
                        <a:rPr lang="en-US" sz="1800" dirty="0" smtClean="0">
                          <a:solidFill>
                            <a:schemeClr val="bg1"/>
                          </a:solidFill>
                          <a:latin typeface="Calibri"/>
                          <a:ea typeface="Calibri"/>
                          <a:cs typeface="Times New Roman"/>
                        </a:rPr>
                        <a:t> </a:t>
                      </a:r>
                      <a:r>
                        <a:rPr lang="en-US" sz="1800" dirty="0" err="1">
                          <a:solidFill>
                            <a:schemeClr val="bg1"/>
                          </a:solidFill>
                          <a:latin typeface="Calibri"/>
                          <a:ea typeface="Calibri"/>
                          <a:cs typeface="Times New Roman"/>
                        </a:rPr>
                        <a:t>industriala</a:t>
                      </a:r>
                      <a:endParaRPr lang="en-US" sz="18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ts val="1800"/>
                        </a:lnSpc>
                        <a:spcBef>
                          <a:spcPts val="0"/>
                        </a:spcBef>
                        <a:spcAft>
                          <a:spcPts val="0"/>
                        </a:spcAft>
                      </a:pPr>
                      <a:r>
                        <a:rPr lang="en-US" sz="1800" dirty="0" smtClean="0">
                          <a:solidFill>
                            <a:schemeClr val="bg1"/>
                          </a:solidFill>
                          <a:latin typeface="Calibri"/>
                          <a:ea typeface="Calibri"/>
                          <a:cs typeface="Times New Roman"/>
                        </a:rPr>
                        <a:t>60</a:t>
                      </a:r>
                      <a:r>
                        <a:rPr lang="en-US" sz="1800" dirty="0">
                          <a:solidFill>
                            <a:schemeClr val="bg1"/>
                          </a:solidFill>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bl>
          </a:graphicData>
        </a:graphic>
      </p:graphicFrame>
      <p:sp>
        <p:nvSpPr>
          <p:cNvPr id="8" name="Rectangle 7"/>
          <p:cNvSpPr/>
          <p:nvPr/>
        </p:nvSpPr>
        <p:spPr>
          <a:xfrm>
            <a:off x="914400" y="6019800"/>
            <a:ext cx="1930016" cy="338554"/>
          </a:xfrm>
          <a:prstGeom prst="rect">
            <a:avLst/>
          </a:prstGeom>
        </p:spPr>
        <p:txBody>
          <a:bodyPr wrap="none">
            <a:spAutoFit/>
          </a:bodyPr>
          <a:lstStyle/>
          <a:p>
            <a:r>
              <a:rPr lang="en-US" sz="1600" b="1" i="1" u="sng" dirty="0" smtClean="0">
                <a:solidFill>
                  <a:srgbClr val="0070C0"/>
                </a:solidFill>
              </a:rPr>
              <a:t>*</a:t>
            </a:r>
            <a:r>
              <a:rPr lang="en-US" sz="1600" b="1" i="1" u="sng" dirty="0" err="1" smtClean="0">
                <a:solidFill>
                  <a:srgbClr val="0070C0"/>
                </a:solidFill>
              </a:rPr>
              <a:t>Intreprindere</a:t>
            </a:r>
            <a:r>
              <a:rPr lang="en-US" sz="1600" b="1" i="1" u="sng" dirty="0" smtClean="0">
                <a:solidFill>
                  <a:srgbClr val="0070C0"/>
                </a:solidFill>
              </a:rPr>
              <a:t> Mica</a:t>
            </a:r>
            <a:r>
              <a:rPr lang="en-US" sz="1600" i="1" dirty="0" smtClean="0">
                <a:solidFill>
                  <a:srgbClr val="0070C0"/>
                </a:solidFill>
              </a:rPr>
              <a:t> </a:t>
            </a:r>
            <a:endParaRPr lang="en-US" sz="1600" dirty="0">
              <a:solidFill>
                <a:srgbClr val="0070C0"/>
              </a:solidFill>
            </a:endParaRPr>
          </a:p>
        </p:txBody>
      </p:sp>
      <p:graphicFrame>
        <p:nvGraphicFramePr>
          <p:cNvPr id="9" name="Table 8"/>
          <p:cNvGraphicFramePr>
            <a:graphicFrameLocks noGrp="1"/>
          </p:cNvGraphicFramePr>
          <p:nvPr/>
        </p:nvGraphicFramePr>
        <p:xfrm>
          <a:off x="609600" y="4572000"/>
          <a:ext cx="7696199" cy="676656"/>
        </p:xfrm>
        <a:graphic>
          <a:graphicData uri="http://schemas.openxmlformats.org/drawingml/2006/table">
            <a:tbl>
              <a:tblPr/>
              <a:tblGrid>
                <a:gridCol w="4419600"/>
                <a:gridCol w="2209800"/>
                <a:gridCol w="1066799"/>
              </a:tblGrid>
              <a:tr h="676656">
                <a:tc>
                  <a:txBody>
                    <a:bodyPr/>
                    <a:lstStyle/>
                    <a:p>
                      <a:pPr marL="0" marR="0">
                        <a:lnSpc>
                          <a:spcPts val="1800"/>
                        </a:lnSpc>
                        <a:spcBef>
                          <a:spcPts val="0"/>
                        </a:spcBef>
                        <a:spcAft>
                          <a:spcPts val="0"/>
                        </a:spcAft>
                      </a:pPr>
                      <a:r>
                        <a:rPr lang="en-US" sz="1800" dirty="0" smtClean="0">
                          <a:solidFill>
                            <a:schemeClr val="bg1"/>
                          </a:solidFill>
                          <a:latin typeface="Calibri"/>
                          <a:ea typeface="Calibri"/>
                          <a:cs typeface="Times New Roman"/>
                        </a:rPr>
                        <a:t>- </a:t>
                      </a:r>
                      <a:r>
                        <a:rPr lang="en-US" sz="1800" kern="1200" dirty="0" err="1" smtClean="0">
                          <a:solidFill>
                            <a:schemeClr val="bg1"/>
                          </a:solidFill>
                          <a:latin typeface="+mn-lt"/>
                          <a:ea typeface="+mn-ea"/>
                          <a:cs typeface="+mn-cs"/>
                        </a:rPr>
                        <a:t>Studii</a:t>
                      </a:r>
                      <a:r>
                        <a:rPr lang="en-US" sz="1800" kern="1200" dirty="0" smtClean="0">
                          <a:solidFill>
                            <a:schemeClr val="bg1"/>
                          </a:solidFill>
                          <a:latin typeface="+mn-lt"/>
                          <a:ea typeface="+mn-ea"/>
                          <a:cs typeface="+mn-cs"/>
                        </a:rPr>
                        <a:t> comparative: </a:t>
                      </a:r>
                      <a:r>
                        <a:rPr lang="en-US" sz="1800" kern="1200" dirty="0" err="1" smtClean="0">
                          <a:solidFill>
                            <a:schemeClr val="bg1"/>
                          </a:solidFill>
                          <a:latin typeface="+mn-lt"/>
                          <a:ea typeface="+mn-ea"/>
                          <a:cs typeface="+mn-cs"/>
                        </a:rPr>
                        <a:t>sterilizare</a:t>
                      </a:r>
                      <a:r>
                        <a:rPr lang="en-US" sz="1800" kern="1200" dirty="0" smtClean="0">
                          <a:solidFill>
                            <a:schemeClr val="bg1"/>
                          </a:solidFill>
                          <a:latin typeface="+mn-lt"/>
                          <a:ea typeface="+mn-ea"/>
                          <a:cs typeface="+mn-cs"/>
                        </a:rPr>
                        <a:t> ETO/</a:t>
                      </a:r>
                      <a:r>
                        <a:rPr lang="en-US" sz="1800" kern="1200" dirty="0" err="1" smtClean="0">
                          <a:solidFill>
                            <a:schemeClr val="bg1"/>
                          </a:solidFill>
                          <a:latin typeface="+mn-lt"/>
                          <a:ea typeface="+mn-ea"/>
                          <a:cs typeface="+mn-cs"/>
                        </a:rPr>
                        <a:t>radiatii</a:t>
                      </a:r>
                      <a:r>
                        <a:rPr lang="en-US" sz="1800" kern="1200" dirty="0" smtClean="0">
                          <a:solidFill>
                            <a:schemeClr val="bg1"/>
                          </a:solidFill>
                          <a:latin typeface="+mn-lt"/>
                          <a:ea typeface="+mn-ea"/>
                          <a:cs typeface="+mn-cs"/>
                        </a:rPr>
                        <a:t> </a:t>
                      </a:r>
                      <a:r>
                        <a:rPr lang="en-US" sz="1800" kern="1200" dirty="0" smtClean="0">
                          <a:solidFill>
                            <a:schemeClr val="bg1"/>
                          </a:solidFill>
                          <a:latin typeface="Symbol" pitchFamily="18" charset="2"/>
                          <a:ea typeface="+mn-ea"/>
                          <a:cs typeface="+mn-cs"/>
                        </a:rPr>
                        <a:t>g</a:t>
                      </a:r>
                      <a:endParaRPr lang="en-US" sz="1800" dirty="0">
                        <a:solidFill>
                          <a:schemeClr val="bg1"/>
                        </a:solidFill>
                        <a:latin typeface="Symbol" pitchFamily="18" charset="2"/>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ts val="1800"/>
                        </a:lnSpc>
                        <a:spcBef>
                          <a:spcPts val="0"/>
                        </a:spcBef>
                        <a:spcAft>
                          <a:spcPts val="0"/>
                        </a:spcAft>
                      </a:pPr>
                      <a:r>
                        <a:rPr lang="en-US" sz="1800" dirty="0" err="1" smtClean="0">
                          <a:solidFill>
                            <a:schemeClr val="bg1"/>
                          </a:solidFill>
                          <a:latin typeface="Calibri"/>
                          <a:ea typeface="Calibri"/>
                          <a:cs typeface="Times New Roman"/>
                        </a:rPr>
                        <a:t>Cercetare</a:t>
                      </a:r>
                      <a:r>
                        <a:rPr lang="en-US" sz="1800" dirty="0" smtClean="0">
                          <a:solidFill>
                            <a:schemeClr val="bg1"/>
                          </a:solidFill>
                          <a:latin typeface="Calibri"/>
                          <a:ea typeface="Calibri"/>
                          <a:cs typeface="Times New Roman"/>
                        </a:rPr>
                        <a:t> </a:t>
                      </a:r>
                      <a:r>
                        <a:rPr lang="en-US" sz="1800" dirty="0" err="1">
                          <a:solidFill>
                            <a:schemeClr val="bg1"/>
                          </a:solidFill>
                          <a:latin typeface="Calibri"/>
                          <a:ea typeface="Calibri"/>
                          <a:cs typeface="Times New Roman"/>
                        </a:rPr>
                        <a:t>industriala</a:t>
                      </a:r>
                      <a:endParaRPr lang="en-US" sz="18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ts val="1800"/>
                        </a:lnSpc>
                        <a:spcBef>
                          <a:spcPts val="0"/>
                        </a:spcBef>
                        <a:spcAft>
                          <a:spcPts val="0"/>
                        </a:spcAft>
                      </a:pPr>
                      <a:r>
                        <a:rPr lang="en-US" sz="1800" dirty="0" smtClean="0">
                          <a:solidFill>
                            <a:schemeClr val="bg1"/>
                          </a:solidFill>
                          <a:latin typeface="Calibri"/>
                          <a:ea typeface="Calibri"/>
                          <a:cs typeface="Times New Roman"/>
                        </a:rPr>
                        <a:t>75%</a:t>
                      </a:r>
                      <a:endParaRPr lang="en-US" sz="18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bl>
          </a:graphicData>
        </a:graphic>
      </p:graphicFrame>
    </p:spTree>
    <p:extLst>
      <p:ext uri="{BB962C8B-B14F-4D97-AF65-F5344CB8AC3E}">
        <p14:creationId xmlns:p14="http://schemas.microsoft.com/office/powerpoint/2010/main" val="17964856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lvl="0" algn="r">
              <a:spcBef>
                <a:spcPct val="20000"/>
              </a:spcBef>
              <a:defRPr/>
            </a:pPr>
            <a:r>
              <a:rPr lang="en-US" sz="9600" b="1" dirty="0">
                <a:solidFill>
                  <a:srgbClr val="0000CC"/>
                </a:solidFill>
                <a:latin typeface="Symbol" panose="05050102010706020507" pitchFamily="18" charset="2"/>
              </a:rPr>
              <a:t>g</a:t>
            </a:r>
            <a:r>
              <a:rPr lang="en-US" sz="9600" b="1" dirty="0">
                <a:solidFill>
                  <a:srgbClr val="0000CC"/>
                </a:solidFill>
              </a:rPr>
              <a:t>+</a:t>
            </a:r>
            <a:endParaRPr lang="ro-RO" dirty="0"/>
          </a:p>
        </p:txBody>
      </p:sp>
      <p:pic>
        <p:nvPicPr>
          <p:cNvPr id="3074" name="Picture 2" descr="IFIN-H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150" y="274638"/>
            <a:ext cx="3067050" cy="952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 y="1295400"/>
            <a:ext cx="8344469" cy="523220"/>
          </a:xfrm>
          <a:prstGeom prst="rect">
            <a:avLst/>
          </a:prstGeom>
        </p:spPr>
        <p:txBody>
          <a:bodyPr wrap="square">
            <a:spAutoFit/>
          </a:bodyPr>
          <a:lstStyle/>
          <a:p>
            <a:r>
              <a:rPr lang="en-US" sz="2800" i="1" dirty="0" err="1" smtClean="0">
                <a:solidFill>
                  <a:prstClr val="black"/>
                </a:solidFill>
              </a:rPr>
              <a:t>Exemple</a:t>
            </a:r>
            <a:r>
              <a:rPr lang="en-US" sz="2800" i="1" dirty="0" smtClean="0">
                <a:solidFill>
                  <a:prstClr val="black"/>
                </a:solidFill>
              </a:rPr>
              <a:t> de </a:t>
            </a:r>
            <a:r>
              <a:rPr lang="en-US" sz="2800" i="1" dirty="0" err="1" smtClean="0">
                <a:solidFill>
                  <a:prstClr val="black"/>
                </a:solidFill>
              </a:rPr>
              <a:t>activitati</a:t>
            </a:r>
            <a:r>
              <a:rPr lang="en-US" sz="2800" i="1" dirty="0" smtClean="0">
                <a:solidFill>
                  <a:prstClr val="black"/>
                </a:solidFill>
              </a:rPr>
              <a:t> </a:t>
            </a:r>
            <a:r>
              <a:rPr lang="en-US" sz="2800" i="1" u="sng" dirty="0" err="1" smtClean="0">
                <a:solidFill>
                  <a:prstClr val="black"/>
                </a:solidFill>
              </a:rPr>
              <a:t>impreuna</a:t>
            </a:r>
            <a:r>
              <a:rPr lang="en-US" sz="2800" i="1" u="sng" dirty="0" smtClean="0">
                <a:solidFill>
                  <a:prstClr val="black"/>
                </a:solidFill>
              </a:rPr>
              <a:t> cu</a:t>
            </a:r>
            <a:r>
              <a:rPr lang="en-US" sz="2800" i="1" dirty="0" smtClean="0">
                <a:solidFill>
                  <a:prstClr val="black"/>
                </a:solidFill>
              </a:rPr>
              <a:t> </a:t>
            </a:r>
            <a:r>
              <a:rPr lang="en-US" sz="2800" i="1" dirty="0" err="1" smtClean="0">
                <a:solidFill>
                  <a:prstClr val="black"/>
                </a:solidFill>
              </a:rPr>
              <a:t>intreprinderile</a:t>
            </a:r>
            <a:r>
              <a:rPr lang="en-US" sz="2800" i="1" dirty="0" smtClean="0">
                <a:solidFill>
                  <a:prstClr val="black"/>
                </a:solidFill>
              </a:rPr>
              <a:t>:</a:t>
            </a:r>
          </a:p>
        </p:txBody>
      </p:sp>
      <p:sp>
        <p:nvSpPr>
          <p:cNvPr id="4" name="Rectangle 3"/>
          <p:cNvSpPr/>
          <p:nvPr/>
        </p:nvSpPr>
        <p:spPr>
          <a:xfrm>
            <a:off x="438150" y="6400800"/>
            <a:ext cx="8382000" cy="350865"/>
          </a:xfrm>
          <a:prstGeom prst="rect">
            <a:avLst/>
          </a:prstGeom>
        </p:spPr>
        <p:txBody>
          <a:bodyPr wrap="square">
            <a:spAutoFit/>
          </a:bodyPr>
          <a:lstStyle/>
          <a:p>
            <a:pPr algn="ctr">
              <a:lnSpc>
                <a:spcPct val="120000"/>
              </a:lnSpc>
            </a:pPr>
            <a:r>
              <a:rPr lang="ro-RO" sz="1400" b="1" dirty="0">
                <a:solidFill>
                  <a:prstClr val="black"/>
                </a:solidFill>
                <a:latin typeface="Arial" panose="020B0604020202020204" pitchFamily="34" charset="0"/>
                <a:ea typeface="Calibri" panose="020F0502020204030204" pitchFamily="34" charset="0"/>
                <a:cs typeface="Times New Roman" panose="02020603050405020304" pitchFamily="18" charset="0"/>
              </a:rPr>
              <a:t>A doua Masa rotunda cu partenerii </a:t>
            </a:r>
            <a:r>
              <a:rPr lang="ro-RO" sz="14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IRASM</a:t>
            </a:r>
            <a:r>
              <a:rPr lang="en-US" sz="14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IFIN-HH, </a:t>
            </a:r>
            <a:r>
              <a:rPr lang="en-US" sz="1400" b="1" dirty="0" err="1" smtClean="0">
                <a:solidFill>
                  <a:prstClr val="black"/>
                </a:solidFill>
                <a:latin typeface="Arial" panose="020B0604020202020204" pitchFamily="34" charset="0"/>
                <a:ea typeface="Calibri" panose="020F0502020204030204" pitchFamily="34" charset="0"/>
                <a:cs typeface="Times New Roman" panose="02020603050405020304" pitchFamily="18" charset="0"/>
              </a:rPr>
              <a:t>Magurele</a:t>
            </a:r>
            <a:r>
              <a:rPr lang="en-US" sz="14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ro-RO" sz="14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24 </a:t>
            </a:r>
            <a:r>
              <a:rPr lang="ro-RO" sz="14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25 noiembrie 2015</a:t>
            </a:r>
            <a:endParaRPr lang="en-US" sz="1100" dirty="0">
              <a:solidFill>
                <a:prstClr val="black"/>
              </a:solidFill>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nvGraphicFramePr>
        <p:xfrm>
          <a:off x="609600" y="2057401"/>
          <a:ext cx="7696199" cy="3886199"/>
        </p:xfrm>
        <a:graphic>
          <a:graphicData uri="http://schemas.openxmlformats.org/drawingml/2006/table">
            <a:tbl>
              <a:tblPr/>
              <a:tblGrid>
                <a:gridCol w="4419600"/>
                <a:gridCol w="2209800"/>
                <a:gridCol w="1066799"/>
              </a:tblGrid>
              <a:tr h="364433">
                <a:tc>
                  <a:txBody>
                    <a:bodyPr/>
                    <a:lstStyle/>
                    <a:p>
                      <a:pPr marL="0" marR="0">
                        <a:lnSpc>
                          <a:spcPts val="1800"/>
                        </a:lnSpc>
                        <a:spcBef>
                          <a:spcPts val="0"/>
                        </a:spcBef>
                        <a:spcAft>
                          <a:spcPts val="0"/>
                        </a:spcAft>
                      </a:pPr>
                      <a:r>
                        <a:rPr lang="en-US" sz="1800" b="1" dirty="0" err="1">
                          <a:solidFill>
                            <a:schemeClr val="bg1"/>
                          </a:solidFill>
                          <a:latin typeface="Calibri"/>
                          <a:ea typeface="Calibri"/>
                          <a:cs typeface="Times New Roman"/>
                        </a:rPr>
                        <a:t>Activitate</a:t>
                      </a:r>
                      <a:endParaRPr lang="en-US" sz="1800" b="1" dirty="0">
                        <a:solidFill>
                          <a:schemeClr val="bg1"/>
                        </a:solidFill>
                        <a:latin typeface="Calibri"/>
                        <a:ea typeface="Calibri"/>
                        <a:cs typeface="Times New Roman"/>
                      </a:endParaRPr>
                    </a:p>
                  </a:txBody>
                  <a:tcPr marL="60416" marR="6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ts val="1800"/>
                        </a:lnSpc>
                        <a:spcBef>
                          <a:spcPts val="0"/>
                        </a:spcBef>
                        <a:spcAft>
                          <a:spcPts val="0"/>
                        </a:spcAft>
                      </a:pPr>
                      <a:r>
                        <a:rPr lang="en-US" sz="1800" b="1" dirty="0">
                          <a:solidFill>
                            <a:schemeClr val="bg1"/>
                          </a:solidFill>
                          <a:latin typeface="Calibri"/>
                          <a:ea typeface="Calibri"/>
                          <a:cs typeface="Times New Roman"/>
                        </a:rPr>
                        <a:t>Tip </a:t>
                      </a:r>
                      <a:r>
                        <a:rPr lang="en-US" sz="1800" b="1" dirty="0" err="1" smtClean="0">
                          <a:solidFill>
                            <a:schemeClr val="bg1"/>
                          </a:solidFill>
                          <a:latin typeface="Calibri"/>
                          <a:ea typeface="Calibri"/>
                          <a:cs typeface="Times New Roman"/>
                        </a:rPr>
                        <a:t>activitate</a:t>
                      </a:r>
                      <a:endParaRPr lang="en-US" sz="1800" b="1" dirty="0">
                        <a:solidFill>
                          <a:schemeClr val="bg1"/>
                        </a:solidFill>
                        <a:latin typeface="Calibri"/>
                        <a:ea typeface="Calibri"/>
                        <a:cs typeface="Times New Roman"/>
                      </a:endParaRPr>
                    </a:p>
                  </a:txBody>
                  <a:tcPr marL="60416" marR="6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ts val="1800"/>
                        </a:lnSpc>
                        <a:spcBef>
                          <a:spcPts val="0"/>
                        </a:spcBef>
                        <a:spcAft>
                          <a:spcPts val="0"/>
                        </a:spcAft>
                      </a:pPr>
                      <a:r>
                        <a:rPr lang="en-US" sz="1800" b="1" spc="-100" dirty="0" err="1" smtClean="0">
                          <a:solidFill>
                            <a:schemeClr val="bg1"/>
                          </a:solidFill>
                          <a:latin typeface="Calibri"/>
                          <a:ea typeface="Calibri"/>
                          <a:cs typeface="Times New Roman"/>
                        </a:rPr>
                        <a:t>Buget</a:t>
                      </a:r>
                      <a:r>
                        <a:rPr lang="en-US" sz="1800" b="1" spc="-100" dirty="0" smtClean="0">
                          <a:solidFill>
                            <a:schemeClr val="bg1"/>
                          </a:solidFill>
                          <a:latin typeface="Calibri"/>
                          <a:ea typeface="Calibri"/>
                          <a:cs typeface="Times New Roman"/>
                        </a:rPr>
                        <a:t>*</a:t>
                      </a:r>
                      <a:endParaRPr lang="en-US" sz="1800" b="1" dirty="0">
                        <a:solidFill>
                          <a:schemeClr val="bg1"/>
                        </a:solidFill>
                        <a:latin typeface="Calibri"/>
                        <a:ea typeface="Calibri"/>
                        <a:cs typeface="Times New Roman"/>
                      </a:endParaRPr>
                    </a:p>
                  </a:txBody>
                  <a:tcPr marL="60416" marR="6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657619">
                <a:tc>
                  <a:txBody>
                    <a:bodyPr/>
                    <a:lstStyle/>
                    <a:p>
                      <a:pPr marL="342900" marR="0" lvl="0" indent="-342900" algn="just">
                        <a:lnSpc>
                          <a:spcPts val="1800"/>
                        </a:lnSpc>
                        <a:spcBef>
                          <a:spcPts val="0"/>
                        </a:spcBef>
                        <a:spcAft>
                          <a:spcPts val="0"/>
                        </a:spcAft>
                        <a:buFont typeface="+mj-lt"/>
                        <a:buNone/>
                      </a:pPr>
                      <a:r>
                        <a:rPr lang="en-US" sz="1800" dirty="0" smtClean="0">
                          <a:solidFill>
                            <a:schemeClr val="bg1"/>
                          </a:solidFill>
                          <a:latin typeface="Calibri"/>
                          <a:ea typeface="Calibri"/>
                        </a:rPr>
                        <a:t>-</a:t>
                      </a:r>
                      <a:r>
                        <a:rPr lang="en-US" sz="1800" baseline="0" dirty="0" smtClean="0">
                          <a:solidFill>
                            <a:schemeClr val="bg1"/>
                          </a:solidFill>
                          <a:latin typeface="Calibri"/>
                          <a:ea typeface="Calibri"/>
                        </a:rPr>
                        <a:t> </a:t>
                      </a:r>
                      <a:r>
                        <a:rPr lang="en-US" sz="1800" dirty="0" err="1" smtClean="0">
                          <a:solidFill>
                            <a:schemeClr val="bg1"/>
                          </a:solidFill>
                          <a:latin typeface="Calibri"/>
                          <a:ea typeface="Calibri"/>
                        </a:rPr>
                        <a:t>Determinarea</a:t>
                      </a:r>
                      <a:r>
                        <a:rPr lang="en-US" sz="1800" dirty="0" smtClean="0">
                          <a:solidFill>
                            <a:schemeClr val="bg1"/>
                          </a:solidFill>
                          <a:latin typeface="Calibri"/>
                          <a:ea typeface="Calibri"/>
                        </a:rPr>
                        <a:t> </a:t>
                      </a:r>
                      <a:r>
                        <a:rPr lang="en-US" sz="1800" dirty="0" err="1">
                          <a:solidFill>
                            <a:schemeClr val="bg1"/>
                          </a:solidFill>
                          <a:latin typeface="Calibri"/>
                          <a:ea typeface="Calibri"/>
                        </a:rPr>
                        <a:t>dozei</a:t>
                      </a:r>
                      <a:r>
                        <a:rPr lang="en-US" sz="1800" dirty="0">
                          <a:solidFill>
                            <a:schemeClr val="bg1"/>
                          </a:solidFill>
                          <a:latin typeface="Calibri"/>
                          <a:ea typeface="Calibri"/>
                        </a:rPr>
                        <a:t> </a:t>
                      </a:r>
                      <a:r>
                        <a:rPr lang="en-US" sz="1800" dirty="0" err="1">
                          <a:solidFill>
                            <a:schemeClr val="bg1"/>
                          </a:solidFill>
                          <a:latin typeface="Calibri"/>
                          <a:ea typeface="Calibri"/>
                        </a:rPr>
                        <a:t>optime</a:t>
                      </a:r>
                      <a:r>
                        <a:rPr lang="en-US" sz="1800" dirty="0">
                          <a:solidFill>
                            <a:schemeClr val="bg1"/>
                          </a:solidFill>
                          <a:latin typeface="Calibri"/>
                          <a:ea typeface="Calibri"/>
                        </a:rPr>
                        <a:t> care </a:t>
                      </a:r>
                      <a:r>
                        <a:rPr lang="en-US" sz="1800" dirty="0" err="1">
                          <a:solidFill>
                            <a:schemeClr val="bg1"/>
                          </a:solidFill>
                          <a:latin typeface="Calibri"/>
                          <a:ea typeface="Calibri"/>
                        </a:rPr>
                        <a:t>inactiveaza</a:t>
                      </a:r>
                      <a:r>
                        <a:rPr lang="en-US" sz="1800" dirty="0">
                          <a:solidFill>
                            <a:schemeClr val="bg1"/>
                          </a:solidFill>
                          <a:latin typeface="Calibri"/>
                          <a:ea typeface="Calibri"/>
                        </a:rPr>
                        <a:t> </a:t>
                      </a:r>
                      <a:r>
                        <a:rPr lang="en-US" sz="1800" dirty="0" err="1">
                          <a:solidFill>
                            <a:schemeClr val="bg1"/>
                          </a:solidFill>
                          <a:latin typeface="Calibri"/>
                          <a:ea typeface="Calibri"/>
                        </a:rPr>
                        <a:t>complet</a:t>
                      </a:r>
                      <a:r>
                        <a:rPr lang="en-US" sz="1800" dirty="0">
                          <a:solidFill>
                            <a:schemeClr val="bg1"/>
                          </a:solidFill>
                          <a:latin typeface="Calibri"/>
                          <a:ea typeface="Calibri"/>
                        </a:rPr>
                        <a:t> </a:t>
                      </a:r>
                      <a:r>
                        <a:rPr lang="en-US" sz="1800" dirty="0" err="1">
                          <a:solidFill>
                            <a:schemeClr val="bg1"/>
                          </a:solidFill>
                          <a:latin typeface="Calibri"/>
                          <a:ea typeface="Calibri"/>
                        </a:rPr>
                        <a:t>microorganismul</a:t>
                      </a:r>
                      <a:r>
                        <a:rPr lang="en-US" sz="1800" dirty="0">
                          <a:solidFill>
                            <a:schemeClr val="bg1"/>
                          </a:solidFill>
                          <a:latin typeface="Calibri"/>
                          <a:ea typeface="Calibri"/>
                        </a:rPr>
                        <a:t> </a:t>
                      </a:r>
                      <a:r>
                        <a:rPr lang="en-US" sz="1800" dirty="0" err="1">
                          <a:solidFill>
                            <a:schemeClr val="bg1"/>
                          </a:solidFill>
                          <a:latin typeface="Calibri"/>
                          <a:ea typeface="Calibri"/>
                        </a:rPr>
                        <a:t>si</a:t>
                      </a:r>
                      <a:r>
                        <a:rPr lang="en-US" sz="1800" dirty="0">
                          <a:solidFill>
                            <a:schemeClr val="bg1"/>
                          </a:solidFill>
                          <a:latin typeface="Calibri"/>
                          <a:ea typeface="Calibri"/>
                        </a:rPr>
                        <a:t> </a:t>
                      </a:r>
                      <a:r>
                        <a:rPr lang="en-US" sz="1800" dirty="0" err="1" smtClean="0">
                          <a:solidFill>
                            <a:schemeClr val="bg1"/>
                          </a:solidFill>
                          <a:latin typeface="Calibri"/>
                          <a:ea typeface="Calibri"/>
                        </a:rPr>
                        <a:t>prezerva</a:t>
                      </a:r>
                      <a:r>
                        <a:rPr lang="en-US" sz="1800" dirty="0" smtClean="0">
                          <a:solidFill>
                            <a:schemeClr val="bg1"/>
                          </a:solidFill>
                          <a:latin typeface="Calibri"/>
                          <a:ea typeface="Calibri"/>
                        </a:rPr>
                        <a:t> </a:t>
                      </a:r>
                      <a:r>
                        <a:rPr lang="en-US" sz="1800" dirty="0" err="1">
                          <a:solidFill>
                            <a:schemeClr val="bg1"/>
                          </a:solidFill>
                          <a:latin typeface="Calibri"/>
                          <a:ea typeface="Calibri"/>
                        </a:rPr>
                        <a:t>imunogenitatea</a:t>
                      </a:r>
                      <a:r>
                        <a:rPr lang="en-US" sz="1800" dirty="0" smtClean="0">
                          <a:solidFill>
                            <a:schemeClr val="bg1"/>
                          </a:solidFill>
                          <a:latin typeface="Calibri"/>
                          <a:ea typeface="Calibri"/>
                        </a:rPr>
                        <a:t>.</a:t>
                      </a:r>
                      <a:endParaRPr lang="en-US" sz="1800" dirty="0">
                        <a:solidFill>
                          <a:schemeClr val="bg1"/>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ts val="1800"/>
                        </a:lnSpc>
                        <a:spcBef>
                          <a:spcPts val="0"/>
                        </a:spcBef>
                        <a:spcAft>
                          <a:spcPts val="0"/>
                        </a:spcAft>
                      </a:pPr>
                      <a:r>
                        <a:rPr lang="en-US" sz="1800" dirty="0" err="1">
                          <a:solidFill>
                            <a:schemeClr val="bg1"/>
                          </a:solidFill>
                          <a:latin typeface="Calibri"/>
                          <a:ea typeface="Calibri"/>
                          <a:cs typeface="Times New Roman"/>
                        </a:rPr>
                        <a:t>Cercetare</a:t>
                      </a:r>
                      <a:r>
                        <a:rPr lang="en-US" sz="1800" dirty="0">
                          <a:solidFill>
                            <a:schemeClr val="bg1"/>
                          </a:solidFill>
                          <a:latin typeface="Calibri"/>
                          <a:ea typeface="Calibri"/>
                          <a:cs typeface="Times New Roman"/>
                        </a:rPr>
                        <a:t> </a:t>
                      </a:r>
                      <a:r>
                        <a:rPr lang="en-US" sz="1800" dirty="0" err="1">
                          <a:solidFill>
                            <a:schemeClr val="bg1"/>
                          </a:solidFill>
                          <a:latin typeface="Calibri"/>
                          <a:ea typeface="Calibri"/>
                          <a:cs typeface="Times New Roman"/>
                        </a:rPr>
                        <a:t>industriala</a:t>
                      </a:r>
                      <a:endParaRPr lang="en-US" sz="18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ts val="1800"/>
                        </a:lnSpc>
                        <a:spcBef>
                          <a:spcPts val="0"/>
                        </a:spcBef>
                        <a:spcAft>
                          <a:spcPts val="0"/>
                        </a:spcAft>
                      </a:pPr>
                      <a:r>
                        <a:rPr lang="en-US" sz="1800" dirty="0">
                          <a:solidFill>
                            <a:schemeClr val="bg1"/>
                          </a:solidFill>
                          <a:latin typeface="Calibri"/>
                          <a:ea typeface="Calibri"/>
                          <a:cs typeface="Times New Roman"/>
                        </a:rPr>
                        <a:t>50</a:t>
                      </a:r>
                      <a:r>
                        <a:rPr lang="en-US" sz="1800" dirty="0" smtClean="0">
                          <a:solidFill>
                            <a:schemeClr val="bg1"/>
                          </a:solidFill>
                          <a:latin typeface="Calibri"/>
                          <a:ea typeface="Calibri"/>
                          <a:cs typeface="Times New Roman"/>
                        </a:rPr>
                        <a:t>%</a:t>
                      </a:r>
                      <a:endParaRPr lang="en-US" sz="18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624016">
                <a:tc>
                  <a:txBody>
                    <a:bodyPr/>
                    <a:lstStyle/>
                    <a:p>
                      <a:pPr marL="342900" marR="0" lvl="0" indent="-342900" algn="just">
                        <a:lnSpc>
                          <a:spcPts val="1800"/>
                        </a:lnSpc>
                        <a:spcBef>
                          <a:spcPts val="0"/>
                        </a:spcBef>
                        <a:spcAft>
                          <a:spcPts val="0"/>
                        </a:spcAft>
                        <a:buFont typeface="+mj-lt"/>
                        <a:buNone/>
                      </a:pPr>
                      <a:r>
                        <a:rPr lang="en-US" sz="1800" dirty="0" smtClean="0">
                          <a:solidFill>
                            <a:schemeClr val="bg1"/>
                          </a:solidFill>
                          <a:latin typeface="Calibri"/>
                          <a:ea typeface="Calibri"/>
                        </a:rPr>
                        <a:t>- </a:t>
                      </a:r>
                      <a:r>
                        <a:rPr lang="en-US" sz="1800" dirty="0" err="1" smtClean="0">
                          <a:solidFill>
                            <a:schemeClr val="bg1"/>
                          </a:solidFill>
                          <a:latin typeface="Calibri"/>
                          <a:ea typeface="Calibri"/>
                        </a:rPr>
                        <a:t>Sterilizarea</a:t>
                      </a:r>
                      <a:r>
                        <a:rPr lang="en-US" sz="1800" dirty="0" smtClean="0">
                          <a:solidFill>
                            <a:schemeClr val="bg1"/>
                          </a:solidFill>
                          <a:latin typeface="Calibri"/>
                          <a:ea typeface="Calibri"/>
                        </a:rPr>
                        <a:t> </a:t>
                      </a:r>
                      <a:r>
                        <a:rPr lang="en-US" sz="1800" dirty="0" err="1">
                          <a:solidFill>
                            <a:schemeClr val="bg1"/>
                          </a:solidFill>
                          <a:latin typeface="Calibri"/>
                          <a:ea typeface="Calibri"/>
                        </a:rPr>
                        <a:t>ambalajelor</a:t>
                      </a:r>
                      <a:r>
                        <a:rPr lang="en-US" sz="1800" dirty="0">
                          <a:solidFill>
                            <a:schemeClr val="bg1"/>
                          </a:solidFill>
                          <a:latin typeface="Calibri"/>
                          <a:ea typeface="Calibri"/>
                        </a:rPr>
                        <a:t> </a:t>
                      </a:r>
                      <a:r>
                        <a:rPr lang="en-US" sz="1800" dirty="0" err="1">
                          <a:solidFill>
                            <a:schemeClr val="bg1"/>
                          </a:solidFill>
                          <a:latin typeface="Calibri"/>
                          <a:ea typeface="Calibri"/>
                        </a:rPr>
                        <a:t>si</a:t>
                      </a:r>
                      <a:r>
                        <a:rPr lang="en-US" sz="1800" dirty="0">
                          <a:solidFill>
                            <a:schemeClr val="bg1"/>
                          </a:solidFill>
                          <a:latin typeface="Calibri"/>
                          <a:ea typeface="Calibri"/>
                        </a:rPr>
                        <a:t> </a:t>
                      </a:r>
                      <a:r>
                        <a:rPr lang="en-US" sz="1800" dirty="0" err="1">
                          <a:solidFill>
                            <a:schemeClr val="bg1"/>
                          </a:solidFill>
                          <a:latin typeface="Calibri"/>
                          <a:ea typeface="Calibri"/>
                        </a:rPr>
                        <a:t>altor</a:t>
                      </a:r>
                      <a:r>
                        <a:rPr lang="en-US" sz="1800" dirty="0">
                          <a:solidFill>
                            <a:schemeClr val="bg1"/>
                          </a:solidFill>
                          <a:latin typeface="Calibri"/>
                          <a:ea typeface="Calibri"/>
                        </a:rPr>
                        <a:t> material </a:t>
                      </a:r>
                      <a:r>
                        <a:rPr lang="en-US" sz="1800" dirty="0" err="1">
                          <a:solidFill>
                            <a:schemeClr val="bg1"/>
                          </a:solidFill>
                          <a:latin typeface="Calibri"/>
                          <a:ea typeface="Calibri"/>
                        </a:rPr>
                        <a:t>pentru</a:t>
                      </a:r>
                      <a:r>
                        <a:rPr lang="en-US" sz="1800" dirty="0">
                          <a:solidFill>
                            <a:schemeClr val="bg1"/>
                          </a:solidFill>
                          <a:latin typeface="Calibri"/>
                          <a:ea typeface="Calibri"/>
                        </a:rPr>
                        <a:t> </a:t>
                      </a:r>
                      <a:r>
                        <a:rPr lang="en-US" sz="1800" dirty="0" err="1" smtClean="0">
                          <a:solidFill>
                            <a:schemeClr val="bg1"/>
                          </a:solidFill>
                          <a:latin typeface="Calibri"/>
                          <a:ea typeface="Calibri"/>
                        </a:rPr>
                        <a:t>biotehnologii</a:t>
                      </a:r>
                      <a:endParaRPr lang="en-US" sz="1800" dirty="0">
                        <a:solidFill>
                          <a:schemeClr val="bg1"/>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ts val="1800"/>
                        </a:lnSpc>
                        <a:spcBef>
                          <a:spcPts val="0"/>
                        </a:spcBef>
                        <a:spcAft>
                          <a:spcPts val="0"/>
                        </a:spcAft>
                      </a:pPr>
                      <a:r>
                        <a:rPr lang="en-US" sz="1800" dirty="0" err="1">
                          <a:solidFill>
                            <a:schemeClr val="bg1"/>
                          </a:solidFill>
                          <a:latin typeface="Calibri"/>
                          <a:ea typeface="Calibri"/>
                          <a:cs typeface="Times New Roman"/>
                        </a:rPr>
                        <a:t>Cercetare</a:t>
                      </a:r>
                      <a:r>
                        <a:rPr lang="en-US" sz="1800" dirty="0">
                          <a:solidFill>
                            <a:schemeClr val="bg1"/>
                          </a:solidFill>
                          <a:latin typeface="Calibri"/>
                          <a:ea typeface="Calibri"/>
                          <a:cs typeface="Times New Roman"/>
                        </a:rPr>
                        <a:t> </a:t>
                      </a:r>
                      <a:r>
                        <a:rPr lang="en-US" sz="1800" dirty="0" err="1">
                          <a:solidFill>
                            <a:schemeClr val="bg1"/>
                          </a:solidFill>
                          <a:latin typeface="Calibri"/>
                          <a:ea typeface="Calibri"/>
                          <a:cs typeface="Times New Roman"/>
                        </a:rPr>
                        <a:t>industriala</a:t>
                      </a:r>
                      <a:endParaRPr lang="en-US" sz="18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ts val="1800"/>
                        </a:lnSpc>
                        <a:spcBef>
                          <a:spcPts val="0"/>
                        </a:spcBef>
                        <a:spcAft>
                          <a:spcPts val="0"/>
                        </a:spcAft>
                      </a:pPr>
                      <a:r>
                        <a:rPr lang="en-US" sz="1800" dirty="0">
                          <a:solidFill>
                            <a:schemeClr val="bg1"/>
                          </a:solidFill>
                          <a:latin typeface="Calibri"/>
                          <a:ea typeface="Calibri"/>
                          <a:cs typeface="Times New Roman"/>
                        </a:rPr>
                        <a:t>50</a:t>
                      </a:r>
                      <a:r>
                        <a:rPr lang="en-US" sz="1800" dirty="0" smtClean="0">
                          <a:solidFill>
                            <a:schemeClr val="bg1"/>
                          </a:solidFill>
                          <a:latin typeface="Calibri"/>
                          <a:ea typeface="Calibri"/>
                          <a:cs typeface="Times New Roman"/>
                        </a:rPr>
                        <a:t>%</a:t>
                      </a:r>
                      <a:endParaRPr lang="en-US" sz="18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647232">
                <a:tc>
                  <a:txBody>
                    <a:bodyPr/>
                    <a:lstStyle/>
                    <a:p>
                      <a:pPr marL="0" marR="0" algn="just">
                        <a:lnSpc>
                          <a:spcPts val="1800"/>
                        </a:lnSpc>
                        <a:spcBef>
                          <a:spcPts val="0"/>
                        </a:spcBef>
                        <a:spcAft>
                          <a:spcPts val="0"/>
                        </a:spcAft>
                      </a:pPr>
                      <a:r>
                        <a:rPr lang="en-US" sz="1800" dirty="0" smtClean="0">
                          <a:solidFill>
                            <a:schemeClr val="bg1"/>
                          </a:solidFill>
                          <a:latin typeface="Calibri"/>
                          <a:ea typeface="Calibri"/>
                          <a:cs typeface="Times New Roman"/>
                        </a:rPr>
                        <a:t>-</a:t>
                      </a:r>
                      <a:r>
                        <a:rPr lang="en-US" sz="1800" baseline="0" dirty="0" smtClean="0">
                          <a:solidFill>
                            <a:schemeClr val="bg1"/>
                          </a:solidFill>
                          <a:latin typeface="Calibri"/>
                          <a:ea typeface="Calibri"/>
                          <a:cs typeface="Times New Roman"/>
                        </a:rPr>
                        <a:t> </a:t>
                      </a:r>
                      <a:r>
                        <a:rPr lang="en-US" sz="1800" dirty="0" err="1" smtClean="0">
                          <a:solidFill>
                            <a:schemeClr val="bg1"/>
                          </a:solidFill>
                          <a:latin typeface="Calibri"/>
                          <a:ea typeface="Calibri"/>
                          <a:cs typeface="Times New Roman"/>
                        </a:rPr>
                        <a:t>Cerinte</a:t>
                      </a:r>
                      <a:r>
                        <a:rPr lang="en-US" sz="1800" dirty="0" smtClean="0">
                          <a:solidFill>
                            <a:schemeClr val="bg1"/>
                          </a:solidFill>
                          <a:latin typeface="Calibri"/>
                          <a:ea typeface="Calibri"/>
                          <a:cs typeface="Times New Roman"/>
                        </a:rPr>
                        <a:t> de </a:t>
                      </a:r>
                      <a:r>
                        <a:rPr lang="en-US" sz="1800" dirty="0" err="1" smtClean="0">
                          <a:solidFill>
                            <a:schemeClr val="bg1"/>
                          </a:solidFill>
                          <a:latin typeface="Calibri"/>
                          <a:ea typeface="Calibri"/>
                          <a:cs typeface="Times New Roman"/>
                        </a:rPr>
                        <a:t>autorizare</a:t>
                      </a:r>
                      <a:r>
                        <a:rPr lang="en-US" sz="1800" dirty="0" smtClean="0">
                          <a:solidFill>
                            <a:schemeClr val="bg1"/>
                          </a:solidFill>
                          <a:latin typeface="Calibri"/>
                          <a:ea typeface="Calibri"/>
                          <a:cs typeface="Times New Roman"/>
                        </a:rPr>
                        <a:t> </a:t>
                      </a:r>
                      <a:r>
                        <a:rPr lang="en-US" sz="1800" dirty="0" err="1" smtClean="0">
                          <a:solidFill>
                            <a:schemeClr val="bg1"/>
                          </a:solidFill>
                          <a:latin typeface="Calibri"/>
                          <a:ea typeface="Calibri"/>
                          <a:cs typeface="Times New Roman"/>
                        </a:rPr>
                        <a:t>pentru</a:t>
                      </a:r>
                      <a:r>
                        <a:rPr lang="en-US" sz="1800" dirty="0" smtClean="0">
                          <a:solidFill>
                            <a:schemeClr val="bg1"/>
                          </a:solidFill>
                          <a:latin typeface="Calibri"/>
                          <a:ea typeface="Calibri"/>
                          <a:cs typeface="Times New Roman"/>
                        </a:rPr>
                        <a:t> </a:t>
                      </a:r>
                      <a:r>
                        <a:rPr lang="en-US" sz="1800" dirty="0" err="1" smtClean="0">
                          <a:solidFill>
                            <a:schemeClr val="bg1"/>
                          </a:solidFill>
                          <a:latin typeface="Calibri"/>
                          <a:ea typeface="Calibri"/>
                          <a:cs typeface="Times New Roman"/>
                        </a:rPr>
                        <a:t>vaccin</a:t>
                      </a:r>
                      <a:r>
                        <a:rPr lang="en-US" sz="1800" baseline="0" dirty="0" smtClean="0">
                          <a:solidFill>
                            <a:schemeClr val="bg1"/>
                          </a:solidFill>
                          <a:latin typeface="Calibri"/>
                          <a:ea typeface="Calibri"/>
                          <a:cs typeface="Times New Roman"/>
                        </a:rPr>
                        <a:t> cu </a:t>
                      </a:r>
                      <a:r>
                        <a:rPr lang="en-US" sz="1800" baseline="0" dirty="0" err="1" smtClean="0">
                          <a:solidFill>
                            <a:schemeClr val="bg1"/>
                          </a:solidFill>
                          <a:latin typeface="Calibri"/>
                          <a:ea typeface="Calibri"/>
                          <a:cs typeface="Times New Roman"/>
                        </a:rPr>
                        <a:t>microrganisme</a:t>
                      </a:r>
                      <a:r>
                        <a:rPr lang="en-US" sz="1800" baseline="0" dirty="0" smtClean="0">
                          <a:solidFill>
                            <a:schemeClr val="bg1"/>
                          </a:solidFill>
                          <a:latin typeface="Calibri"/>
                          <a:ea typeface="Calibri"/>
                          <a:cs typeface="Times New Roman"/>
                        </a:rPr>
                        <a:t> inactivate </a:t>
                      </a:r>
                      <a:r>
                        <a:rPr lang="en-US" sz="1800" baseline="0" dirty="0" err="1" smtClean="0">
                          <a:solidFill>
                            <a:schemeClr val="bg1"/>
                          </a:solidFill>
                          <a:latin typeface="Calibri"/>
                          <a:ea typeface="Calibri"/>
                          <a:cs typeface="Times New Roman"/>
                        </a:rPr>
                        <a:t>prin</a:t>
                      </a:r>
                      <a:r>
                        <a:rPr lang="en-US" sz="1800" baseline="0" dirty="0" smtClean="0">
                          <a:solidFill>
                            <a:schemeClr val="bg1"/>
                          </a:solidFill>
                          <a:latin typeface="Calibri"/>
                          <a:ea typeface="Calibri"/>
                          <a:cs typeface="Times New Roman"/>
                        </a:rPr>
                        <a:t> </a:t>
                      </a:r>
                      <a:r>
                        <a:rPr lang="en-US" sz="1800" baseline="0" dirty="0" err="1" smtClean="0">
                          <a:solidFill>
                            <a:schemeClr val="bg1"/>
                          </a:solidFill>
                          <a:latin typeface="Calibri"/>
                          <a:ea typeface="Calibri"/>
                          <a:cs typeface="Times New Roman"/>
                        </a:rPr>
                        <a:t>iradiere</a:t>
                      </a:r>
                      <a:endParaRPr lang="en-US" sz="18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ts val="1800"/>
                        </a:lnSpc>
                        <a:spcBef>
                          <a:spcPts val="0"/>
                        </a:spcBef>
                        <a:spcAft>
                          <a:spcPts val="0"/>
                        </a:spcAft>
                      </a:pPr>
                      <a:r>
                        <a:rPr lang="en-US" sz="1800" dirty="0" err="1" smtClean="0">
                          <a:solidFill>
                            <a:schemeClr val="bg1"/>
                          </a:solidFill>
                          <a:latin typeface="Calibri"/>
                          <a:ea typeface="Calibri"/>
                          <a:cs typeface="Times New Roman"/>
                        </a:rPr>
                        <a:t>Dezvoltare</a:t>
                      </a:r>
                      <a:r>
                        <a:rPr lang="en-US" sz="1800" dirty="0" smtClean="0">
                          <a:solidFill>
                            <a:schemeClr val="bg1"/>
                          </a:solidFill>
                          <a:latin typeface="Calibri"/>
                          <a:ea typeface="Calibri"/>
                          <a:cs typeface="Times New Roman"/>
                        </a:rPr>
                        <a:t> </a:t>
                      </a:r>
                      <a:r>
                        <a:rPr lang="en-US" sz="1800" dirty="0" err="1" smtClean="0">
                          <a:solidFill>
                            <a:schemeClr val="bg1"/>
                          </a:solidFill>
                          <a:latin typeface="Calibri"/>
                          <a:ea typeface="Calibri"/>
                          <a:cs typeface="Times New Roman"/>
                        </a:rPr>
                        <a:t>experimentala</a:t>
                      </a:r>
                      <a:endParaRPr lang="en-US" sz="18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ts val="1800"/>
                        </a:lnSpc>
                        <a:spcBef>
                          <a:spcPts val="0"/>
                        </a:spcBef>
                        <a:spcAft>
                          <a:spcPts val="0"/>
                        </a:spcAft>
                      </a:pPr>
                      <a:r>
                        <a:rPr lang="en-US" sz="1800" dirty="0" smtClean="0">
                          <a:solidFill>
                            <a:schemeClr val="bg1"/>
                          </a:solidFill>
                          <a:latin typeface="Calibri"/>
                          <a:ea typeface="Calibri"/>
                          <a:cs typeface="Times New Roman"/>
                        </a:rPr>
                        <a:t>40</a:t>
                      </a:r>
                      <a:r>
                        <a:rPr lang="en-US" sz="1800" dirty="0">
                          <a:solidFill>
                            <a:schemeClr val="bg1"/>
                          </a:solidFill>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1021868">
                <a:tc>
                  <a:txBody>
                    <a:bodyPr/>
                    <a:lstStyle/>
                    <a:p>
                      <a:pPr marL="0" marR="0" algn="just">
                        <a:lnSpc>
                          <a:spcPts val="1800"/>
                        </a:lnSpc>
                        <a:spcBef>
                          <a:spcPts val="0"/>
                        </a:spcBef>
                        <a:spcAft>
                          <a:spcPts val="0"/>
                        </a:spcAft>
                      </a:pPr>
                      <a:r>
                        <a:rPr lang="en-US" sz="1800" b="1" spc="-50" dirty="0" smtClean="0">
                          <a:solidFill>
                            <a:schemeClr val="bg1"/>
                          </a:solidFill>
                          <a:latin typeface="Calibri"/>
                          <a:ea typeface="Calibri"/>
                        </a:rPr>
                        <a:t>- </a:t>
                      </a:r>
                      <a:r>
                        <a:rPr lang="en-US" sz="1800" spc="-50" dirty="0" err="1" smtClean="0">
                          <a:solidFill>
                            <a:schemeClr val="bg1"/>
                          </a:solidFill>
                          <a:latin typeface="Calibri"/>
                          <a:ea typeface="Calibri"/>
                        </a:rPr>
                        <a:t>Teste</a:t>
                      </a:r>
                      <a:r>
                        <a:rPr lang="en-US" sz="1800" spc="-50" dirty="0" smtClean="0">
                          <a:solidFill>
                            <a:schemeClr val="bg1"/>
                          </a:solidFill>
                          <a:latin typeface="Calibri"/>
                          <a:ea typeface="Calibri"/>
                        </a:rPr>
                        <a:t> </a:t>
                      </a:r>
                      <a:r>
                        <a:rPr lang="en-US" sz="1800" spc="-50" dirty="0">
                          <a:solidFill>
                            <a:schemeClr val="bg1"/>
                          </a:solidFill>
                          <a:latin typeface="Calibri"/>
                          <a:ea typeface="Calibri"/>
                        </a:rPr>
                        <a:t>in vitro </a:t>
                      </a:r>
                      <a:r>
                        <a:rPr lang="en-US" sz="1800" spc="-50" dirty="0" err="1">
                          <a:solidFill>
                            <a:schemeClr val="bg1"/>
                          </a:solidFill>
                          <a:latin typeface="Calibri"/>
                          <a:ea typeface="Calibri"/>
                        </a:rPr>
                        <a:t>si</a:t>
                      </a:r>
                      <a:r>
                        <a:rPr lang="en-US" sz="1800" spc="-50" dirty="0">
                          <a:solidFill>
                            <a:schemeClr val="bg1"/>
                          </a:solidFill>
                          <a:latin typeface="Calibri"/>
                          <a:ea typeface="Calibri"/>
                        </a:rPr>
                        <a:t> in vivo, </a:t>
                      </a:r>
                      <a:r>
                        <a:rPr lang="en-US" sz="1800" spc="-50" dirty="0" err="1">
                          <a:solidFill>
                            <a:schemeClr val="bg1"/>
                          </a:solidFill>
                          <a:latin typeface="Calibri"/>
                          <a:ea typeface="Calibri"/>
                        </a:rPr>
                        <a:t>microbiologice</a:t>
                      </a:r>
                      <a:r>
                        <a:rPr lang="en-US" sz="1800" spc="-50" dirty="0">
                          <a:solidFill>
                            <a:schemeClr val="bg1"/>
                          </a:solidFill>
                          <a:latin typeface="Calibri"/>
                          <a:ea typeface="Calibri"/>
                        </a:rPr>
                        <a:t> </a:t>
                      </a:r>
                      <a:r>
                        <a:rPr lang="en-US" sz="1800" spc="-50" dirty="0" err="1">
                          <a:solidFill>
                            <a:schemeClr val="bg1"/>
                          </a:solidFill>
                          <a:latin typeface="Calibri"/>
                          <a:ea typeface="Calibri"/>
                        </a:rPr>
                        <a:t>si</a:t>
                      </a:r>
                      <a:r>
                        <a:rPr lang="en-US" sz="1800" spc="-50" dirty="0">
                          <a:solidFill>
                            <a:schemeClr val="bg1"/>
                          </a:solidFill>
                          <a:latin typeface="Calibri"/>
                          <a:ea typeface="Calibri"/>
                        </a:rPr>
                        <a:t> </a:t>
                      </a:r>
                      <a:r>
                        <a:rPr lang="en-US" sz="1800" spc="-50" dirty="0" err="1" smtClean="0">
                          <a:solidFill>
                            <a:schemeClr val="bg1"/>
                          </a:solidFill>
                          <a:latin typeface="Calibri"/>
                          <a:ea typeface="Calibri"/>
                        </a:rPr>
                        <a:t>imunologice</a:t>
                      </a:r>
                      <a:endParaRPr lang="en-US" sz="1800" dirty="0" smtClean="0">
                        <a:solidFill>
                          <a:schemeClr val="bg1"/>
                        </a:solidFill>
                        <a:latin typeface="Calibri"/>
                        <a:ea typeface="Calibri"/>
                      </a:endParaRPr>
                    </a:p>
                    <a:p>
                      <a:pPr marL="0" marR="0" algn="just">
                        <a:lnSpc>
                          <a:spcPts val="1600"/>
                        </a:lnSpc>
                        <a:spcBef>
                          <a:spcPts val="0"/>
                        </a:spcBef>
                        <a:spcAft>
                          <a:spcPts val="0"/>
                        </a:spcAft>
                      </a:pPr>
                      <a:r>
                        <a:rPr lang="en-US" sz="1800" dirty="0" smtClean="0">
                          <a:solidFill>
                            <a:schemeClr val="bg1"/>
                          </a:solidFill>
                          <a:latin typeface="Calibri"/>
                          <a:ea typeface="Calibri"/>
                        </a:rPr>
                        <a:t>(</a:t>
                      </a:r>
                      <a:r>
                        <a:rPr lang="en-US" sz="1600" dirty="0" err="1" smtClean="0">
                          <a:solidFill>
                            <a:schemeClr val="bg1"/>
                          </a:solidFill>
                          <a:latin typeface="Calibri"/>
                          <a:ea typeface="Calibri"/>
                        </a:rPr>
                        <a:t>Optimizarea</a:t>
                      </a:r>
                      <a:r>
                        <a:rPr lang="en-US" sz="1600" dirty="0" smtClean="0">
                          <a:solidFill>
                            <a:schemeClr val="bg1"/>
                          </a:solidFill>
                          <a:latin typeface="Calibri"/>
                          <a:ea typeface="Calibri"/>
                        </a:rPr>
                        <a:t> </a:t>
                      </a:r>
                      <a:r>
                        <a:rPr lang="en-US" sz="1600" dirty="0" err="1">
                          <a:solidFill>
                            <a:schemeClr val="bg1"/>
                          </a:solidFill>
                          <a:latin typeface="Calibri"/>
                          <a:ea typeface="Calibri"/>
                        </a:rPr>
                        <a:t>schemei</a:t>
                      </a:r>
                      <a:r>
                        <a:rPr lang="en-US" sz="1600" dirty="0">
                          <a:solidFill>
                            <a:schemeClr val="bg1"/>
                          </a:solidFill>
                          <a:latin typeface="Calibri"/>
                          <a:ea typeface="Calibri"/>
                        </a:rPr>
                        <a:t> de </a:t>
                      </a:r>
                      <a:r>
                        <a:rPr lang="en-US" sz="1600" dirty="0" err="1" smtClean="0">
                          <a:solidFill>
                            <a:schemeClr val="bg1"/>
                          </a:solidFill>
                          <a:latin typeface="Calibri"/>
                          <a:ea typeface="Calibri"/>
                        </a:rPr>
                        <a:t>vaccinare</a:t>
                      </a:r>
                      <a:r>
                        <a:rPr lang="en-US" sz="1600" dirty="0" smtClean="0">
                          <a:solidFill>
                            <a:schemeClr val="bg1"/>
                          </a:solidFill>
                          <a:latin typeface="Calibri"/>
                          <a:ea typeface="Calibri"/>
                        </a:rPr>
                        <a:t>, </a:t>
                      </a:r>
                      <a:r>
                        <a:rPr lang="en-US" sz="1600" dirty="0" err="1">
                          <a:solidFill>
                            <a:schemeClr val="bg1"/>
                          </a:solidFill>
                          <a:latin typeface="Calibri"/>
                          <a:ea typeface="Times New Roman"/>
                        </a:rPr>
                        <a:t>Studii</a:t>
                      </a:r>
                      <a:r>
                        <a:rPr lang="en-US" sz="1600" dirty="0">
                          <a:solidFill>
                            <a:schemeClr val="bg1"/>
                          </a:solidFill>
                          <a:latin typeface="Calibri"/>
                          <a:ea typeface="Times New Roman"/>
                        </a:rPr>
                        <a:t> de </a:t>
                      </a:r>
                      <a:r>
                        <a:rPr lang="en-US" sz="1600" dirty="0" err="1" smtClean="0">
                          <a:solidFill>
                            <a:schemeClr val="bg1"/>
                          </a:solidFill>
                          <a:latin typeface="Calibri"/>
                          <a:ea typeface="Times New Roman"/>
                        </a:rPr>
                        <a:t>interferenta</a:t>
                      </a:r>
                      <a:r>
                        <a:rPr lang="en-US" sz="1600" dirty="0" smtClean="0">
                          <a:solidFill>
                            <a:schemeClr val="bg1"/>
                          </a:solidFill>
                          <a:latin typeface="Calibri"/>
                          <a:ea typeface="Times New Roman"/>
                        </a:rPr>
                        <a:t>, </a:t>
                      </a:r>
                      <a:r>
                        <a:rPr lang="en-US" sz="1600" dirty="0" err="1">
                          <a:solidFill>
                            <a:schemeClr val="bg1"/>
                          </a:solidFill>
                          <a:latin typeface="Calibri"/>
                          <a:ea typeface="Calibri"/>
                        </a:rPr>
                        <a:t>Studii</a:t>
                      </a:r>
                      <a:r>
                        <a:rPr lang="en-US" sz="1600" dirty="0">
                          <a:solidFill>
                            <a:schemeClr val="bg1"/>
                          </a:solidFill>
                          <a:latin typeface="Calibri"/>
                          <a:ea typeface="Calibri"/>
                        </a:rPr>
                        <a:t> post-</a:t>
                      </a:r>
                      <a:r>
                        <a:rPr lang="en-US" sz="1600" dirty="0" err="1">
                          <a:solidFill>
                            <a:schemeClr val="bg1"/>
                          </a:solidFill>
                          <a:latin typeface="Calibri"/>
                          <a:ea typeface="Calibri"/>
                        </a:rPr>
                        <a:t>vanzare</a:t>
                      </a:r>
                      <a:r>
                        <a:rPr lang="en-US" sz="1600" dirty="0">
                          <a:solidFill>
                            <a:schemeClr val="bg1"/>
                          </a:solidFill>
                          <a:latin typeface="Calibri"/>
                          <a:ea typeface="Calibri"/>
                        </a:rPr>
                        <a:t> </a:t>
                      </a:r>
                      <a:r>
                        <a:rPr lang="en-US" sz="1600" dirty="0" err="1">
                          <a:solidFill>
                            <a:schemeClr val="bg1"/>
                          </a:solidFill>
                          <a:latin typeface="Calibri"/>
                          <a:ea typeface="Calibri"/>
                        </a:rPr>
                        <a:t>si</a:t>
                      </a:r>
                      <a:r>
                        <a:rPr lang="en-US" sz="1600" dirty="0">
                          <a:solidFill>
                            <a:schemeClr val="bg1"/>
                          </a:solidFill>
                          <a:latin typeface="Calibri"/>
                          <a:ea typeface="Calibri"/>
                        </a:rPr>
                        <a:t> de </a:t>
                      </a:r>
                      <a:r>
                        <a:rPr lang="en-US" sz="1600" dirty="0" err="1">
                          <a:solidFill>
                            <a:schemeClr val="bg1"/>
                          </a:solidFill>
                          <a:latin typeface="Calibri"/>
                          <a:ea typeface="Calibri"/>
                        </a:rPr>
                        <a:t>supraveghere</a:t>
                      </a:r>
                      <a:r>
                        <a:rPr lang="en-US" sz="1600" dirty="0">
                          <a:solidFill>
                            <a:schemeClr val="bg1"/>
                          </a:solidFill>
                          <a:latin typeface="Calibri"/>
                          <a:ea typeface="Calibri"/>
                        </a:rPr>
                        <a:t>)</a:t>
                      </a:r>
                      <a:endParaRPr lang="en-US" sz="1600" dirty="0">
                        <a:solidFill>
                          <a:schemeClr val="bg1"/>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ts val="1800"/>
                        </a:lnSpc>
                        <a:spcBef>
                          <a:spcPts val="0"/>
                        </a:spcBef>
                        <a:spcAft>
                          <a:spcPts val="0"/>
                        </a:spcAft>
                      </a:pPr>
                      <a:r>
                        <a:rPr lang="en-US" sz="1800" spc="-40" dirty="0" err="1">
                          <a:solidFill>
                            <a:schemeClr val="bg1"/>
                          </a:solidFill>
                          <a:latin typeface="Calibri"/>
                          <a:ea typeface="Calibri"/>
                          <a:cs typeface="Times New Roman"/>
                        </a:rPr>
                        <a:t>Cercetare</a:t>
                      </a:r>
                      <a:r>
                        <a:rPr lang="en-US" sz="1800" spc="-40" dirty="0">
                          <a:solidFill>
                            <a:schemeClr val="bg1"/>
                          </a:solidFill>
                          <a:latin typeface="Calibri"/>
                          <a:ea typeface="Calibri"/>
                          <a:cs typeface="Times New Roman"/>
                        </a:rPr>
                        <a:t> </a:t>
                      </a:r>
                      <a:r>
                        <a:rPr lang="en-US" sz="1800" dirty="0" err="1" smtClean="0">
                          <a:solidFill>
                            <a:schemeClr val="bg1"/>
                          </a:solidFill>
                          <a:latin typeface="Calibri"/>
                          <a:ea typeface="Calibri"/>
                          <a:cs typeface="Times New Roman"/>
                        </a:rPr>
                        <a:t>industriala</a:t>
                      </a:r>
                      <a:endParaRPr lang="en-US" sz="18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ts val="1800"/>
                        </a:lnSpc>
                        <a:spcBef>
                          <a:spcPts val="0"/>
                        </a:spcBef>
                        <a:spcAft>
                          <a:spcPts val="0"/>
                        </a:spcAft>
                      </a:pPr>
                      <a:r>
                        <a:rPr lang="en-US" sz="1800" dirty="0" smtClean="0">
                          <a:solidFill>
                            <a:schemeClr val="bg1"/>
                          </a:solidFill>
                          <a:latin typeface="Calibri"/>
                          <a:ea typeface="Calibri"/>
                          <a:cs typeface="Times New Roman"/>
                        </a:rPr>
                        <a:t>65</a:t>
                      </a:r>
                      <a:r>
                        <a:rPr lang="en-US" sz="1800" dirty="0">
                          <a:solidFill>
                            <a:schemeClr val="bg1"/>
                          </a:solidFill>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494679">
                <a:tc>
                  <a:txBody>
                    <a:bodyPr/>
                    <a:lstStyle/>
                    <a:p>
                      <a:pPr marL="0" marR="0">
                        <a:lnSpc>
                          <a:spcPts val="1800"/>
                        </a:lnSpc>
                        <a:spcBef>
                          <a:spcPts val="0"/>
                        </a:spcBef>
                        <a:spcAft>
                          <a:spcPts val="0"/>
                        </a:spcAft>
                      </a:pPr>
                      <a:r>
                        <a:rPr lang="en-US" sz="1800" dirty="0" err="1" smtClean="0">
                          <a:solidFill>
                            <a:schemeClr val="bg1"/>
                          </a:solidFill>
                          <a:latin typeface="Calibri"/>
                          <a:ea typeface="Calibri"/>
                          <a:cs typeface="Times New Roman"/>
                        </a:rPr>
                        <a:t>Dosar</a:t>
                      </a:r>
                      <a:r>
                        <a:rPr lang="en-US" sz="1800" dirty="0" smtClean="0">
                          <a:solidFill>
                            <a:schemeClr val="bg1"/>
                          </a:solidFill>
                          <a:latin typeface="Calibri"/>
                          <a:ea typeface="Calibri"/>
                          <a:cs typeface="Times New Roman"/>
                        </a:rPr>
                        <a:t>  </a:t>
                      </a:r>
                      <a:r>
                        <a:rPr lang="en-US" sz="1800" dirty="0">
                          <a:solidFill>
                            <a:schemeClr val="bg1"/>
                          </a:solidFill>
                          <a:latin typeface="Calibri"/>
                          <a:ea typeface="Calibri"/>
                          <a:cs typeface="Times New Roman"/>
                        </a:rPr>
                        <a:t>de </a:t>
                      </a:r>
                      <a:r>
                        <a:rPr lang="en-US" sz="1800" dirty="0" err="1">
                          <a:solidFill>
                            <a:schemeClr val="bg1"/>
                          </a:solidFill>
                          <a:latin typeface="Calibri"/>
                          <a:ea typeface="Calibri"/>
                          <a:cs typeface="Times New Roman"/>
                        </a:rPr>
                        <a:t>fabricatie</a:t>
                      </a:r>
                      <a:endParaRPr lang="en-US" sz="18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ts val="1800"/>
                        </a:lnSpc>
                        <a:spcBef>
                          <a:spcPts val="0"/>
                        </a:spcBef>
                        <a:spcAft>
                          <a:spcPts val="0"/>
                        </a:spcAft>
                      </a:pPr>
                      <a:r>
                        <a:rPr lang="en-US" sz="1800" dirty="0" err="1" smtClean="0">
                          <a:solidFill>
                            <a:schemeClr val="bg1"/>
                          </a:solidFill>
                          <a:latin typeface="+mn-lt"/>
                          <a:ea typeface="Calibri"/>
                          <a:cs typeface="Times New Roman"/>
                        </a:rPr>
                        <a:t>Dezvoltare</a:t>
                      </a:r>
                      <a:r>
                        <a:rPr lang="en-US" sz="1800" dirty="0" smtClean="0">
                          <a:solidFill>
                            <a:schemeClr val="bg1"/>
                          </a:solidFill>
                          <a:latin typeface="+mn-lt"/>
                          <a:ea typeface="Calibri"/>
                          <a:cs typeface="Times New Roman"/>
                        </a:rPr>
                        <a:t> </a:t>
                      </a:r>
                      <a:r>
                        <a:rPr lang="en-US" sz="1800" dirty="0" err="1" smtClean="0">
                          <a:solidFill>
                            <a:schemeClr val="bg1"/>
                          </a:solidFill>
                          <a:latin typeface="+mn-lt"/>
                          <a:ea typeface="Calibri"/>
                          <a:cs typeface="Times New Roman"/>
                        </a:rPr>
                        <a:t>experimentala</a:t>
                      </a:r>
                      <a:endParaRPr lang="en-US" sz="1800" dirty="0">
                        <a:solidFill>
                          <a:schemeClr val="bg1"/>
                        </a:solidFill>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ts val="1800"/>
                        </a:lnSpc>
                        <a:spcBef>
                          <a:spcPts val="0"/>
                        </a:spcBef>
                        <a:spcAft>
                          <a:spcPts val="0"/>
                        </a:spcAft>
                      </a:pPr>
                      <a:r>
                        <a:rPr lang="en-US" sz="1800" dirty="0" smtClean="0">
                          <a:solidFill>
                            <a:schemeClr val="bg1"/>
                          </a:solidFill>
                          <a:latin typeface="Calibri"/>
                          <a:ea typeface="Calibri"/>
                          <a:cs typeface="Times New Roman"/>
                        </a:rPr>
                        <a:t>40</a:t>
                      </a:r>
                      <a:r>
                        <a:rPr lang="en-US" sz="1800" dirty="0">
                          <a:solidFill>
                            <a:schemeClr val="bg1"/>
                          </a:solidFill>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bl>
          </a:graphicData>
        </a:graphic>
      </p:graphicFrame>
      <p:sp>
        <p:nvSpPr>
          <p:cNvPr id="8" name="Rectangle 7"/>
          <p:cNvSpPr/>
          <p:nvPr/>
        </p:nvSpPr>
        <p:spPr>
          <a:xfrm>
            <a:off x="914400" y="6019800"/>
            <a:ext cx="1970091" cy="338554"/>
          </a:xfrm>
          <a:prstGeom prst="rect">
            <a:avLst/>
          </a:prstGeom>
        </p:spPr>
        <p:txBody>
          <a:bodyPr wrap="none">
            <a:spAutoFit/>
          </a:bodyPr>
          <a:lstStyle/>
          <a:p>
            <a:r>
              <a:rPr lang="en-US" sz="1600" b="1" i="1" u="sng" dirty="0" smtClean="0">
                <a:solidFill>
                  <a:srgbClr val="0070C0"/>
                </a:solidFill>
              </a:rPr>
              <a:t>*</a:t>
            </a:r>
            <a:r>
              <a:rPr lang="en-US" sz="1600" b="1" i="1" u="sng" dirty="0" err="1" smtClean="0">
                <a:solidFill>
                  <a:srgbClr val="0070C0"/>
                </a:solidFill>
              </a:rPr>
              <a:t>Intreprindere</a:t>
            </a:r>
            <a:r>
              <a:rPr lang="en-US" sz="1600" b="1" i="1" u="sng" dirty="0" smtClean="0">
                <a:solidFill>
                  <a:srgbClr val="0070C0"/>
                </a:solidFill>
              </a:rPr>
              <a:t> Mare</a:t>
            </a:r>
            <a:r>
              <a:rPr lang="en-US" sz="1600" i="1" dirty="0" smtClean="0">
                <a:solidFill>
                  <a:srgbClr val="0070C0"/>
                </a:solidFill>
              </a:rPr>
              <a:t> </a:t>
            </a:r>
            <a:endParaRPr lang="en-US" sz="1600" dirty="0">
              <a:solidFill>
                <a:srgbClr val="0070C0"/>
              </a:solidFill>
            </a:endParaRPr>
          </a:p>
        </p:txBody>
      </p:sp>
    </p:spTree>
    <p:extLst>
      <p:ext uri="{BB962C8B-B14F-4D97-AF65-F5344CB8AC3E}">
        <p14:creationId xmlns:p14="http://schemas.microsoft.com/office/powerpoint/2010/main" val="1430643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r">
              <a:spcBef>
                <a:spcPct val="20000"/>
              </a:spcBef>
              <a:defRPr/>
            </a:pPr>
            <a:r>
              <a:rPr lang="en-US" sz="9600" b="1" dirty="0">
                <a:solidFill>
                  <a:srgbClr val="0000CC"/>
                </a:solidFill>
                <a:latin typeface="Symbol" panose="05050102010706020507" pitchFamily="18" charset="2"/>
              </a:rPr>
              <a:t>g</a:t>
            </a:r>
            <a:r>
              <a:rPr lang="en-US" sz="9600" b="1" dirty="0">
                <a:solidFill>
                  <a:srgbClr val="0000CC"/>
                </a:solidFill>
              </a:rPr>
              <a:t>+</a:t>
            </a:r>
            <a:endParaRPr lang="ro-RO" dirty="0"/>
          </a:p>
        </p:txBody>
      </p:sp>
      <p:pic>
        <p:nvPicPr>
          <p:cNvPr id="3074" name="Picture 2" descr="IFIN-H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150" y="274638"/>
            <a:ext cx="3067050" cy="952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 y="1371600"/>
            <a:ext cx="3111429" cy="523220"/>
          </a:xfrm>
          <a:prstGeom prst="rect">
            <a:avLst/>
          </a:prstGeom>
        </p:spPr>
        <p:txBody>
          <a:bodyPr wrap="none">
            <a:spAutoFit/>
          </a:bodyPr>
          <a:lstStyle/>
          <a:p>
            <a:r>
              <a:rPr lang="en-US" sz="2800" i="1" dirty="0" err="1" smtClean="0">
                <a:solidFill>
                  <a:srgbClr val="0000CC"/>
                </a:solidFill>
              </a:rPr>
              <a:t>Bugetul</a:t>
            </a:r>
            <a:r>
              <a:rPr lang="en-US" sz="2800" i="1" dirty="0" smtClean="0">
                <a:solidFill>
                  <a:srgbClr val="0000CC"/>
                </a:solidFill>
              </a:rPr>
              <a:t> </a:t>
            </a:r>
            <a:r>
              <a:rPr lang="en-US" sz="2800" i="1" dirty="0" err="1" smtClean="0">
                <a:solidFill>
                  <a:srgbClr val="0000CC"/>
                </a:solidFill>
              </a:rPr>
              <a:t>proiectului</a:t>
            </a:r>
            <a:r>
              <a:rPr lang="en-US" sz="2800" i="1" dirty="0" smtClean="0">
                <a:solidFill>
                  <a:srgbClr val="0000CC"/>
                </a:solidFill>
              </a:rPr>
              <a:t>: </a:t>
            </a:r>
            <a:endParaRPr lang="en-US" sz="2800" i="1" dirty="0">
              <a:solidFill>
                <a:srgbClr val="0000CC"/>
              </a:solidFill>
            </a:endParaRPr>
          </a:p>
        </p:txBody>
      </p:sp>
      <p:graphicFrame>
        <p:nvGraphicFramePr>
          <p:cNvPr id="5" name="Table 4"/>
          <p:cNvGraphicFramePr>
            <a:graphicFrameLocks noGrp="1"/>
          </p:cNvGraphicFramePr>
          <p:nvPr/>
        </p:nvGraphicFramePr>
        <p:xfrm>
          <a:off x="609600" y="1981200"/>
          <a:ext cx="7696201" cy="2240330"/>
        </p:xfrm>
        <a:graphic>
          <a:graphicData uri="http://schemas.openxmlformats.org/drawingml/2006/table">
            <a:tbl>
              <a:tblPr/>
              <a:tblGrid>
                <a:gridCol w="533400"/>
                <a:gridCol w="3127164"/>
                <a:gridCol w="1204840"/>
                <a:gridCol w="1051357"/>
                <a:gridCol w="1779440"/>
              </a:tblGrid>
              <a:tr h="817721">
                <a:tc>
                  <a:txBody>
                    <a:bodyPr/>
                    <a:lstStyle/>
                    <a:p>
                      <a:pPr marL="0" marR="0" algn="ctr">
                        <a:spcBef>
                          <a:spcPts val="0"/>
                        </a:spcBef>
                        <a:spcAft>
                          <a:spcPts val="0"/>
                        </a:spcAft>
                      </a:pPr>
                      <a:r>
                        <a:rPr lang="ro-RO" sz="1600" b="1" dirty="0">
                          <a:latin typeface="Times New Roman"/>
                          <a:ea typeface="SimSun"/>
                          <a:cs typeface="Times New Roman"/>
                        </a:rPr>
                        <a:t>Cod</a:t>
                      </a:r>
                      <a:endParaRPr lang="en-US" sz="1600" dirty="0">
                        <a:latin typeface="Calibri"/>
                        <a:ea typeface="SimSun"/>
                        <a:cs typeface="Times New Roman"/>
                      </a:endParaRPr>
                    </a:p>
                  </a:txBody>
                  <a:tcPr marL="61329" marR="61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ro-RO" sz="1600" b="1">
                          <a:latin typeface="Times New Roman"/>
                          <a:ea typeface="SimSun"/>
                          <a:cs typeface="Times New Roman"/>
                        </a:rPr>
                        <a:t>Denumire cheltuială</a:t>
                      </a:r>
                      <a:endParaRPr lang="en-US" sz="1600">
                        <a:latin typeface="Calibri"/>
                        <a:ea typeface="SimSun"/>
                        <a:cs typeface="Times New Roman"/>
                      </a:endParaRPr>
                    </a:p>
                  </a:txBody>
                  <a:tcPr marL="61329" marR="61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ro-RO" sz="1600" b="1">
                          <a:latin typeface="Times New Roman"/>
                          <a:ea typeface="SimSun"/>
                          <a:cs typeface="Times New Roman"/>
                        </a:rPr>
                        <a:t>Valoare cheltuială</a:t>
                      </a:r>
                      <a:endParaRPr lang="en-US" sz="1600">
                        <a:latin typeface="Calibri"/>
                        <a:ea typeface="SimSun"/>
                        <a:cs typeface="Times New Roman"/>
                      </a:endParaRPr>
                    </a:p>
                    <a:p>
                      <a:pPr marL="0" marR="0" algn="ctr">
                        <a:spcBef>
                          <a:spcPts val="0"/>
                        </a:spcBef>
                        <a:spcAft>
                          <a:spcPts val="0"/>
                        </a:spcAft>
                      </a:pPr>
                      <a:r>
                        <a:rPr lang="ro-RO" sz="1600" b="1">
                          <a:latin typeface="Times New Roman"/>
                          <a:ea typeface="SimSun"/>
                          <a:cs typeface="Times New Roman"/>
                        </a:rPr>
                        <a:t>(lei)</a:t>
                      </a:r>
                      <a:endParaRPr lang="en-US" sz="1600">
                        <a:latin typeface="Calibri"/>
                        <a:ea typeface="SimSun"/>
                        <a:cs typeface="Times New Roman"/>
                      </a:endParaRPr>
                    </a:p>
                  </a:txBody>
                  <a:tcPr marL="61329" marR="61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ro-RO" sz="1600" b="1">
                          <a:latin typeface="Times New Roman"/>
                          <a:ea typeface="SimSun"/>
                          <a:cs typeface="Times New Roman"/>
                        </a:rPr>
                        <a:t>Valoare eligibilă</a:t>
                      </a:r>
                      <a:endParaRPr lang="en-US" sz="1600">
                        <a:latin typeface="Calibri"/>
                        <a:ea typeface="SimSun"/>
                        <a:cs typeface="Times New Roman"/>
                      </a:endParaRPr>
                    </a:p>
                    <a:p>
                      <a:pPr marL="0" marR="0" algn="ctr">
                        <a:spcBef>
                          <a:spcPts val="0"/>
                        </a:spcBef>
                        <a:spcAft>
                          <a:spcPts val="0"/>
                        </a:spcAft>
                      </a:pPr>
                      <a:r>
                        <a:rPr lang="ro-RO" sz="1600" b="1">
                          <a:latin typeface="Times New Roman"/>
                          <a:ea typeface="SimSun"/>
                          <a:cs typeface="Times New Roman"/>
                        </a:rPr>
                        <a:t>(lei)*</a:t>
                      </a:r>
                      <a:endParaRPr lang="en-US" sz="1600">
                        <a:latin typeface="Calibri"/>
                        <a:ea typeface="SimSun"/>
                        <a:cs typeface="Times New Roman"/>
                      </a:endParaRPr>
                    </a:p>
                  </a:txBody>
                  <a:tcPr marL="61329" marR="61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ro-RO" sz="1600" b="1" dirty="0">
                          <a:latin typeface="Times New Roman"/>
                          <a:ea typeface="SimSun"/>
                          <a:cs typeface="Times New Roman"/>
                        </a:rPr>
                        <a:t>Valoarea asistenţei  financiare nerambursabile</a:t>
                      </a:r>
                      <a:endParaRPr lang="en-US" sz="1600" dirty="0">
                        <a:latin typeface="Calibri"/>
                        <a:ea typeface="SimSun"/>
                        <a:cs typeface="Times New Roman"/>
                      </a:endParaRPr>
                    </a:p>
                    <a:p>
                      <a:pPr marL="0" marR="0" algn="ctr">
                        <a:spcBef>
                          <a:spcPts val="0"/>
                        </a:spcBef>
                        <a:spcAft>
                          <a:spcPts val="0"/>
                        </a:spcAft>
                      </a:pPr>
                      <a:r>
                        <a:rPr lang="ro-RO" sz="1600" b="1" dirty="0">
                          <a:latin typeface="Times New Roman"/>
                          <a:ea typeface="SimSun"/>
                          <a:cs typeface="Times New Roman"/>
                        </a:rPr>
                        <a:t>(lei)</a:t>
                      </a:r>
                      <a:endParaRPr lang="en-US" sz="1600" dirty="0">
                        <a:latin typeface="Calibri"/>
                        <a:ea typeface="SimSun"/>
                        <a:cs typeface="Times New Roman"/>
                      </a:endParaRPr>
                    </a:p>
                  </a:txBody>
                  <a:tcPr marL="61329" marR="61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163544">
                <a:tc>
                  <a:txBody>
                    <a:bodyPr/>
                    <a:lstStyle/>
                    <a:p>
                      <a:pPr marL="0" marR="0" algn="ctr">
                        <a:spcBef>
                          <a:spcPts val="0"/>
                        </a:spcBef>
                        <a:spcAft>
                          <a:spcPts val="0"/>
                        </a:spcAft>
                      </a:pPr>
                      <a:r>
                        <a:rPr lang="ro-RO" sz="1600">
                          <a:latin typeface="Times New Roman"/>
                          <a:ea typeface="SimSun"/>
                          <a:cs typeface="Times New Roman"/>
                        </a:rPr>
                        <a:t>1</a:t>
                      </a:r>
                      <a:endParaRPr lang="en-US" sz="1600">
                        <a:latin typeface="Calibri"/>
                        <a:ea typeface="SimSun"/>
                        <a:cs typeface="Times New Roman"/>
                      </a:endParaRPr>
                    </a:p>
                  </a:txBody>
                  <a:tcPr marL="61329" marR="61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ro-RO" sz="1600">
                          <a:latin typeface="Times New Roman"/>
                          <a:ea typeface="SimSun"/>
                          <a:cs typeface="Times New Roman"/>
                        </a:rPr>
                        <a:t>2</a:t>
                      </a:r>
                      <a:endParaRPr lang="en-US" sz="1600">
                        <a:latin typeface="Calibri"/>
                        <a:ea typeface="SimSun"/>
                        <a:cs typeface="Times New Roman"/>
                      </a:endParaRPr>
                    </a:p>
                  </a:txBody>
                  <a:tcPr marL="61329" marR="613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ro-RO" sz="1600">
                          <a:latin typeface="Times New Roman"/>
                          <a:ea typeface="SimSun"/>
                          <a:cs typeface="Times New Roman"/>
                        </a:rPr>
                        <a:t>3</a:t>
                      </a:r>
                      <a:endParaRPr lang="en-US" sz="1600">
                        <a:latin typeface="Calibri"/>
                        <a:ea typeface="SimSun"/>
                        <a:cs typeface="Times New Roman"/>
                      </a:endParaRPr>
                    </a:p>
                  </a:txBody>
                  <a:tcPr marL="61329" marR="61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ro-RO" sz="1600">
                          <a:latin typeface="Times New Roman"/>
                          <a:ea typeface="SimSun"/>
                          <a:cs typeface="Times New Roman"/>
                        </a:rPr>
                        <a:t>4</a:t>
                      </a:r>
                      <a:endParaRPr lang="en-US" sz="1600">
                        <a:latin typeface="Calibri"/>
                        <a:ea typeface="SimSun"/>
                        <a:cs typeface="Times New Roman"/>
                      </a:endParaRPr>
                    </a:p>
                  </a:txBody>
                  <a:tcPr marL="61329" marR="61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ro-RO" sz="1600">
                          <a:latin typeface="Times New Roman"/>
                          <a:ea typeface="SimSun"/>
                          <a:cs typeface="Times New Roman"/>
                        </a:rPr>
                        <a:t>7</a:t>
                      </a:r>
                      <a:endParaRPr lang="en-US" sz="1600">
                        <a:latin typeface="Calibri"/>
                        <a:ea typeface="SimSun"/>
                        <a:cs typeface="Times New Roman"/>
                      </a:endParaRPr>
                    </a:p>
                  </a:txBody>
                  <a:tcPr marL="61329" marR="613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610">
                <a:tc gridSpan="5">
                  <a:txBody>
                    <a:bodyPr/>
                    <a:lstStyle/>
                    <a:p>
                      <a:pPr marL="0" marR="0" algn="just">
                        <a:spcBef>
                          <a:spcPts val="0"/>
                        </a:spcBef>
                        <a:spcAft>
                          <a:spcPts val="0"/>
                        </a:spcAft>
                      </a:pPr>
                      <a:r>
                        <a:rPr lang="ro-RO" sz="1600" b="1">
                          <a:latin typeface="Times New Roman"/>
                          <a:ea typeface="SimSun"/>
                          <a:cs typeface="Times New Roman"/>
                        </a:rPr>
                        <a:t>CHELTUIELI ELIGIBILE DIRECTE ALE ORGANIZAŢIEI DE CERCETARE***</a:t>
                      </a:r>
                      <a:endParaRPr lang="en-US" sz="1600">
                        <a:latin typeface="Calibri"/>
                        <a:ea typeface="SimSun"/>
                        <a:cs typeface="Times New Roman"/>
                      </a:endParaRPr>
                    </a:p>
                  </a:txBody>
                  <a:tcPr marL="61329" marR="61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54177">
                <a:tc>
                  <a:txBody>
                    <a:bodyPr/>
                    <a:lstStyle/>
                    <a:p>
                      <a:pPr marL="0" marR="0" algn="just">
                        <a:spcBef>
                          <a:spcPts val="0"/>
                        </a:spcBef>
                        <a:spcAft>
                          <a:spcPts val="0"/>
                        </a:spcAft>
                      </a:pPr>
                      <a:r>
                        <a:rPr lang="ro-RO" sz="1600" b="1" dirty="0">
                          <a:latin typeface="Times New Roman"/>
                          <a:ea typeface="SimSun"/>
                          <a:cs typeface="Times New Roman"/>
                        </a:rPr>
                        <a:t>A.</a:t>
                      </a:r>
                      <a:endParaRPr lang="en-US" sz="1600" dirty="0">
                        <a:latin typeface="Calibri"/>
                        <a:ea typeface="SimSun"/>
                        <a:cs typeface="Times New Roman"/>
                      </a:endParaRPr>
                    </a:p>
                  </a:txBody>
                  <a:tcPr marL="61329" marR="61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spcBef>
                          <a:spcPts val="0"/>
                        </a:spcBef>
                        <a:spcAft>
                          <a:spcPts val="0"/>
                        </a:spcAft>
                      </a:pPr>
                      <a:r>
                        <a:rPr lang="ro-RO" sz="1600" b="1" dirty="0">
                          <a:latin typeface="Times New Roman"/>
                          <a:ea typeface="SimSun"/>
                          <a:cs typeface="Times New Roman"/>
                        </a:rPr>
                        <a:t>Cheltuieli pentru activităţi de tip A  </a:t>
                      </a:r>
                      <a:r>
                        <a:rPr lang="ro-RO" sz="1600" dirty="0">
                          <a:latin typeface="Times New Roman"/>
                          <a:ea typeface="SimSun"/>
                          <a:cs typeface="Times New Roman"/>
                        </a:rPr>
                        <a:t>(max 20% din valoarea eligibilă a proiectului)</a:t>
                      </a:r>
                      <a:endParaRPr lang="en-US" sz="1600" dirty="0">
                        <a:latin typeface="Calibri"/>
                        <a:ea typeface="SimSun"/>
                        <a:cs typeface="Times New Roman"/>
                      </a:endParaRPr>
                    </a:p>
                  </a:txBody>
                  <a:tcPr marL="61329" marR="61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spcBef>
                          <a:spcPts val="0"/>
                        </a:spcBef>
                        <a:spcAft>
                          <a:spcPts val="0"/>
                        </a:spcAft>
                      </a:pPr>
                      <a:r>
                        <a:rPr lang="ro-RO" sz="1600" b="1" dirty="0">
                          <a:latin typeface="Times New Roman"/>
                          <a:ea typeface="SimSun"/>
                          <a:cs typeface="Times New Roman"/>
                        </a:rPr>
                        <a:t> 1.500.000</a:t>
                      </a:r>
                      <a:endParaRPr lang="en-US" sz="1600" dirty="0">
                        <a:latin typeface="Calibri"/>
                        <a:ea typeface="SimSun"/>
                        <a:cs typeface="Times New Roman"/>
                      </a:endParaRPr>
                    </a:p>
                  </a:txBody>
                  <a:tcPr marL="61329" marR="61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spcBef>
                          <a:spcPts val="0"/>
                        </a:spcBef>
                        <a:spcAft>
                          <a:spcPts val="0"/>
                        </a:spcAft>
                      </a:pPr>
                      <a:r>
                        <a:rPr lang="ro-RO" sz="1600" b="1" dirty="0">
                          <a:latin typeface="Times New Roman"/>
                          <a:ea typeface="SimSun"/>
                          <a:cs typeface="Times New Roman"/>
                        </a:rPr>
                        <a:t>1.500.000</a:t>
                      </a:r>
                      <a:endParaRPr lang="en-US" sz="1600" dirty="0">
                        <a:latin typeface="Calibri"/>
                        <a:ea typeface="SimSun"/>
                        <a:cs typeface="Times New Roman"/>
                      </a:endParaRPr>
                    </a:p>
                  </a:txBody>
                  <a:tcPr marL="61329" marR="61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spcBef>
                          <a:spcPts val="0"/>
                        </a:spcBef>
                        <a:spcAft>
                          <a:spcPts val="0"/>
                        </a:spcAft>
                      </a:pPr>
                      <a:r>
                        <a:rPr lang="ro-RO" sz="1600" b="1" dirty="0">
                          <a:latin typeface="Times New Roman"/>
                          <a:ea typeface="SimSun"/>
                          <a:cs typeface="Times New Roman"/>
                        </a:rPr>
                        <a:t> 1.500.000</a:t>
                      </a:r>
                      <a:endParaRPr lang="en-US" sz="1600" dirty="0">
                        <a:latin typeface="Calibri"/>
                        <a:ea typeface="SimSun"/>
                        <a:cs typeface="Times New Roman"/>
                      </a:endParaRPr>
                    </a:p>
                  </a:txBody>
                  <a:tcPr marL="61329" marR="61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6" name="Table 5"/>
          <p:cNvGraphicFramePr>
            <a:graphicFrameLocks noGrp="1"/>
          </p:cNvGraphicFramePr>
          <p:nvPr/>
        </p:nvGraphicFramePr>
        <p:xfrm>
          <a:off x="609600" y="4800600"/>
          <a:ext cx="7696201" cy="975360"/>
        </p:xfrm>
        <a:graphic>
          <a:graphicData uri="http://schemas.openxmlformats.org/drawingml/2006/table">
            <a:tbl>
              <a:tblPr/>
              <a:tblGrid>
                <a:gridCol w="533400"/>
                <a:gridCol w="3127164"/>
                <a:gridCol w="1204840"/>
                <a:gridCol w="1051357"/>
                <a:gridCol w="1779440"/>
              </a:tblGrid>
              <a:tr h="327089">
                <a:tc>
                  <a:txBody>
                    <a:bodyPr/>
                    <a:lstStyle/>
                    <a:p>
                      <a:pPr marL="0" marR="0" algn="just">
                        <a:spcBef>
                          <a:spcPts val="0"/>
                        </a:spcBef>
                        <a:spcAft>
                          <a:spcPts val="0"/>
                        </a:spcAft>
                      </a:pPr>
                      <a:r>
                        <a:rPr lang="ro-RO" sz="1600" b="1" dirty="0">
                          <a:latin typeface="Times New Roman"/>
                          <a:ea typeface="SimSun"/>
                          <a:cs typeface="Times New Roman"/>
                        </a:rPr>
                        <a:t>B.</a:t>
                      </a:r>
                      <a:endParaRPr lang="en-US" sz="1600" dirty="0">
                        <a:latin typeface="Calibri"/>
                        <a:ea typeface="SimSun"/>
                        <a:cs typeface="Times New Roman"/>
                      </a:endParaRPr>
                    </a:p>
                  </a:txBody>
                  <a:tcPr marL="61329" marR="61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marR="0" algn="just">
                        <a:spcBef>
                          <a:spcPts val="0"/>
                        </a:spcBef>
                        <a:spcAft>
                          <a:spcPts val="0"/>
                        </a:spcAft>
                      </a:pPr>
                      <a:r>
                        <a:rPr lang="ro-RO" sz="1600" b="1" kern="100" dirty="0" smtClean="0">
                          <a:latin typeface="Times New Roman"/>
                          <a:ea typeface="SimSun"/>
                          <a:cs typeface="Times New Roman"/>
                        </a:rPr>
                        <a:t>Cheltuieli </a:t>
                      </a:r>
                      <a:r>
                        <a:rPr lang="ro-RO" sz="1600" b="1" kern="100" dirty="0">
                          <a:latin typeface="Times New Roman"/>
                          <a:ea typeface="SimSun"/>
                          <a:cs typeface="Times New Roman"/>
                        </a:rPr>
                        <a:t>pentru activită</a:t>
                      </a:r>
                      <a:r>
                        <a:rPr lang="ro-RO" sz="1600" b="1" dirty="0">
                          <a:latin typeface="Times New Roman"/>
                          <a:ea typeface="SimSun"/>
                          <a:cs typeface="Times New Roman"/>
                        </a:rPr>
                        <a:t>ţ</a:t>
                      </a:r>
                      <a:r>
                        <a:rPr lang="ro-RO" sz="1600" b="1" kern="100" dirty="0">
                          <a:latin typeface="Times New Roman"/>
                          <a:ea typeface="SimSun"/>
                          <a:cs typeface="Times New Roman"/>
                        </a:rPr>
                        <a:t>i de tip B</a:t>
                      </a:r>
                      <a:endParaRPr lang="en-US" sz="1600" dirty="0">
                        <a:latin typeface="Calibri"/>
                        <a:ea typeface="SimSun"/>
                        <a:cs typeface="Times New Roman"/>
                      </a:endParaRPr>
                    </a:p>
                  </a:txBody>
                  <a:tcPr marL="61329" marR="61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marR="0" algn="r">
                        <a:spcBef>
                          <a:spcPts val="0"/>
                        </a:spcBef>
                        <a:spcAft>
                          <a:spcPts val="0"/>
                        </a:spcAft>
                      </a:pPr>
                      <a:r>
                        <a:rPr lang="ro-RO" sz="1600" b="1" dirty="0">
                          <a:latin typeface="Times New Roman"/>
                          <a:ea typeface="SimSun"/>
                          <a:cs typeface="Times New Roman"/>
                        </a:rPr>
                        <a:t>100.000</a:t>
                      </a:r>
                      <a:endParaRPr lang="en-US" sz="1600" dirty="0">
                        <a:latin typeface="Calibri"/>
                        <a:ea typeface="SimSun"/>
                        <a:cs typeface="Times New Roman"/>
                      </a:endParaRPr>
                    </a:p>
                  </a:txBody>
                  <a:tcPr marL="61329" marR="61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marR="0" algn="r">
                        <a:spcBef>
                          <a:spcPts val="0"/>
                        </a:spcBef>
                        <a:spcAft>
                          <a:spcPts val="0"/>
                        </a:spcAft>
                      </a:pPr>
                      <a:r>
                        <a:rPr lang="ro-RO" sz="1600" b="1">
                          <a:latin typeface="Times New Roman"/>
                          <a:ea typeface="SimSun"/>
                          <a:cs typeface="Times New Roman"/>
                        </a:rPr>
                        <a:t>100.000</a:t>
                      </a:r>
                      <a:endParaRPr lang="en-US" sz="1600">
                        <a:latin typeface="Calibri"/>
                        <a:ea typeface="SimSun"/>
                        <a:cs typeface="Times New Roman"/>
                      </a:endParaRPr>
                    </a:p>
                  </a:txBody>
                  <a:tcPr marL="61329" marR="61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marR="0" algn="r">
                        <a:spcBef>
                          <a:spcPts val="0"/>
                        </a:spcBef>
                        <a:spcAft>
                          <a:spcPts val="0"/>
                        </a:spcAft>
                      </a:pPr>
                      <a:r>
                        <a:rPr lang="ro-RO" sz="1600" b="1">
                          <a:latin typeface="Times New Roman"/>
                          <a:ea typeface="SimSun"/>
                          <a:cs typeface="Times New Roman"/>
                        </a:rPr>
                        <a:t>50.000</a:t>
                      </a:r>
                      <a:endParaRPr lang="en-US" sz="1600">
                        <a:latin typeface="Calibri"/>
                        <a:ea typeface="SimSun"/>
                        <a:cs typeface="Times New Roman"/>
                      </a:endParaRPr>
                    </a:p>
                  </a:txBody>
                  <a:tcPr marL="61329" marR="61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327089">
                <a:tc>
                  <a:txBody>
                    <a:bodyPr/>
                    <a:lstStyle/>
                    <a:p>
                      <a:pPr marL="0" marR="0" algn="just">
                        <a:spcBef>
                          <a:spcPts val="0"/>
                        </a:spcBef>
                        <a:spcAft>
                          <a:spcPts val="0"/>
                        </a:spcAft>
                      </a:pPr>
                      <a:r>
                        <a:rPr lang="ro-RO" sz="1600" b="1">
                          <a:latin typeface="Times New Roman"/>
                          <a:ea typeface="SimSun"/>
                          <a:cs typeface="Times New Roman"/>
                        </a:rPr>
                        <a:t>C.</a:t>
                      </a:r>
                      <a:endParaRPr lang="en-US" sz="1600">
                        <a:latin typeface="Calibri"/>
                        <a:ea typeface="SimSun"/>
                        <a:cs typeface="Times New Roman"/>
                      </a:endParaRPr>
                    </a:p>
                  </a:txBody>
                  <a:tcPr marL="61329" marR="61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marR="0" algn="just">
                        <a:spcBef>
                          <a:spcPts val="0"/>
                        </a:spcBef>
                        <a:spcAft>
                          <a:spcPts val="0"/>
                        </a:spcAft>
                      </a:pPr>
                      <a:r>
                        <a:rPr lang="ro-RO" sz="1600" b="1" dirty="0">
                          <a:latin typeface="Times New Roman"/>
                          <a:ea typeface="SimSun"/>
                          <a:cs typeface="Times New Roman"/>
                        </a:rPr>
                        <a:t>Cheltuieli pentru activităţi de tip C</a:t>
                      </a:r>
                      <a:endParaRPr lang="en-US" sz="1600" dirty="0">
                        <a:latin typeface="Calibri"/>
                        <a:ea typeface="SimSun"/>
                        <a:cs typeface="Times New Roman"/>
                      </a:endParaRPr>
                    </a:p>
                  </a:txBody>
                  <a:tcPr marL="61329" marR="61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marR="0" algn="r">
                        <a:spcBef>
                          <a:spcPts val="0"/>
                        </a:spcBef>
                        <a:spcAft>
                          <a:spcPts val="0"/>
                        </a:spcAft>
                      </a:pPr>
                      <a:r>
                        <a:rPr lang="ro-RO" sz="1600" b="1" dirty="0">
                          <a:latin typeface="Times New Roman"/>
                          <a:ea typeface="SimSun"/>
                          <a:cs typeface="Times New Roman"/>
                        </a:rPr>
                        <a:t>750.000</a:t>
                      </a:r>
                      <a:endParaRPr lang="en-US" sz="1600" dirty="0">
                        <a:latin typeface="Calibri"/>
                        <a:ea typeface="SimSun"/>
                        <a:cs typeface="Times New Roman"/>
                      </a:endParaRPr>
                    </a:p>
                  </a:txBody>
                  <a:tcPr marL="61329" marR="61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marR="0" algn="r">
                        <a:spcBef>
                          <a:spcPts val="0"/>
                        </a:spcBef>
                        <a:spcAft>
                          <a:spcPts val="0"/>
                        </a:spcAft>
                      </a:pPr>
                      <a:r>
                        <a:rPr lang="ro-RO" sz="1600" b="1" dirty="0">
                          <a:latin typeface="Times New Roman"/>
                          <a:ea typeface="SimSun"/>
                          <a:cs typeface="Times New Roman"/>
                        </a:rPr>
                        <a:t>750.000</a:t>
                      </a:r>
                      <a:endParaRPr lang="en-US" sz="1600" dirty="0">
                        <a:latin typeface="Calibri"/>
                        <a:ea typeface="SimSun"/>
                        <a:cs typeface="Times New Roman"/>
                      </a:endParaRPr>
                    </a:p>
                  </a:txBody>
                  <a:tcPr marL="61329" marR="61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marR="0" algn="r">
                        <a:spcBef>
                          <a:spcPts val="0"/>
                        </a:spcBef>
                        <a:spcAft>
                          <a:spcPts val="0"/>
                        </a:spcAft>
                      </a:pPr>
                      <a:r>
                        <a:rPr lang="ro-RO" sz="1600" b="1" dirty="0">
                          <a:latin typeface="Times New Roman"/>
                          <a:ea typeface="SimSun"/>
                          <a:cs typeface="Times New Roman"/>
                        </a:rPr>
                        <a:t>500.000</a:t>
                      </a:r>
                      <a:endParaRPr lang="en-US" sz="1600" dirty="0">
                        <a:latin typeface="Calibri"/>
                        <a:ea typeface="SimSun"/>
                        <a:cs typeface="Times New Roman"/>
                      </a:endParaRPr>
                    </a:p>
                  </a:txBody>
                  <a:tcPr marL="61329" marR="61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bl>
          </a:graphicData>
        </a:graphic>
      </p:graphicFrame>
      <p:sp>
        <p:nvSpPr>
          <p:cNvPr id="7" name="Rectangle 6"/>
          <p:cNvSpPr/>
          <p:nvPr/>
        </p:nvSpPr>
        <p:spPr>
          <a:xfrm>
            <a:off x="609600" y="4267200"/>
            <a:ext cx="3097964" cy="369332"/>
          </a:xfrm>
          <a:prstGeom prst="rect">
            <a:avLst/>
          </a:prstGeom>
        </p:spPr>
        <p:txBody>
          <a:bodyPr wrap="none">
            <a:spAutoFit/>
          </a:bodyPr>
          <a:lstStyle/>
          <a:p>
            <a:r>
              <a:rPr lang="en-US" b="1" kern="100" dirty="0" err="1" smtClean="0">
                <a:solidFill>
                  <a:prstClr val="black"/>
                </a:solidFill>
                <a:latin typeface="Times New Roman"/>
                <a:ea typeface="SimSun"/>
                <a:cs typeface="Times New Roman"/>
              </a:rPr>
              <a:t>Contracte</a:t>
            </a:r>
            <a:r>
              <a:rPr lang="en-US" b="1" kern="100" dirty="0" smtClean="0">
                <a:solidFill>
                  <a:prstClr val="black"/>
                </a:solidFill>
                <a:latin typeface="Times New Roman"/>
                <a:ea typeface="SimSun"/>
                <a:cs typeface="Times New Roman"/>
              </a:rPr>
              <a:t> </a:t>
            </a:r>
            <a:r>
              <a:rPr lang="en-US" b="1" kern="100" dirty="0" err="1" smtClean="0">
                <a:solidFill>
                  <a:prstClr val="black"/>
                </a:solidFill>
                <a:latin typeface="Times New Roman"/>
                <a:ea typeface="SimSun"/>
                <a:cs typeface="Times New Roman"/>
              </a:rPr>
              <a:t>directe</a:t>
            </a:r>
            <a:r>
              <a:rPr lang="en-US" b="1" kern="100" dirty="0" smtClean="0">
                <a:solidFill>
                  <a:prstClr val="black"/>
                </a:solidFill>
                <a:latin typeface="Times New Roman"/>
                <a:ea typeface="SimSun"/>
                <a:cs typeface="Times New Roman"/>
              </a:rPr>
              <a:t> </a:t>
            </a:r>
            <a:r>
              <a:rPr lang="en-US" b="1" i="1" kern="100" dirty="0" smtClean="0">
                <a:solidFill>
                  <a:prstClr val="black"/>
                </a:solidFill>
                <a:latin typeface="Times New Roman"/>
                <a:ea typeface="SimSun"/>
                <a:cs typeface="Times New Roman"/>
              </a:rPr>
              <a:t>(</a:t>
            </a:r>
            <a:r>
              <a:rPr lang="en-US" b="1" i="1" kern="100" dirty="0" err="1" smtClean="0">
                <a:solidFill>
                  <a:prstClr val="black"/>
                </a:solidFill>
                <a:latin typeface="Times New Roman"/>
                <a:ea typeface="SimSun"/>
                <a:cs typeface="Times New Roman"/>
              </a:rPr>
              <a:t>etapa</a:t>
            </a:r>
            <a:r>
              <a:rPr lang="en-US" b="1" i="1" kern="100" dirty="0" smtClean="0">
                <a:solidFill>
                  <a:prstClr val="black"/>
                </a:solidFill>
                <a:latin typeface="Times New Roman"/>
                <a:ea typeface="SimSun"/>
                <a:cs typeface="Times New Roman"/>
              </a:rPr>
              <a:t> 2-a):</a:t>
            </a:r>
            <a:endParaRPr lang="en-US" i="1" dirty="0">
              <a:solidFill>
                <a:prstClr val="black"/>
              </a:solidFill>
            </a:endParaRPr>
          </a:p>
        </p:txBody>
      </p:sp>
    </p:spTree>
    <p:extLst>
      <p:ext uri="{BB962C8B-B14F-4D97-AF65-F5344CB8AC3E}">
        <p14:creationId xmlns:p14="http://schemas.microsoft.com/office/powerpoint/2010/main" val="22547333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r">
              <a:spcBef>
                <a:spcPct val="20000"/>
              </a:spcBef>
              <a:defRPr/>
            </a:pPr>
            <a:r>
              <a:rPr lang="en-US" sz="9600" b="1" dirty="0">
                <a:solidFill>
                  <a:srgbClr val="0000CC"/>
                </a:solidFill>
                <a:latin typeface="Symbol" panose="05050102010706020507" pitchFamily="18" charset="2"/>
              </a:rPr>
              <a:t>g</a:t>
            </a:r>
            <a:r>
              <a:rPr lang="en-US" sz="9600" b="1" dirty="0">
                <a:solidFill>
                  <a:srgbClr val="0000CC"/>
                </a:solidFill>
              </a:rPr>
              <a:t>+</a:t>
            </a:r>
            <a:endParaRPr lang="ro-RO" dirty="0"/>
          </a:p>
        </p:txBody>
      </p:sp>
      <p:pic>
        <p:nvPicPr>
          <p:cNvPr id="3074" name="Picture 2" descr="IFIN-H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150" y="274638"/>
            <a:ext cx="3067050" cy="952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 y="1371600"/>
            <a:ext cx="3111429" cy="523220"/>
          </a:xfrm>
          <a:prstGeom prst="rect">
            <a:avLst/>
          </a:prstGeom>
        </p:spPr>
        <p:txBody>
          <a:bodyPr wrap="none">
            <a:spAutoFit/>
          </a:bodyPr>
          <a:lstStyle/>
          <a:p>
            <a:r>
              <a:rPr lang="en-US" sz="2800" i="1" dirty="0" err="1" smtClean="0">
                <a:solidFill>
                  <a:srgbClr val="0000CC"/>
                </a:solidFill>
              </a:rPr>
              <a:t>Bugetul</a:t>
            </a:r>
            <a:r>
              <a:rPr lang="en-US" sz="2800" i="1" dirty="0" smtClean="0">
                <a:solidFill>
                  <a:srgbClr val="0000CC"/>
                </a:solidFill>
              </a:rPr>
              <a:t> </a:t>
            </a:r>
            <a:r>
              <a:rPr lang="en-US" sz="2800" i="1" dirty="0" err="1" smtClean="0">
                <a:solidFill>
                  <a:srgbClr val="0000CC"/>
                </a:solidFill>
              </a:rPr>
              <a:t>proiectului</a:t>
            </a:r>
            <a:r>
              <a:rPr lang="en-US" sz="2800" i="1" dirty="0" smtClean="0">
                <a:solidFill>
                  <a:srgbClr val="0000CC"/>
                </a:solidFill>
              </a:rPr>
              <a:t>: </a:t>
            </a:r>
            <a:endParaRPr lang="en-US" sz="2800" i="1" dirty="0">
              <a:solidFill>
                <a:srgbClr val="0000CC"/>
              </a:solidFill>
            </a:endParaRPr>
          </a:p>
        </p:txBody>
      </p:sp>
      <p:graphicFrame>
        <p:nvGraphicFramePr>
          <p:cNvPr id="5" name="Table 4"/>
          <p:cNvGraphicFramePr>
            <a:graphicFrameLocks noGrp="1"/>
          </p:cNvGraphicFramePr>
          <p:nvPr/>
        </p:nvGraphicFramePr>
        <p:xfrm>
          <a:off x="609600" y="1981200"/>
          <a:ext cx="7696201" cy="2728010"/>
        </p:xfrm>
        <a:graphic>
          <a:graphicData uri="http://schemas.openxmlformats.org/drawingml/2006/table">
            <a:tbl>
              <a:tblPr/>
              <a:tblGrid>
                <a:gridCol w="533400"/>
                <a:gridCol w="3127164"/>
                <a:gridCol w="1204840"/>
                <a:gridCol w="1051357"/>
                <a:gridCol w="1779440"/>
              </a:tblGrid>
              <a:tr h="817721">
                <a:tc>
                  <a:txBody>
                    <a:bodyPr/>
                    <a:lstStyle/>
                    <a:p>
                      <a:pPr marL="0" marR="0" algn="ctr">
                        <a:spcBef>
                          <a:spcPts val="0"/>
                        </a:spcBef>
                        <a:spcAft>
                          <a:spcPts val="0"/>
                        </a:spcAft>
                      </a:pPr>
                      <a:r>
                        <a:rPr lang="ro-RO" sz="1600" b="1" dirty="0">
                          <a:latin typeface="Times New Roman"/>
                          <a:ea typeface="SimSun"/>
                          <a:cs typeface="Times New Roman"/>
                        </a:rPr>
                        <a:t>Cod</a:t>
                      </a:r>
                      <a:endParaRPr lang="en-US" sz="1600" dirty="0">
                        <a:latin typeface="Calibri"/>
                        <a:ea typeface="SimSun"/>
                        <a:cs typeface="Times New Roman"/>
                      </a:endParaRPr>
                    </a:p>
                  </a:txBody>
                  <a:tcPr marL="61329" marR="61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ro-RO" sz="1600" b="1">
                          <a:latin typeface="Times New Roman"/>
                          <a:ea typeface="SimSun"/>
                          <a:cs typeface="Times New Roman"/>
                        </a:rPr>
                        <a:t>Denumire cheltuială</a:t>
                      </a:r>
                      <a:endParaRPr lang="en-US" sz="1600">
                        <a:latin typeface="Calibri"/>
                        <a:ea typeface="SimSun"/>
                        <a:cs typeface="Times New Roman"/>
                      </a:endParaRPr>
                    </a:p>
                  </a:txBody>
                  <a:tcPr marL="61329" marR="61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ro-RO" sz="1600" b="1">
                          <a:latin typeface="Times New Roman"/>
                          <a:ea typeface="SimSun"/>
                          <a:cs typeface="Times New Roman"/>
                        </a:rPr>
                        <a:t>Valoare cheltuială</a:t>
                      </a:r>
                      <a:endParaRPr lang="en-US" sz="1600">
                        <a:latin typeface="Calibri"/>
                        <a:ea typeface="SimSun"/>
                        <a:cs typeface="Times New Roman"/>
                      </a:endParaRPr>
                    </a:p>
                    <a:p>
                      <a:pPr marL="0" marR="0" algn="ctr">
                        <a:spcBef>
                          <a:spcPts val="0"/>
                        </a:spcBef>
                        <a:spcAft>
                          <a:spcPts val="0"/>
                        </a:spcAft>
                      </a:pPr>
                      <a:r>
                        <a:rPr lang="ro-RO" sz="1600" b="1">
                          <a:latin typeface="Times New Roman"/>
                          <a:ea typeface="SimSun"/>
                          <a:cs typeface="Times New Roman"/>
                        </a:rPr>
                        <a:t>(lei)</a:t>
                      </a:r>
                      <a:endParaRPr lang="en-US" sz="1600">
                        <a:latin typeface="Calibri"/>
                        <a:ea typeface="SimSun"/>
                        <a:cs typeface="Times New Roman"/>
                      </a:endParaRPr>
                    </a:p>
                  </a:txBody>
                  <a:tcPr marL="61329" marR="61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ro-RO" sz="1600" b="1">
                          <a:latin typeface="Times New Roman"/>
                          <a:ea typeface="SimSun"/>
                          <a:cs typeface="Times New Roman"/>
                        </a:rPr>
                        <a:t>Valoare eligibilă</a:t>
                      </a:r>
                      <a:endParaRPr lang="en-US" sz="1600">
                        <a:latin typeface="Calibri"/>
                        <a:ea typeface="SimSun"/>
                        <a:cs typeface="Times New Roman"/>
                      </a:endParaRPr>
                    </a:p>
                    <a:p>
                      <a:pPr marL="0" marR="0" algn="ctr">
                        <a:spcBef>
                          <a:spcPts val="0"/>
                        </a:spcBef>
                        <a:spcAft>
                          <a:spcPts val="0"/>
                        </a:spcAft>
                      </a:pPr>
                      <a:r>
                        <a:rPr lang="ro-RO" sz="1600" b="1">
                          <a:latin typeface="Times New Roman"/>
                          <a:ea typeface="SimSun"/>
                          <a:cs typeface="Times New Roman"/>
                        </a:rPr>
                        <a:t>(lei)*</a:t>
                      </a:r>
                      <a:endParaRPr lang="en-US" sz="1600">
                        <a:latin typeface="Calibri"/>
                        <a:ea typeface="SimSun"/>
                        <a:cs typeface="Times New Roman"/>
                      </a:endParaRPr>
                    </a:p>
                  </a:txBody>
                  <a:tcPr marL="61329" marR="61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ro-RO" sz="1600" b="1" dirty="0">
                          <a:latin typeface="Times New Roman"/>
                          <a:ea typeface="SimSun"/>
                          <a:cs typeface="Times New Roman"/>
                        </a:rPr>
                        <a:t>Valoarea asistenţei  financiare nerambursabile</a:t>
                      </a:r>
                      <a:endParaRPr lang="en-US" sz="1600" dirty="0">
                        <a:latin typeface="Calibri"/>
                        <a:ea typeface="SimSun"/>
                        <a:cs typeface="Times New Roman"/>
                      </a:endParaRPr>
                    </a:p>
                    <a:p>
                      <a:pPr marL="0" marR="0" algn="ctr">
                        <a:spcBef>
                          <a:spcPts val="0"/>
                        </a:spcBef>
                        <a:spcAft>
                          <a:spcPts val="0"/>
                        </a:spcAft>
                      </a:pPr>
                      <a:r>
                        <a:rPr lang="ro-RO" sz="1600" b="1" dirty="0">
                          <a:latin typeface="Times New Roman"/>
                          <a:ea typeface="SimSun"/>
                          <a:cs typeface="Times New Roman"/>
                        </a:rPr>
                        <a:t>(lei)</a:t>
                      </a:r>
                      <a:endParaRPr lang="en-US" sz="1600" dirty="0">
                        <a:latin typeface="Calibri"/>
                        <a:ea typeface="SimSun"/>
                        <a:cs typeface="Times New Roman"/>
                      </a:endParaRPr>
                    </a:p>
                  </a:txBody>
                  <a:tcPr marL="61329" marR="61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163544">
                <a:tc>
                  <a:txBody>
                    <a:bodyPr/>
                    <a:lstStyle/>
                    <a:p>
                      <a:pPr marL="0" marR="0" algn="ctr">
                        <a:spcBef>
                          <a:spcPts val="0"/>
                        </a:spcBef>
                        <a:spcAft>
                          <a:spcPts val="0"/>
                        </a:spcAft>
                      </a:pPr>
                      <a:r>
                        <a:rPr lang="ro-RO" sz="1600">
                          <a:latin typeface="Times New Roman"/>
                          <a:ea typeface="SimSun"/>
                          <a:cs typeface="Times New Roman"/>
                        </a:rPr>
                        <a:t>1</a:t>
                      </a:r>
                      <a:endParaRPr lang="en-US" sz="1600">
                        <a:latin typeface="Calibri"/>
                        <a:ea typeface="SimSun"/>
                        <a:cs typeface="Times New Roman"/>
                      </a:endParaRPr>
                    </a:p>
                  </a:txBody>
                  <a:tcPr marL="61329" marR="61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ro-RO" sz="1600">
                          <a:latin typeface="Times New Roman"/>
                          <a:ea typeface="SimSun"/>
                          <a:cs typeface="Times New Roman"/>
                        </a:rPr>
                        <a:t>2</a:t>
                      </a:r>
                      <a:endParaRPr lang="en-US" sz="1600">
                        <a:latin typeface="Calibri"/>
                        <a:ea typeface="SimSun"/>
                        <a:cs typeface="Times New Roman"/>
                      </a:endParaRPr>
                    </a:p>
                  </a:txBody>
                  <a:tcPr marL="61329" marR="613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ro-RO" sz="1600">
                          <a:latin typeface="Times New Roman"/>
                          <a:ea typeface="SimSun"/>
                          <a:cs typeface="Times New Roman"/>
                        </a:rPr>
                        <a:t>3</a:t>
                      </a:r>
                      <a:endParaRPr lang="en-US" sz="1600">
                        <a:latin typeface="Calibri"/>
                        <a:ea typeface="SimSun"/>
                        <a:cs typeface="Times New Roman"/>
                      </a:endParaRPr>
                    </a:p>
                  </a:txBody>
                  <a:tcPr marL="61329" marR="61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ro-RO" sz="1600">
                          <a:latin typeface="Times New Roman"/>
                          <a:ea typeface="SimSun"/>
                          <a:cs typeface="Times New Roman"/>
                        </a:rPr>
                        <a:t>4</a:t>
                      </a:r>
                      <a:endParaRPr lang="en-US" sz="1600">
                        <a:latin typeface="Calibri"/>
                        <a:ea typeface="SimSun"/>
                        <a:cs typeface="Times New Roman"/>
                      </a:endParaRPr>
                    </a:p>
                  </a:txBody>
                  <a:tcPr marL="61329" marR="61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ro-RO" sz="1600">
                          <a:latin typeface="Times New Roman"/>
                          <a:ea typeface="SimSun"/>
                          <a:cs typeface="Times New Roman"/>
                        </a:rPr>
                        <a:t>7</a:t>
                      </a:r>
                      <a:endParaRPr lang="en-US" sz="1600">
                        <a:latin typeface="Calibri"/>
                        <a:ea typeface="SimSun"/>
                        <a:cs typeface="Times New Roman"/>
                      </a:endParaRPr>
                    </a:p>
                  </a:txBody>
                  <a:tcPr marL="61329" marR="613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610">
                <a:tc gridSpan="5">
                  <a:txBody>
                    <a:bodyPr/>
                    <a:lstStyle/>
                    <a:p>
                      <a:pPr marL="0" marR="0" algn="just">
                        <a:spcBef>
                          <a:spcPts val="0"/>
                        </a:spcBef>
                        <a:spcAft>
                          <a:spcPts val="0"/>
                        </a:spcAft>
                      </a:pPr>
                      <a:r>
                        <a:rPr lang="ro-RO" sz="1600" b="1">
                          <a:latin typeface="Times New Roman"/>
                          <a:ea typeface="SimSun"/>
                          <a:cs typeface="Times New Roman"/>
                        </a:rPr>
                        <a:t>CHELTUIELI ELIGIBILE DIRECTE ALE ORGANIZAŢIEI DE CERCETARE***</a:t>
                      </a:r>
                      <a:endParaRPr lang="en-US" sz="1600">
                        <a:latin typeface="Calibri"/>
                        <a:ea typeface="SimSun"/>
                        <a:cs typeface="Times New Roman"/>
                      </a:endParaRPr>
                    </a:p>
                  </a:txBody>
                  <a:tcPr marL="61329" marR="61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54177">
                <a:tc>
                  <a:txBody>
                    <a:bodyPr/>
                    <a:lstStyle/>
                    <a:p>
                      <a:pPr marL="0" marR="0" algn="just">
                        <a:spcBef>
                          <a:spcPts val="0"/>
                        </a:spcBef>
                        <a:spcAft>
                          <a:spcPts val="0"/>
                        </a:spcAft>
                      </a:pPr>
                      <a:r>
                        <a:rPr lang="ro-RO" sz="1600" b="1" dirty="0">
                          <a:latin typeface="Times New Roman"/>
                          <a:ea typeface="SimSun"/>
                          <a:cs typeface="Times New Roman"/>
                        </a:rPr>
                        <a:t>D.</a:t>
                      </a:r>
                      <a:endParaRPr lang="en-US" sz="1600" dirty="0">
                        <a:latin typeface="Calibri"/>
                        <a:ea typeface="SimSun"/>
                        <a:cs typeface="Times New Roman"/>
                      </a:endParaRPr>
                    </a:p>
                  </a:txBody>
                  <a:tcPr marL="61329" marR="61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marR="0" algn="just">
                        <a:spcBef>
                          <a:spcPts val="0"/>
                        </a:spcBef>
                        <a:spcAft>
                          <a:spcPts val="0"/>
                        </a:spcAft>
                      </a:pPr>
                      <a:r>
                        <a:rPr lang="ro-RO" sz="1600" b="1" kern="100" dirty="0">
                          <a:latin typeface="Times New Roman"/>
                          <a:ea typeface="SimSun"/>
                          <a:cs typeface="Times New Roman"/>
                        </a:rPr>
                        <a:t>Cheltuieli pentru </a:t>
                      </a:r>
                      <a:r>
                        <a:rPr lang="ro-RO" sz="1600" b="1" dirty="0">
                          <a:latin typeface="Times New Roman"/>
                          <a:ea typeface="SimSun"/>
                          <a:cs typeface="Times New Roman"/>
                        </a:rPr>
                        <a:t>activităţi</a:t>
                      </a:r>
                      <a:r>
                        <a:rPr lang="ro-RO" sz="1600" b="1" kern="100" dirty="0">
                          <a:latin typeface="Times New Roman"/>
                          <a:ea typeface="SimSun"/>
                          <a:cs typeface="Times New Roman"/>
                        </a:rPr>
                        <a:t> de tip D (cercetare industrială </a:t>
                      </a:r>
                      <a:r>
                        <a:rPr lang="ro-RO" sz="1600" b="1" dirty="0">
                          <a:latin typeface="Times New Roman"/>
                          <a:ea typeface="SimSun"/>
                          <a:cs typeface="Times New Roman"/>
                        </a:rPr>
                        <a:t>ş</a:t>
                      </a:r>
                      <a:r>
                        <a:rPr lang="ro-RO" sz="1600" b="1" kern="100" dirty="0">
                          <a:latin typeface="Times New Roman"/>
                          <a:ea typeface="SimSun"/>
                          <a:cs typeface="Times New Roman"/>
                        </a:rPr>
                        <a:t>i/sau dezvoltare experimentală</a:t>
                      </a:r>
                      <a:r>
                        <a:rPr lang="ro-RO" sz="1600" b="1" dirty="0">
                          <a:latin typeface="Times New Roman"/>
                          <a:ea typeface="SimSun"/>
                          <a:cs typeface="Times New Roman"/>
                        </a:rPr>
                        <a:t>  în colaborare cu câte o întreprindere)</a:t>
                      </a:r>
                      <a:endParaRPr lang="en-US" sz="1600" dirty="0">
                        <a:latin typeface="Calibri"/>
                        <a:ea typeface="SimSun"/>
                        <a:cs typeface="Times New Roman"/>
                      </a:endParaRPr>
                    </a:p>
                  </a:txBody>
                  <a:tcPr marL="61329" marR="61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marR="0" algn="r">
                        <a:spcBef>
                          <a:spcPts val="0"/>
                        </a:spcBef>
                        <a:spcAft>
                          <a:spcPts val="0"/>
                        </a:spcAft>
                      </a:pPr>
                      <a:r>
                        <a:rPr lang="ro-RO" sz="1600" b="1" dirty="0">
                          <a:latin typeface="Times New Roman"/>
                          <a:ea typeface="SimSun"/>
                          <a:cs typeface="Times New Roman"/>
                        </a:rPr>
                        <a:t>2.000.000</a:t>
                      </a:r>
                      <a:endParaRPr lang="en-US" sz="1600" dirty="0">
                        <a:latin typeface="Calibri"/>
                        <a:ea typeface="SimSun"/>
                        <a:cs typeface="Times New Roman"/>
                      </a:endParaRPr>
                    </a:p>
                  </a:txBody>
                  <a:tcPr marL="61329" marR="61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marR="0" algn="r">
                        <a:spcBef>
                          <a:spcPts val="0"/>
                        </a:spcBef>
                        <a:spcAft>
                          <a:spcPts val="0"/>
                        </a:spcAft>
                      </a:pPr>
                      <a:r>
                        <a:rPr lang="ro-RO" sz="1600" b="1" dirty="0">
                          <a:latin typeface="Times New Roman"/>
                          <a:ea typeface="SimSun"/>
                          <a:cs typeface="Times New Roman"/>
                        </a:rPr>
                        <a:t>2.000.000</a:t>
                      </a:r>
                      <a:endParaRPr lang="en-US" sz="1600" dirty="0">
                        <a:latin typeface="Calibri"/>
                        <a:ea typeface="SimSun"/>
                        <a:cs typeface="Times New Roman"/>
                      </a:endParaRPr>
                    </a:p>
                  </a:txBody>
                  <a:tcPr marL="61329" marR="61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marR="0" algn="r">
                        <a:spcBef>
                          <a:spcPts val="0"/>
                        </a:spcBef>
                        <a:spcAft>
                          <a:spcPts val="0"/>
                        </a:spcAft>
                      </a:pPr>
                      <a:r>
                        <a:rPr lang="ro-RO" sz="1600" b="1" dirty="0">
                          <a:latin typeface="Times New Roman"/>
                          <a:ea typeface="SimSun"/>
                          <a:cs typeface="Times New Roman"/>
                        </a:rPr>
                        <a:t>2.000.000</a:t>
                      </a:r>
                      <a:endParaRPr lang="en-US" sz="1600" dirty="0">
                        <a:latin typeface="Calibri"/>
                        <a:ea typeface="SimSun"/>
                        <a:cs typeface="Times New Roman"/>
                      </a:endParaRPr>
                    </a:p>
                  </a:txBody>
                  <a:tcPr marL="61329" marR="61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bl>
          </a:graphicData>
        </a:graphic>
      </p:graphicFrame>
      <p:graphicFrame>
        <p:nvGraphicFramePr>
          <p:cNvPr id="8" name="Table 7"/>
          <p:cNvGraphicFramePr>
            <a:graphicFrameLocks noGrp="1"/>
          </p:cNvGraphicFramePr>
          <p:nvPr/>
        </p:nvGraphicFramePr>
        <p:xfrm>
          <a:off x="609600" y="4953000"/>
          <a:ext cx="7696200" cy="731520"/>
        </p:xfrm>
        <a:graphic>
          <a:graphicData uri="http://schemas.openxmlformats.org/drawingml/2006/table">
            <a:tbl>
              <a:tblPr/>
              <a:tblGrid>
                <a:gridCol w="655180"/>
                <a:gridCol w="3005383"/>
                <a:gridCol w="1204840"/>
                <a:gridCol w="1051357"/>
                <a:gridCol w="1779440"/>
              </a:tblGrid>
              <a:tr h="654177">
                <a:tc>
                  <a:txBody>
                    <a:bodyPr/>
                    <a:lstStyle/>
                    <a:p>
                      <a:pPr marL="0" marR="0" algn="just">
                        <a:spcBef>
                          <a:spcPts val="0"/>
                        </a:spcBef>
                        <a:spcAft>
                          <a:spcPts val="0"/>
                        </a:spcAft>
                      </a:pPr>
                      <a:r>
                        <a:rPr lang="ro-RO" sz="1600" b="1" dirty="0">
                          <a:latin typeface="Times New Roman"/>
                          <a:ea typeface="SimSun"/>
                          <a:cs typeface="Times New Roman"/>
                        </a:rPr>
                        <a:t>E.</a:t>
                      </a:r>
                      <a:endParaRPr lang="en-US" sz="1600" dirty="0">
                        <a:latin typeface="Calibri"/>
                        <a:ea typeface="SimSun"/>
                        <a:cs typeface="Times New Roman"/>
                      </a:endParaRPr>
                    </a:p>
                  </a:txBody>
                  <a:tcPr marL="61329" marR="61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ro-RO" sz="1600" b="1">
                          <a:latin typeface="Times New Roman"/>
                          <a:ea typeface="SimSun"/>
                          <a:cs typeface="Times New Roman"/>
                        </a:rPr>
                        <a:t>Cheltuieli pentru management de proiect  </a:t>
                      </a:r>
                      <a:r>
                        <a:rPr lang="ro-RO" sz="1600">
                          <a:latin typeface="Times New Roman"/>
                          <a:ea typeface="SimSun"/>
                          <a:cs typeface="Times New Roman"/>
                        </a:rPr>
                        <a:t>(10% din valoarea eligibilă a proiectului)</a:t>
                      </a:r>
                      <a:endParaRPr lang="en-US" sz="1600">
                        <a:latin typeface="Calibri"/>
                        <a:ea typeface="SimSun"/>
                        <a:cs typeface="Times New Roman"/>
                      </a:endParaRPr>
                    </a:p>
                  </a:txBody>
                  <a:tcPr marL="61329" marR="61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ro-RO" sz="1600" b="1">
                          <a:latin typeface="Times New Roman"/>
                          <a:ea typeface="SimSun"/>
                          <a:cs typeface="Times New Roman"/>
                        </a:rPr>
                        <a:t>750.000</a:t>
                      </a:r>
                      <a:endParaRPr lang="en-US" sz="1600">
                        <a:latin typeface="Calibri"/>
                        <a:ea typeface="SimSun"/>
                        <a:cs typeface="Times New Roman"/>
                      </a:endParaRPr>
                    </a:p>
                  </a:txBody>
                  <a:tcPr marL="61329" marR="61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ro-RO" sz="1600" b="1">
                          <a:latin typeface="Times New Roman"/>
                          <a:ea typeface="SimSun"/>
                          <a:cs typeface="Times New Roman"/>
                        </a:rPr>
                        <a:t>750.000</a:t>
                      </a:r>
                      <a:endParaRPr lang="en-US" sz="1600">
                        <a:latin typeface="Calibri"/>
                        <a:ea typeface="SimSun"/>
                        <a:cs typeface="Times New Roman"/>
                      </a:endParaRPr>
                    </a:p>
                  </a:txBody>
                  <a:tcPr marL="61329" marR="61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ro-RO" sz="1600" b="1" dirty="0">
                          <a:latin typeface="Times New Roman"/>
                          <a:ea typeface="SimSun"/>
                          <a:cs typeface="Times New Roman"/>
                        </a:rPr>
                        <a:t>750.000</a:t>
                      </a:r>
                      <a:endParaRPr lang="en-US" sz="1600" dirty="0">
                        <a:latin typeface="Calibri"/>
                        <a:ea typeface="SimSun"/>
                        <a:cs typeface="Times New Roman"/>
                      </a:endParaRPr>
                    </a:p>
                  </a:txBody>
                  <a:tcPr marL="61329" marR="61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003658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r">
              <a:spcBef>
                <a:spcPct val="20000"/>
              </a:spcBef>
              <a:defRPr/>
            </a:pPr>
            <a:r>
              <a:rPr lang="en-US" sz="9600" b="1" dirty="0">
                <a:solidFill>
                  <a:srgbClr val="0000CC"/>
                </a:solidFill>
                <a:latin typeface="Symbol" panose="05050102010706020507" pitchFamily="18" charset="2"/>
              </a:rPr>
              <a:t>g</a:t>
            </a:r>
            <a:r>
              <a:rPr lang="en-US" sz="9600" b="1" dirty="0">
                <a:solidFill>
                  <a:srgbClr val="0000CC"/>
                </a:solidFill>
              </a:rPr>
              <a:t>+</a:t>
            </a:r>
            <a:endParaRPr lang="ro-RO" dirty="0"/>
          </a:p>
        </p:txBody>
      </p:sp>
      <p:pic>
        <p:nvPicPr>
          <p:cNvPr id="3074" name="Picture 2" descr="IFIN-H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150" y="274638"/>
            <a:ext cx="3067050" cy="952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 y="1371600"/>
            <a:ext cx="3111429" cy="523220"/>
          </a:xfrm>
          <a:prstGeom prst="rect">
            <a:avLst/>
          </a:prstGeom>
        </p:spPr>
        <p:txBody>
          <a:bodyPr wrap="none">
            <a:spAutoFit/>
          </a:bodyPr>
          <a:lstStyle/>
          <a:p>
            <a:r>
              <a:rPr lang="en-US" sz="2800" i="1" dirty="0" err="1" smtClean="0">
                <a:solidFill>
                  <a:srgbClr val="0000CC"/>
                </a:solidFill>
              </a:rPr>
              <a:t>Bugetul</a:t>
            </a:r>
            <a:r>
              <a:rPr lang="en-US" sz="2800" i="1" dirty="0" smtClean="0">
                <a:solidFill>
                  <a:srgbClr val="0000CC"/>
                </a:solidFill>
              </a:rPr>
              <a:t> </a:t>
            </a:r>
            <a:r>
              <a:rPr lang="en-US" sz="2800" i="1" dirty="0" err="1" smtClean="0">
                <a:solidFill>
                  <a:srgbClr val="0000CC"/>
                </a:solidFill>
              </a:rPr>
              <a:t>proiectului</a:t>
            </a:r>
            <a:r>
              <a:rPr lang="en-US" sz="2800" i="1" dirty="0" smtClean="0">
                <a:solidFill>
                  <a:srgbClr val="0000CC"/>
                </a:solidFill>
              </a:rPr>
              <a:t>: </a:t>
            </a:r>
            <a:endParaRPr lang="en-US" sz="2800" i="1" dirty="0">
              <a:solidFill>
                <a:srgbClr val="0000CC"/>
              </a:solidFill>
            </a:endParaRPr>
          </a:p>
        </p:txBody>
      </p:sp>
      <p:graphicFrame>
        <p:nvGraphicFramePr>
          <p:cNvPr id="5" name="Table 4"/>
          <p:cNvGraphicFramePr>
            <a:graphicFrameLocks noGrp="1"/>
          </p:cNvGraphicFramePr>
          <p:nvPr/>
        </p:nvGraphicFramePr>
        <p:xfrm>
          <a:off x="609600" y="1981200"/>
          <a:ext cx="7696201" cy="2162987"/>
        </p:xfrm>
        <a:graphic>
          <a:graphicData uri="http://schemas.openxmlformats.org/drawingml/2006/table">
            <a:tbl>
              <a:tblPr/>
              <a:tblGrid>
                <a:gridCol w="533400"/>
                <a:gridCol w="3127164"/>
                <a:gridCol w="1204840"/>
                <a:gridCol w="1051357"/>
                <a:gridCol w="1779440"/>
              </a:tblGrid>
              <a:tr h="817721">
                <a:tc>
                  <a:txBody>
                    <a:bodyPr/>
                    <a:lstStyle/>
                    <a:p>
                      <a:pPr marL="0" marR="0" algn="ctr">
                        <a:spcBef>
                          <a:spcPts val="0"/>
                        </a:spcBef>
                        <a:spcAft>
                          <a:spcPts val="0"/>
                        </a:spcAft>
                      </a:pPr>
                      <a:r>
                        <a:rPr lang="ro-RO" sz="1600" b="1" dirty="0">
                          <a:latin typeface="Times New Roman"/>
                          <a:ea typeface="SimSun"/>
                          <a:cs typeface="Times New Roman"/>
                        </a:rPr>
                        <a:t>Cod</a:t>
                      </a:r>
                      <a:endParaRPr lang="en-US" sz="1600" dirty="0">
                        <a:latin typeface="Calibri"/>
                        <a:ea typeface="SimSun"/>
                        <a:cs typeface="Times New Roman"/>
                      </a:endParaRPr>
                    </a:p>
                  </a:txBody>
                  <a:tcPr marL="61329" marR="61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ro-RO" sz="1600" b="1">
                          <a:latin typeface="Times New Roman"/>
                          <a:ea typeface="SimSun"/>
                          <a:cs typeface="Times New Roman"/>
                        </a:rPr>
                        <a:t>Denumire cheltuială</a:t>
                      </a:r>
                      <a:endParaRPr lang="en-US" sz="1600">
                        <a:latin typeface="Calibri"/>
                        <a:ea typeface="SimSun"/>
                        <a:cs typeface="Times New Roman"/>
                      </a:endParaRPr>
                    </a:p>
                  </a:txBody>
                  <a:tcPr marL="61329" marR="61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ro-RO" sz="1600" b="1">
                          <a:latin typeface="Times New Roman"/>
                          <a:ea typeface="SimSun"/>
                          <a:cs typeface="Times New Roman"/>
                        </a:rPr>
                        <a:t>Valoare cheltuială</a:t>
                      </a:r>
                      <a:endParaRPr lang="en-US" sz="1600">
                        <a:latin typeface="Calibri"/>
                        <a:ea typeface="SimSun"/>
                        <a:cs typeface="Times New Roman"/>
                      </a:endParaRPr>
                    </a:p>
                    <a:p>
                      <a:pPr marL="0" marR="0" algn="ctr">
                        <a:spcBef>
                          <a:spcPts val="0"/>
                        </a:spcBef>
                        <a:spcAft>
                          <a:spcPts val="0"/>
                        </a:spcAft>
                      </a:pPr>
                      <a:r>
                        <a:rPr lang="ro-RO" sz="1600" b="1">
                          <a:latin typeface="Times New Roman"/>
                          <a:ea typeface="SimSun"/>
                          <a:cs typeface="Times New Roman"/>
                        </a:rPr>
                        <a:t>(lei)</a:t>
                      </a:r>
                      <a:endParaRPr lang="en-US" sz="1600">
                        <a:latin typeface="Calibri"/>
                        <a:ea typeface="SimSun"/>
                        <a:cs typeface="Times New Roman"/>
                      </a:endParaRPr>
                    </a:p>
                  </a:txBody>
                  <a:tcPr marL="61329" marR="61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ro-RO" sz="1600" b="1">
                          <a:latin typeface="Times New Roman"/>
                          <a:ea typeface="SimSun"/>
                          <a:cs typeface="Times New Roman"/>
                        </a:rPr>
                        <a:t>Valoare eligibilă</a:t>
                      </a:r>
                      <a:endParaRPr lang="en-US" sz="1600">
                        <a:latin typeface="Calibri"/>
                        <a:ea typeface="SimSun"/>
                        <a:cs typeface="Times New Roman"/>
                      </a:endParaRPr>
                    </a:p>
                    <a:p>
                      <a:pPr marL="0" marR="0" algn="ctr">
                        <a:spcBef>
                          <a:spcPts val="0"/>
                        </a:spcBef>
                        <a:spcAft>
                          <a:spcPts val="0"/>
                        </a:spcAft>
                      </a:pPr>
                      <a:r>
                        <a:rPr lang="ro-RO" sz="1600" b="1">
                          <a:latin typeface="Times New Roman"/>
                          <a:ea typeface="SimSun"/>
                          <a:cs typeface="Times New Roman"/>
                        </a:rPr>
                        <a:t>(lei)*</a:t>
                      </a:r>
                      <a:endParaRPr lang="en-US" sz="1600">
                        <a:latin typeface="Calibri"/>
                        <a:ea typeface="SimSun"/>
                        <a:cs typeface="Times New Roman"/>
                      </a:endParaRPr>
                    </a:p>
                  </a:txBody>
                  <a:tcPr marL="61329" marR="61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ro-RO" sz="1600" b="1" dirty="0">
                          <a:latin typeface="Times New Roman"/>
                          <a:ea typeface="SimSun"/>
                          <a:cs typeface="Times New Roman"/>
                        </a:rPr>
                        <a:t>Valoarea asistenţei  financiare nerambursabile</a:t>
                      </a:r>
                      <a:endParaRPr lang="en-US" sz="1600" dirty="0">
                        <a:latin typeface="Calibri"/>
                        <a:ea typeface="SimSun"/>
                        <a:cs typeface="Times New Roman"/>
                      </a:endParaRPr>
                    </a:p>
                    <a:p>
                      <a:pPr marL="0" marR="0" algn="ctr">
                        <a:spcBef>
                          <a:spcPts val="0"/>
                        </a:spcBef>
                        <a:spcAft>
                          <a:spcPts val="0"/>
                        </a:spcAft>
                      </a:pPr>
                      <a:r>
                        <a:rPr lang="ro-RO" sz="1600" b="1" dirty="0">
                          <a:latin typeface="Times New Roman"/>
                          <a:ea typeface="SimSun"/>
                          <a:cs typeface="Times New Roman"/>
                        </a:rPr>
                        <a:t>(lei)</a:t>
                      </a:r>
                      <a:endParaRPr lang="en-US" sz="1600" dirty="0">
                        <a:latin typeface="Calibri"/>
                        <a:ea typeface="SimSun"/>
                        <a:cs typeface="Times New Roman"/>
                      </a:endParaRPr>
                    </a:p>
                  </a:txBody>
                  <a:tcPr marL="61329" marR="61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163544">
                <a:tc>
                  <a:txBody>
                    <a:bodyPr/>
                    <a:lstStyle/>
                    <a:p>
                      <a:pPr marL="0" marR="0" algn="ctr">
                        <a:spcBef>
                          <a:spcPts val="0"/>
                        </a:spcBef>
                        <a:spcAft>
                          <a:spcPts val="0"/>
                        </a:spcAft>
                      </a:pPr>
                      <a:r>
                        <a:rPr lang="ro-RO" sz="1600">
                          <a:latin typeface="Times New Roman"/>
                          <a:ea typeface="SimSun"/>
                          <a:cs typeface="Times New Roman"/>
                        </a:rPr>
                        <a:t>1</a:t>
                      </a:r>
                      <a:endParaRPr lang="en-US" sz="1600">
                        <a:latin typeface="Calibri"/>
                        <a:ea typeface="SimSun"/>
                        <a:cs typeface="Times New Roman"/>
                      </a:endParaRPr>
                    </a:p>
                  </a:txBody>
                  <a:tcPr marL="61329" marR="61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ro-RO" sz="1600">
                          <a:latin typeface="Times New Roman"/>
                          <a:ea typeface="SimSun"/>
                          <a:cs typeface="Times New Roman"/>
                        </a:rPr>
                        <a:t>2</a:t>
                      </a:r>
                      <a:endParaRPr lang="en-US" sz="1600">
                        <a:latin typeface="Calibri"/>
                        <a:ea typeface="SimSun"/>
                        <a:cs typeface="Times New Roman"/>
                      </a:endParaRPr>
                    </a:p>
                  </a:txBody>
                  <a:tcPr marL="61329" marR="613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ro-RO" sz="1600">
                          <a:latin typeface="Times New Roman"/>
                          <a:ea typeface="SimSun"/>
                          <a:cs typeface="Times New Roman"/>
                        </a:rPr>
                        <a:t>3</a:t>
                      </a:r>
                      <a:endParaRPr lang="en-US" sz="1600">
                        <a:latin typeface="Calibri"/>
                        <a:ea typeface="SimSun"/>
                        <a:cs typeface="Times New Roman"/>
                      </a:endParaRPr>
                    </a:p>
                  </a:txBody>
                  <a:tcPr marL="61329" marR="61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ro-RO" sz="1600">
                          <a:latin typeface="Times New Roman"/>
                          <a:ea typeface="SimSun"/>
                          <a:cs typeface="Times New Roman"/>
                        </a:rPr>
                        <a:t>4</a:t>
                      </a:r>
                      <a:endParaRPr lang="en-US" sz="1600">
                        <a:latin typeface="Calibri"/>
                        <a:ea typeface="SimSun"/>
                        <a:cs typeface="Times New Roman"/>
                      </a:endParaRPr>
                    </a:p>
                  </a:txBody>
                  <a:tcPr marL="61329" marR="61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ro-RO" sz="1600">
                          <a:latin typeface="Times New Roman"/>
                          <a:ea typeface="SimSun"/>
                          <a:cs typeface="Times New Roman"/>
                        </a:rPr>
                        <a:t>7</a:t>
                      </a:r>
                      <a:endParaRPr lang="en-US" sz="1600">
                        <a:latin typeface="Calibri"/>
                        <a:ea typeface="SimSun"/>
                        <a:cs typeface="Times New Roman"/>
                      </a:endParaRPr>
                    </a:p>
                  </a:txBody>
                  <a:tcPr marL="61329" marR="613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610">
                <a:tc gridSpan="5">
                  <a:txBody>
                    <a:bodyPr/>
                    <a:lstStyle/>
                    <a:p>
                      <a:pPr marL="0" marR="0" algn="just">
                        <a:spcBef>
                          <a:spcPts val="0"/>
                        </a:spcBef>
                        <a:spcAft>
                          <a:spcPts val="0"/>
                        </a:spcAft>
                      </a:pPr>
                      <a:r>
                        <a:rPr lang="ro-RO" sz="1400" b="1" dirty="0" smtClean="0">
                          <a:latin typeface="Times New Roman"/>
                          <a:ea typeface="SimSun"/>
                          <a:cs typeface="Times New Roman"/>
                        </a:rPr>
                        <a:t>CHELTUIELI ELIGIBILE INDIRECTE ALE ORGANIZAȚIEI DE CERCETARE</a:t>
                      </a:r>
                      <a:endParaRPr lang="en-US" sz="1400" dirty="0">
                        <a:latin typeface="+mn-lt"/>
                        <a:ea typeface="SimSun"/>
                        <a:cs typeface="Times New Roman"/>
                      </a:endParaRPr>
                    </a:p>
                  </a:txBody>
                  <a:tcPr marL="61329" marR="61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54177">
                <a:tc>
                  <a:txBody>
                    <a:bodyPr/>
                    <a:lstStyle/>
                    <a:p>
                      <a:pPr marL="0" marR="0" algn="just">
                        <a:spcBef>
                          <a:spcPts val="0"/>
                        </a:spcBef>
                        <a:spcAft>
                          <a:spcPts val="0"/>
                        </a:spcAft>
                      </a:pPr>
                      <a:r>
                        <a:rPr lang="ro-RO" sz="1400" b="1" dirty="0">
                          <a:latin typeface="Times New Roman"/>
                          <a:ea typeface="SimSun"/>
                          <a:cs typeface="Times New Roman"/>
                        </a:rPr>
                        <a:t>F.</a:t>
                      </a:r>
                      <a:endParaRPr lang="en-US" sz="1400" dirty="0">
                        <a:latin typeface="Calibri"/>
                        <a:ea typeface="SimSun"/>
                        <a:cs typeface="Times New Roman"/>
                      </a:endParaRPr>
                    </a:p>
                  </a:txBody>
                  <a:tcPr marL="61329" marR="61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spcBef>
                          <a:spcPts val="0"/>
                        </a:spcBef>
                        <a:spcAft>
                          <a:spcPts val="0"/>
                        </a:spcAft>
                      </a:pPr>
                      <a:r>
                        <a:rPr lang="ro-RO" sz="1400" b="1" dirty="0" smtClean="0">
                          <a:latin typeface="Times New Roman"/>
                          <a:ea typeface="SimSun"/>
                          <a:cs typeface="Times New Roman"/>
                        </a:rPr>
                        <a:t>Cheltuieli generale de administraţie (de regie)** pentru organizaţia de cercetare)</a:t>
                      </a:r>
                      <a:endParaRPr lang="en-US" sz="1400" b="1" dirty="0">
                        <a:latin typeface="Calibri"/>
                        <a:ea typeface="SimSun"/>
                        <a:cs typeface="Times New Roman"/>
                      </a:endParaRPr>
                    </a:p>
                  </a:txBody>
                  <a:tcPr marL="61329" marR="61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ro-RO" sz="1400" b="1" dirty="0">
                          <a:latin typeface="Times New Roman"/>
                          <a:ea typeface="SimSun"/>
                          <a:cs typeface="Times New Roman"/>
                        </a:rPr>
                        <a:t>1.225.000</a:t>
                      </a:r>
                      <a:endParaRPr lang="en-US" sz="1400" dirty="0">
                        <a:latin typeface="Calibri"/>
                        <a:ea typeface="SimSun"/>
                        <a:cs typeface="Times New Roman"/>
                      </a:endParaRPr>
                    </a:p>
                  </a:txBody>
                  <a:tcPr marL="61329" marR="61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ro-RO" sz="1400" b="1" dirty="0">
                          <a:latin typeface="Times New Roman"/>
                          <a:ea typeface="SimSun"/>
                          <a:cs typeface="Times New Roman"/>
                        </a:rPr>
                        <a:t>1.225.000</a:t>
                      </a:r>
                      <a:endParaRPr lang="en-US" sz="1400" dirty="0">
                        <a:latin typeface="Calibri"/>
                        <a:ea typeface="SimSun"/>
                        <a:cs typeface="Times New Roman"/>
                      </a:endParaRPr>
                    </a:p>
                  </a:txBody>
                  <a:tcPr marL="61329" marR="61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ro-RO" sz="1400" b="1" dirty="0">
                          <a:latin typeface="Times New Roman"/>
                          <a:ea typeface="SimSun"/>
                          <a:cs typeface="Times New Roman"/>
                        </a:rPr>
                        <a:t>1.150.000</a:t>
                      </a:r>
                      <a:endParaRPr lang="en-US" sz="1400" dirty="0">
                        <a:latin typeface="Calibri"/>
                        <a:ea typeface="SimSun"/>
                        <a:cs typeface="Times New Roman"/>
                      </a:endParaRPr>
                    </a:p>
                  </a:txBody>
                  <a:tcPr marL="61329" marR="61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609600" y="4267200"/>
          <a:ext cx="7696200" cy="1950720"/>
        </p:xfrm>
        <a:graphic>
          <a:graphicData uri="http://schemas.openxmlformats.org/drawingml/2006/table">
            <a:tbl>
              <a:tblPr/>
              <a:tblGrid>
                <a:gridCol w="533400"/>
                <a:gridCol w="3127163"/>
                <a:gridCol w="1204840"/>
                <a:gridCol w="1051357"/>
                <a:gridCol w="1779440"/>
              </a:tblGrid>
              <a:tr h="327089">
                <a:tc gridSpan="5">
                  <a:txBody>
                    <a:bodyPr/>
                    <a:lstStyle/>
                    <a:p>
                      <a:pPr marL="0" marR="0" algn="just">
                        <a:spcBef>
                          <a:spcPts val="0"/>
                        </a:spcBef>
                        <a:spcAft>
                          <a:spcPts val="0"/>
                        </a:spcAft>
                      </a:pPr>
                      <a:r>
                        <a:rPr lang="ro-RO" sz="1600" b="1" dirty="0">
                          <a:latin typeface="Times New Roman"/>
                          <a:ea typeface="SimSun"/>
                          <a:cs typeface="Times New Roman"/>
                        </a:rPr>
                        <a:t>CHELTUIELI ELIGIBILE PREVĂZUTE PENTRU ÎNTREPRINDERI CU CARE SE VA COLABORA****</a:t>
                      </a:r>
                      <a:endParaRPr lang="en-US" sz="1600" dirty="0">
                        <a:latin typeface="Calibri"/>
                        <a:ea typeface="SimSun"/>
                        <a:cs typeface="Times New Roman"/>
                      </a:endParaRPr>
                    </a:p>
                  </a:txBody>
                  <a:tcPr marL="61329" marR="61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44810">
                <a:tc>
                  <a:txBody>
                    <a:bodyPr/>
                    <a:lstStyle/>
                    <a:p>
                      <a:pPr marL="0" marR="0" algn="just">
                        <a:spcBef>
                          <a:spcPts val="0"/>
                        </a:spcBef>
                        <a:spcAft>
                          <a:spcPts val="0"/>
                        </a:spcAft>
                      </a:pPr>
                      <a:r>
                        <a:rPr lang="ro-RO" sz="1600" b="1" dirty="0">
                          <a:latin typeface="Times New Roman"/>
                          <a:ea typeface="SimSun"/>
                          <a:cs typeface="Times New Roman"/>
                        </a:rPr>
                        <a:t>D.</a:t>
                      </a:r>
                      <a:endParaRPr lang="en-US" sz="1600" dirty="0">
                        <a:latin typeface="Calibri"/>
                        <a:ea typeface="SimSun"/>
                        <a:cs typeface="Times New Roman"/>
                      </a:endParaRPr>
                    </a:p>
                  </a:txBody>
                  <a:tcPr marL="61329" marR="61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marR="0" algn="just">
                        <a:spcBef>
                          <a:spcPts val="0"/>
                        </a:spcBef>
                        <a:spcAft>
                          <a:spcPts val="0"/>
                        </a:spcAft>
                      </a:pPr>
                      <a:r>
                        <a:rPr lang="ro-RO" sz="1600" b="1" dirty="0">
                          <a:latin typeface="Times New Roman"/>
                          <a:ea typeface="SimSun"/>
                          <a:cs typeface="Times New Roman"/>
                        </a:rPr>
                        <a:t>Cheltuieli eligibile pentru întreprinderile care vor colabora efectiv cu organizaţia de cercetare pe activităţi de </a:t>
                      </a:r>
                      <a:r>
                        <a:rPr lang="ro-RO" sz="1600" b="1" kern="100" dirty="0">
                          <a:latin typeface="Times New Roman"/>
                          <a:ea typeface="SimSun"/>
                          <a:cs typeface="Times New Roman"/>
                        </a:rPr>
                        <a:t>cercetare industrială </a:t>
                      </a:r>
                      <a:r>
                        <a:rPr lang="ro-RO" sz="1600" b="1" dirty="0">
                          <a:latin typeface="Times New Roman"/>
                          <a:ea typeface="SimSun"/>
                          <a:cs typeface="Times New Roman"/>
                        </a:rPr>
                        <a:t>ş</a:t>
                      </a:r>
                      <a:r>
                        <a:rPr lang="ro-RO" sz="1600" b="1" kern="100" dirty="0">
                          <a:latin typeface="Times New Roman"/>
                          <a:ea typeface="SimSun"/>
                          <a:cs typeface="Times New Roman"/>
                        </a:rPr>
                        <a:t>i/sau dezvoltare experimentală</a:t>
                      </a:r>
                      <a:endParaRPr lang="en-US" sz="1600" dirty="0">
                        <a:latin typeface="Calibri"/>
                        <a:ea typeface="SimSun"/>
                        <a:cs typeface="Times New Roman"/>
                      </a:endParaRPr>
                    </a:p>
                  </a:txBody>
                  <a:tcPr marL="61329" marR="61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marR="0" algn="r">
                        <a:spcBef>
                          <a:spcPts val="0"/>
                        </a:spcBef>
                        <a:spcAft>
                          <a:spcPts val="0"/>
                        </a:spcAft>
                      </a:pPr>
                      <a:r>
                        <a:rPr lang="ro-RO" sz="1600" b="1" dirty="0">
                          <a:latin typeface="Times New Roman"/>
                          <a:ea typeface="SimSun"/>
                          <a:cs typeface="Times New Roman"/>
                        </a:rPr>
                        <a:t>2.900.000</a:t>
                      </a:r>
                      <a:endParaRPr lang="en-US" sz="1600" dirty="0">
                        <a:latin typeface="Calibri"/>
                        <a:ea typeface="SimSun"/>
                        <a:cs typeface="Times New Roman"/>
                      </a:endParaRPr>
                    </a:p>
                  </a:txBody>
                  <a:tcPr marL="61329" marR="61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marR="0" algn="r">
                        <a:spcBef>
                          <a:spcPts val="0"/>
                        </a:spcBef>
                        <a:spcAft>
                          <a:spcPts val="0"/>
                        </a:spcAft>
                      </a:pPr>
                      <a:r>
                        <a:rPr lang="ro-RO" sz="1600" b="1" dirty="0">
                          <a:latin typeface="Times New Roman"/>
                          <a:ea typeface="SimSun"/>
                          <a:cs typeface="Times New Roman"/>
                        </a:rPr>
                        <a:t>2.900.000</a:t>
                      </a:r>
                      <a:endParaRPr lang="en-US" sz="1600" dirty="0">
                        <a:latin typeface="Calibri"/>
                        <a:ea typeface="SimSun"/>
                        <a:cs typeface="Times New Roman"/>
                      </a:endParaRPr>
                    </a:p>
                  </a:txBody>
                  <a:tcPr marL="61329" marR="61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marR="0" algn="r">
                        <a:spcBef>
                          <a:spcPts val="0"/>
                        </a:spcBef>
                        <a:spcAft>
                          <a:spcPts val="0"/>
                        </a:spcAft>
                      </a:pPr>
                      <a:r>
                        <a:rPr lang="ro-RO" sz="1600" b="1" dirty="0">
                          <a:latin typeface="Times New Roman"/>
                          <a:ea typeface="SimSun"/>
                          <a:cs typeface="Times New Roman"/>
                        </a:rPr>
                        <a:t>1.400.000</a:t>
                      </a:r>
                      <a:endParaRPr lang="en-US" sz="1600" dirty="0">
                        <a:latin typeface="Calibri"/>
                        <a:ea typeface="SimSun"/>
                        <a:cs typeface="Times New Roman"/>
                      </a:endParaRPr>
                    </a:p>
                  </a:txBody>
                  <a:tcPr marL="61329" marR="61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bl>
          </a:graphicData>
        </a:graphic>
      </p:graphicFrame>
    </p:spTree>
    <p:extLst>
      <p:ext uri="{BB962C8B-B14F-4D97-AF65-F5344CB8AC3E}">
        <p14:creationId xmlns:p14="http://schemas.microsoft.com/office/powerpoint/2010/main" val="10202787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r">
              <a:spcBef>
                <a:spcPct val="20000"/>
              </a:spcBef>
              <a:defRPr/>
            </a:pPr>
            <a:r>
              <a:rPr lang="en-US" sz="9600" b="1" dirty="0">
                <a:solidFill>
                  <a:srgbClr val="0000CC"/>
                </a:solidFill>
                <a:latin typeface="Symbol" panose="05050102010706020507" pitchFamily="18" charset="2"/>
              </a:rPr>
              <a:t>g</a:t>
            </a:r>
            <a:r>
              <a:rPr lang="en-US" sz="9600" b="1" dirty="0">
                <a:solidFill>
                  <a:srgbClr val="0000CC"/>
                </a:solidFill>
              </a:rPr>
              <a:t>+</a:t>
            </a:r>
            <a:endParaRPr lang="ro-RO" dirty="0"/>
          </a:p>
        </p:txBody>
      </p:sp>
      <p:pic>
        <p:nvPicPr>
          <p:cNvPr id="3074" name="Picture 2" descr="IFIN-H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150" y="274638"/>
            <a:ext cx="3067050" cy="952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 y="1371600"/>
            <a:ext cx="3111429" cy="523220"/>
          </a:xfrm>
          <a:prstGeom prst="rect">
            <a:avLst/>
          </a:prstGeom>
        </p:spPr>
        <p:txBody>
          <a:bodyPr wrap="none">
            <a:spAutoFit/>
          </a:bodyPr>
          <a:lstStyle/>
          <a:p>
            <a:r>
              <a:rPr lang="en-US" sz="2800" i="1" dirty="0" err="1" smtClean="0">
                <a:solidFill>
                  <a:srgbClr val="0000CC"/>
                </a:solidFill>
              </a:rPr>
              <a:t>Bugetul</a:t>
            </a:r>
            <a:r>
              <a:rPr lang="en-US" sz="2800" i="1" dirty="0" smtClean="0">
                <a:solidFill>
                  <a:srgbClr val="0000CC"/>
                </a:solidFill>
              </a:rPr>
              <a:t> </a:t>
            </a:r>
            <a:r>
              <a:rPr lang="en-US" sz="2800" i="1" dirty="0" err="1" smtClean="0">
                <a:solidFill>
                  <a:srgbClr val="0000CC"/>
                </a:solidFill>
              </a:rPr>
              <a:t>proiectului</a:t>
            </a:r>
            <a:r>
              <a:rPr lang="en-US" sz="2800" i="1" dirty="0" smtClean="0">
                <a:solidFill>
                  <a:srgbClr val="0000CC"/>
                </a:solidFill>
              </a:rPr>
              <a:t>: </a:t>
            </a:r>
            <a:endParaRPr lang="en-US" sz="2800" i="1" dirty="0">
              <a:solidFill>
                <a:srgbClr val="0000CC"/>
              </a:solidFill>
            </a:endParaRPr>
          </a:p>
        </p:txBody>
      </p:sp>
      <p:graphicFrame>
        <p:nvGraphicFramePr>
          <p:cNvPr id="8" name="Table 7"/>
          <p:cNvGraphicFramePr>
            <a:graphicFrameLocks noGrp="1"/>
          </p:cNvGraphicFramePr>
          <p:nvPr/>
        </p:nvGraphicFramePr>
        <p:xfrm>
          <a:off x="762000" y="2171700"/>
          <a:ext cx="7619999" cy="2933699"/>
        </p:xfrm>
        <a:graphic>
          <a:graphicData uri="http://schemas.openxmlformats.org/drawingml/2006/table">
            <a:tbl>
              <a:tblPr/>
              <a:tblGrid>
                <a:gridCol w="6096000"/>
                <a:gridCol w="1523999"/>
              </a:tblGrid>
              <a:tr h="488950">
                <a:tc>
                  <a:txBody>
                    <a:bodyPr/>
                    <a:lstStyle/>
                    <a:p>
                      <a:pPr marL="0" marR="0" algn="ctr">
                        <a:lnSpc>
                          <a:spcPct val="100000"/>
                        </a:lnSpc>
                        <a:spcBef>
                          <a:spcPts val="0"/>
                        </a:spcBef>
                        <a:spcAft>
                          <a:spcPts val="0"/>
                        </a:spcAft>
                        <a:tabLst>
                          <a:tab pos="400685" algn="l"/>
                        </a:tabLst>
                      </a:pPr>
                      <a:r>
                        <a:rPr lang="ro-RO" sz="1800" b="1" dirty="0">
                          <a:solidFill>
                            <a:schemeClr val="bg1"/>
                          </a:solidFill>
                          <a:latin typeface="Times New Roman"/>
                          <a:ea typeface="SimSun"/>
                          <a:cs typeface="Times New Roman"/>
                        </a:rPr>
                        <a:t>VALOAREA TOTALĂ A PROIECTULUI</a:t>
                      </a:r>
                      <a:endParaRPr lang="en-US" sz="1800" dirty="0">
                        <a:solidFill>
                          <a:schemeClr val="bg1"/>
                        </a:solidFill>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r">
                        <a:lnSpc>
                          <a:spcPct val="100000"/>
                        </a:lnSpc>
                        <a:spcBef>
                          <a:spcPts val="0"/>
                        </a:spcBef>
                        <a:spcAft>
                          <a:spcPts val="0"/>
                        </a:spcAft>
                        <a:tabLst>
                          <a:tab pos="400685" algn="l"/>
                        </a:tabLst>
                      </a:pPr>
                      <a:r>
                        <a:rPr lang="ro-RO" sz="1800" b="1">
                          <a:solidFill>
                            <a:schemeClr val="bg1"/>
                          </a:solidFill>
                          <a:latin typeface="Times New Roman"/>
                          <a:ea typeface="SimSun"/>
                          <a:cs typeface="Times New Roman"/>
                        </a:rPr>
                        <a:t>9.317.500</a:t>
                      </a:r>
                      <a:endParaRPr lang="en-US" sz="1800">
                        <a:solidFill>
                          <a:schemeClr val="bg1"/>
                        </a:solidFill>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488950">
                <a:tc>
                  <a:txBody>
                    <a:bodyPr/>
                    <a:lstStyle/>
                    <a:p>
                      <a:pPr marL="0" marR="0" algn="ctr">
                        <a:lnSpc>
                          <a:spcPct val="100000"/>
                        </a:lnSpc>
                        <a:spcBef>
                          <a:spcPts val="0"/>
                        </a:spcBef>
                        <a:spcAft>
                          <a:spcPts val="0"/>
                        </a:spcAft>
                        <a:tabLst>
                          <a:tab pos="3227070" algn="l"/>
                          <a:tab pos="400685" algn="l"/>
                          <a:tab pos="3227070" algn="l"/>
                        </a:tabLst>
                      </a:pPr>
                      <a:r>
                        <a:rPr lang="ro-RO" sz="1800" b="1" i="1">
                          <a:solidFill>
                            <a:schemeClr val="bg1"/>
                          </a:solidFill>
                          <a:latin typeface="Times New Roman"/>
                          <a:ea typeface="Calibri"/>
                          <a:cs typeface="Times New Roman"/>
                        </a:rPr>
                        <a:t>VALOAREA NEELIGIBILĂ A PROIECTULUI</a:t>
                      </a:r>
                      <a:endParaRPr lang="en-US" sz="1800" b="1" i="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r">
                        <a:lnSpc>
                          <a:spcPct val="100000"/>
                        </a:lnSpc>
                        <a:spcBef>
                          <a:spcPts val="0"/>
                        </a:spcBef>
                        <a:spcAft>
                          <a:spcPts val="0"/>
                        </a:spcAft>
                        <a:tabLst>
                          <a:tab pos="400685" algn="l"/>
                        </a:tabLst>
                      </a:pPr>
                      <a:r>
                        <a:rPr lang="ro-RO" sz="1800" b="1">
                          <a:solidFill>
                            <a:schemeClr val="bg1"/>
                          </a:solidFill>
                          <a:latin typeface="Times New Roman"/>
                          <a:ea typeface="SimSun"/>
                          <a:cs typeface="Times New Roman"/>
                        </a:rPr>
                        <a:t>92.250</a:t>
                      </a:r>
                      <a:endParaRPr lang="en-US" sz="1800">
                        <a:solidFill>
                          <a:schemeClr val="bg1"/>
                        </a:solidFill>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488950">
                <a:tc>
                  <a:txBody>
                    <a:bodyPr/>
                    <a:lstStyle/>
                    <a:p>
                      <a:pPr marL="0" marR="0" algn="ctr">
                        <a:lnSpc>
                          <a:spcPct val="100000"/>
                        </a:lnSpc>
                        <a:spcBef>
                          <a:spcPts val="0"/>
                        </a:spcBef>
                        <a:spcAft>
                          <a:spcPts val="0"/>
                        </a:spcAft>
                        <a:tabLst>
                          <a:tab pos="3227070" algn="l"/>
                          <a:tab pos="400685" algn="l"/>
                          <a:tab pos="3227070" algn="l"/>
                        </a:tabLst>
                      </a:pPr>
                      <a:r>
                        <a:rPr lang="ro-RO" sz="1800" b="1" i="1">
                          <a:solidFill>
                            <a:schemeClr val="bg1"/>
                          </a:solidFill>
                          <a:latin typeface="Times New Roman"/>
                          <a:ea typeface="Calibri"/>
                          <a:cs typeface="Times New Roman"/>
                        </a:rPr>
                        <a:t>VALOAREA ELIGIBILĂ A PROIECTULUI</a:t>
                      </a:r>
                      <a:endParaRPr lang="en-US" sz="1800" b="1" i="1"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r">
                        <a:lnSpc>
                          <a:spcPct val="100000"/>
                        </a:lnSpc>
                        <a:spcBef>
                          <a:spcPts val="0"/>
                        </a:spcBef>
                        <a:spcAft>
                          <a:spcPts val="0"/>
                        </a:spcAft>
                        <a:tabLst>
                          <a:tab pos="400685" algn="l"/>
                        </a:tabLst>
                      </a:pPr>
                      <a:r>
                        <a:rPr lang="ro-RO" sz="1800" b="1">
                          <a:solidFill>
                            <a:schemeClr val="bg1"/>
                          </a:solidFill>
                          <a:latin typeface="Times New Roman"/>
                          <a:ea typeface="SimSun"/>
                          <a:cs typeface="Times New Roman"/>
                        </a:rPr>
                        <a:t>9.225.000</a:t>
                      </a:r>
                      <a:endParaRPr lang="en-US" sz="1800">
                        <a:solidFill>
                          <a:schemeClr val="bg1"/>
                        </a:solidFill>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488950">
                <a:tc>
                  <a:txBody>
                    <a:bodyPr/>
                    <a:lstStyle/>
                    <a:p>
                      <a:pPr marL="0" marR="0" algn="ctr">
                        <a:lnSpc>
                          <a:spcPct val="100000"/>
                        </a:lnSpc>
                        <a:spcBef>
                          <a:spcPts val="0"/>
                        </a:spcBef>
                        <a:spcAft>
                          <a:spcPts val="0"/>
                        </a:spcAft>
                        <a:tabLst>
                          <a:tab pos="3227070" algn="l"/>
                          <a:tab pos="400685" algn="l"/>
                          <a:tab pos="3227070" algn="l"/>
                        </a:tabLst>
                      </a:pPr>
                      <a:r>
                        <a:rPr lang="ro-RO" sz="1800" b="0" i="1">
                          <a:solidFill>
                            <a:schemeClr val="bg1"/>
                          </a:solidFill>
                          <a:latin typeface="Times New Roman"/>
                          <a:ea typeface="Calibri"/>
                          <a:cs typeface="Times New Roman"/>
                        </a:rPr>
                        <a:t>ASISTENŢĂ FINANCIARĂ NERAMBURSABILĂ SOLICITATĂ</a:t>
                      </a:r>
                      <a:endParaRPr lang="en-US" sz="1800" b="1" i="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r">
                        <a:lnSpc>
                          <a:spcPct val="100000"/>
                        </a:lnSpc>
                        <a:spcBef>
                          <a:spcPts val="0"/>
                        </a:spcBef>
                        <a:spcAft>
                          <a:spcPts val="0"/>
                        </a:spcAft>
                        <a:tabLst>
                          <a:tab pos="400685" algn="l"/>
                        </a:tabLst>
                      </a:pPr>
                      <a:r>
                        <a:rPr lang="ro-RO" sz="1800">
                          <a:solidFill>
                            <a:schemeClr val="bg1"/>
                          </a:solidFill>
                          <a:latin typeface="Times New Roman"/>
                          <a:ea typeface="SimSun"/>
                          <a:cs typeface="Times New Roman"/>
                        </a:rPr>
                        <a:t>7.350.000</a:t>
                      </a:r>
                      <a:endParaRPr lang="en-US" sz="1800">
                        <a:solidFill>
                          <a:schemeClr val="bg1"/>
                        </a:solidFill>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977899">
                <a:tc>
                  <a:txBody>
                    <a:bodyPr/>
                    <a:lstStyle/>
                    <a:p>
                      <a:pPr marL="0" marR="0" algn="ctr">
                        <a:lnSpc>
                          <a:spcPct val="100000"/>
                        </a:lnSpc>
                        <a:spcBef>
                          <a:spcPts val="0"/>
                        </a:spcBef>
                        <a:spcAft>
                          <a:spcPts val="0"/>
                        </a:spcAft>
                        <a:tabLst>
                          <a:tab pos="3227070" algn="l"/>
                          <a:tab pos="400685" algn="l"/>
                          <a:tab pos="3227070" algn="l"/>
                        </a:tabLst>
                      </a:pPr>
                      <a:r>
                        <a:rPr lang="ro-RO" sz="1800" b="0" i="1" dirty="0">
                          <a:solidFill>
                            <a:schemeClr val="bg1"/>
                          </a:solidFill>
                          <a:latin typeface="Times New Roman"/>
                          <a:ea typeface="Calibri"/>
                          <a:cs typeface="Times New Roman"/>
                        </a:rPr>
                        <a:t>CONTRIBUŢIA ELIGIBILĂ A </a:t>
                      </a:r>
                      <a:r>
                        <a:rPr lang="ro-RO" sz="1800" b="0" i="1" dirty="0" smtClean="0">
                          <a:solidFill>
                            <a:schemeClr val="bg1"/>
                          </a:solidFill>
                          <a:latin typeface="Times New Roman"/>
                          <a:ea typeface="Calibri"/>
                          <a:cs typeface="Times New Roman"/>
                        </a:rPr>
                        <a:t>ÎNTREPRINDERILOR</a:t>
                      </a:r>
                      <a:r>
                        <a:rPr lang="en-US" sz="1800" b="0" i="1" baseline="0" dirty="0" smtClean="0">
                          <a:solidFill>
                            <a:schemeClr val="bg1"/>
                          </a:solidFill>
                          <a:latin typeface="Times New Roman"/>
                          <a:ea typeface="Calibri"/>
                          <a:cs typeface="Times New Roman"/>
                        </a:rPr>
                        <a:t> </a:t>
                      </a:r>
                      <a:r>
                        <a:rPr lang="ro-RO" sz="1800" b="0" i="1" dirty="0" smtClean="0">
                          <a:solidFill>
                            <a:schemeClr val="bg1"/>
                          </a:solidFill>
                          <a:latin typeface="Times New Roman"/>
                          <a:ea typeface="Calibri"/>
                          <a:cs typeface="Times New Roman"/>
                        </a:rPr>
                        <a:t>PARTENERE </a:t>
                      </a:r>
                      <a:r>
                        <a:rPr lang="ro-RO" sz="1800" b="0" i="1" dirty="0">
                          <a:solidFill>
                            <a:schemeClr val="bg1"/>
                          </a:solidFill>
                          <a:latin typeface="Times New Roman"/>
                          <a:ea typeface="Calibri"/>
                          <a:cs typeface="Times New Roman"/>
                        </a:rPr>
                        <a:t>ÎN COLABORARE </a:t>
                      </a:r>
                      <a:endParaRPr lang="en-US" sz="1800" b="1" i="1"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r">
                        <a:lnSpc>
                          <a:spcPct val="100000"/>
                        </a:lnSpc>
                        <a:spcBef>
                          <a:spcPts val="0"/>
                        </a:spcBef>
                        <a:spcAft>
                          <a:spcPts val="0"/>
                        </a:spcAft>
                        <a:tabLst>
                          <a:tab pos="400685" algn="l"/>
                        </a:tabLst>
                      </a:pPr>
                      <a:r>
                        <a:rPr lang="ro-RO" sz="1800" dirty="0">
                          <a:solidFill>
                            <a:schemeClr val="bg1"/>
                          </a:solidFill>
                          <a:latin typeface="Times New Roman"/>
                          <a:ea typeface="SimSun"/>
                          <a:cs typeface="Times New Roman"/>
                        </a:rPr>
                        <a:t>1.875.000</a:t>
                      </a:r>
                      <a:endParaRPr lang="en-US" sz="1800" dirty="0">
                        <a:solidFill>
                          <a:schemeClr val="bg1"/>
                        </a:solidFill>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bl>
          </a:graphicData>
        </a:graphic>
      </p:graphicFrame>
    </p:spTree>
    <p:extLst>
      <p:ext uri="{BB962C8B-B14F-4D97-AF65-F5344CB8AC3E}">
        <p14:creationId xmlns:p14="http://schemas.microsoft.com/office/powerpoint/2010/main" val="462643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7200" y="274638"/>
            <a:ext cx="8229600" cy="563562"/>
          </a:xfrm>
          <a:solidFill>
            <a:schemeClr val="accent2">
              <a:lumMod val="20000"/>
              <a:lumOff val="80000"/>
            </a:schemeClr>
          </a:solidFill>
          <a:ln w="38100">
            <a:solidFill>
              <a:schemeClr val="accent2">
                <a:lumMod val="75000"/>
              </a:schemeClr>
            </a:solidFill>
          </a:ln>
        </p:spPr>
        <p:txBody>
          <a:bodyPr>
            <a:normAutofit fontScale="90000"/>
          </a:bodyPr>
          <a:lstStyle/>
          <a:p>
            <a:r>
              <a:rPr lang="en-US" b="1" dirty="0" err="1"/>
              <a:t>Tipuri</a:t>
            </a:r>
            <a:r>
              <a:rPr lang="en-US" b="1" dirty="0"/>
              <a:t> de </a:t>
            </a:r>
            <a:r>
              <a:rPr lang="en-US" b="1" dirty="0" err="1" smtClean="0"/>
              <a:t>activitati</a:t>
            </a:r>
            <a:endParaRPr lang="en-US" b="1" dirty="0"/>
          </a:p>
        </p:txBody>
      </p:sp>
      <p:graphicFrame>
        <p:nvGraphicFramePr>
          <p:cNvPr id="4" name="Substituent conținut 3"/>
          <p:cNvGraphicFramePr>
            <a:graphicFrameLocks noGrp="1"/>
          </p:cNvGraphicFramePr>
          <p:nvPr>
            <p:ph idx="1"/>
            <p:extLst>
              <p:ext uri="{D42A27DB-BD31-4B8C-83A1-F6EECF244321}">
                <p14:modId xmlns:p14="http://schemas.microsoft.com/office/powerpoint/2010/main" val="318146181"/>
              </p:ext>
            </p:extLst>
          </p:nvPr>
        </p:nvGraphicFramePr>
        <p:xfrm>
          <a:off x="457200" y="1219200"/>
          <a:ext cx="82296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reptunghi 2"/>
          <p:cNvSpPr/>
          <p:nvPr/>
        </p:nvSpPr>
        <p:spPr>
          <a:xfrm>
            <a:off x="467436" y="6228757"/>
            <a:ext cx="8219364" cy="384721"/>
          </a:xfrm>
          <a:prstGeom prst="rect">
            <a:avLst/>
          </a:prstGeom>
          <a:noFill/>
        </p:spPr>
        <p:txBody>
          <a:bodyPr wrap="square" lIns="91440" tIns="45720" rIns="91440" bIns="45720">
            <a:spAutoFit/>
          </a:bodyPr>
          <a:lstStyle/>
          <a:p>
            <a:pPr algn="ctr"/>
            <a:r>
              <a:rPr lang="en-US" sz="1900" b="1" cap="none" spc="10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INCHEIEREA DE CONTRACTE DE COLABORARE</a:t>
            </a:r>
            <a:endParaRPr lang="en-US" sz="1900" b="1" cap="none" spc="1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583317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7200" y="274638"/>
            <a:ext cx="8229600" cy="563562"/>
          </a:xfrm>
          <a:solidFill>
            <a:schemeClr val="accent2">
              <a:lumMod val="20000"/>
              <a:lumOff val="80000"/>
            </a:schemeClr>
          </a:solidFill>
          <a:ln w="38100">
            <a:solidFill>
              <a:schemeClr val="accent2">
                <a:lumMod val="75000"/>
              </a:schemeClr>
            </a:solidFill>
          </a:ln>
        </p:spPr>
        <p:txBody>
          <a:bodyPr>
            <a:normAutofit fontScale="90000"/>
          </a:bodyPr>
          <a:lstStyle/>
          <a:p>
            <a:r>
              <a:rPr lang="en-US" b="1" dirty="0" err="1"/>
              <a:t>Tipuri</a:t>
            </a:r>
            <a:r>
              <a:rPr lang="en-US" b="1" dirty="0"/>
              <a:t> de </a:t>
            </a:r>
            <a:r>
              <a:rPr lang="en-US" b="1" dirty="0" err="1" smtClean="0"/>
              <a:t>activitati</a:t>
            </a:r>
            <a:endParaRPr lang="en-US" b="1" dirty="0"/>
          </a:p>
        </p:txBody>
      </p:sp>
      <p:graphicFrame>
        <p:nvGraphicFramePr>
          <p:cNvPr id="4" name="Substituent conținut 3"/>
          <p:cNvGraphicFramePr>
            <a:graphicFrameLocks noGrp="1"/>
          </p:cNvGraphicFramePr>
          <p:nvPr>
            <p:ph idx="1"/>
            <p:extLst>
              <p:ext uri="{D42A27DB-BD31-4B8C-83A1-F6EECF244321}">
                <p14:modId xmlns:p14="http://schemas.microsoft.com/office/powerpoint/2010/main" val="1469273297"/>
              </p:ext>
            </p:extLst>
          </p:nvPr>
        </p:nvGraphicFramePr>
        <p:xfrm>
          <a:off x="457200" y="1219200"/>
          <a:ext cx="82296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8617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7200" y="274638"/>
            <a:ext cx="8229600" cy="563562"/>
          </a:xfrm>
          <a:solidFill>
            <a:schemeClr val="accent2">
              <a:lumMod val="20000"/>
              <a:lumOff val="80000"/>
            </a:schemeClr>
          </a:solidFill>
          <a:ln w="38100">
            <a:solidFill>
              <a:schemeClr val="accent2">
                <a:lumMod val="75000"/>
              </a:schemeClr>
            </a:solidFill>
          </a:ln>
        </p:spPr>
        <p:txBody>
          <a:bodyPr>
            <a:normAutofit fontScale="90000"/>
          </a:bodyPr>
          <a:lstStyle/>
          <a:p>
            <a:r>
              <a:rPr lang="en-US" b="1" dirty="0" err="1"/>
              <a:t>Tipuri</a:t>
            </a:r>
            <a:r>
              <a:rPr lang="en-US" b="1" dirty="0"/>
              <a:t> de </a:t>
            </a:r>
            <a:r>
              <a:rPr lang="en-US" b="1" dirty="0" err="1" smtClean="0"/>
              <a:t>activitati</a:t>
            </a:r>
            <a:endParaRPr lang="en-US" b="1" dirty="0"/>
          </a:p>
        </p:txBody>
      </p:sp>
      <p:graphicFrame>
        <p:nvGraphicFramePr>
          <p:cNvPr id="4" name="Substituent conținut 3"/>
          <p:cNvGraphicFramePr>
            <a:graphicFrameLocks noGrp="1"/>
          </p:cNvGraphicFramePr>
          <p:nvPr>
            <p:ph idx="1"/>
            <p:extLst>
              <p:ext uri="{D42A27DB-BD31-4B8C-83A1-F6EECF244321}">
                <p14:modId xmlns:p14="http://schemas.microsoft.com/office/powerpoint/2010/main" val="1862346008"/>
              </p:ext>
            </p:extLst>
          </p:nvPr>
        </p:nvGraphicFramePr>
        <p:xfrm>
          <a:off x="457200" y="1219200"/>
          <a:ext cx="82296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9321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7200" y="274638"/>
            <a:ext cx="8229600" cy="563562"/>
          </a:xfrm>
          <a:solidFill>
            <a:schemeClr val="accent2">
              <a:lumMod val="20000"/>
              <a:lumOff val="80000"/>
            </a:schemeClr>
          </a:solidFill>
          <a:ln w="38100">
            <a:solidFill>
              <a:schemeClr val="accent2">
                <a:lumMod val="75000"/>
              </a:schemeClr>
            </a:solidFill>
          </a:ln>
        </p:spPr>
        <p:txBody>
          <a:bodyPr>
            <a:normAutofit fontScale="90000"/>
          </a:bodyPr>
          <a:lstStyle/>
          <a:p>
            <a:r>
              <a:rPr lang="en-US" b="1" dirty="0" err="1"/>
              <a:t>Tipuri</a:t>
            </a:r>
            <a:r>
              <a:rPr lang="en-US" b="1" dirty="0"/>
              <a:t> de </a:t>
            </a:r>
            <a:r>
              <a:rPr lang="en-US" b="1" dirty="0" err="1" smtClean="0"/>
              <a:t>activitati</a:t>
            </a:r>
            <a:endParaRPr lang="en-US" b="1" dirty="0"/>
          </a:p>
        </p:txBody>
      </p:sp>
      <p:graphicFrame>
        <p:nvGraphicFramePr>
          <p:cNvPr id="4" name="Substituent conținut 3"/>
          <p:cNvGraphicFramePr>
            <a:graphicFrameLocks noGrp="1"/>
          </p:cNvGraphicFramePr>
          <p:nvPr>
            <p:ph idx="1"/>
            <p:extLst>
              <p:ext uri="{D42A27DB-BD31-4B8C-83A1-F6EECF244321}">
                <p14:modId xmlns:p14="http://schemas.microsoft.com/office/powerpoint/2010/main" val="3983983004"/>
              </p:ext>
            </p:extLst>
          </p:nvPr>
        </p:nvGraphicFramePr>
        <p:xfrm>
          <a:off x="457200" y="1219200"/>
          <a:ext cx="82296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4045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7200" y="274638"/>
            <a:ext cx="8229600" cy="563562"/>
          </a:xfrm>
          <a:solidFill>
            <a:schemeClr val="accent2">
              <a:lumMod val="20000"/>
              <a:lumOff val="80000"/>
            </a:schemeClr>
          </a:solidFill>
          <a:ln w="38100">
            <a:solidFill>
              <a:schemeClr val="accent2">
                <a:lumMod val="75000"/>
              </a:schemeClr>
            </a:solidFill>
          </a:ln>
        </p:spPr>
        <p:txBody>
          <a:bodyPr>
            <a:normAutofit fontScale="90000"/>
          </a:bodyPr>
          <a:lstStyle/>
          <a:p>
            <a:r>
              <a:rPr lang="en-US" b="1" dirty="0" err="1"/>
              <a:t>Tipuri</a:t>
            </a:r>
            <a:r>
              <a:rPr lang="en-US" b="1" dirty="0"/>
              <a:t> de </a:t>
            </a:r>
            <a:r>
              <a:rPr lang="en-US" b="1" dirty="0" err="1" smtClean="0"/>
              <a:t>activitati</a:t>
            </a:r>
            <a:endParaRPr lang="en-US" b="1" dirty="0"/>
          </a:p>
        </p:txBody>
      </p:sp>
      <p:graphicFrame>
        <p:nvGraphicFramePr>
          <p:cNvPr id="4" name="Substituent conținut 3"/>
          <p:cNvGraphicFramePr>
            <a:graphicFrameLocks noGrp="1"/>
          </p:cNvGraphicFramePr>
          <p:nvPr>
            <p:ph idx="1"/>
            <p:extLst>
              <p:ext uri="{D42A27DB-BD31-4B8C-83A1-F6EECF244321}">
                <p14:modId xmlns:p14="http://schemas.microsoft.com/office/powerpoint/2010/main" val="3035013507"/>
              </p:ext>
            </p:extLst>
          </p:nvPr>
        </p:nvGraphicFramePr>
        <p:xfrm>
          <a:off x="457200" y="1219200"/>
          <a:ext cx="82296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09267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țetă">
  <a:themeElements>
    <a:clrScheme name="Fațetă">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țetă">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țetă">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1420</TotalTime>
  <Words>3993</Words>
  <Application>Microsoft Office PowerPoint</Application>
  <PresentationFormat>Expunere pe ecran (4:3)</PresentationFormat>
  <Paragraphs>558</Paragraphs>
  <Slides>49</Slides>
  <Notes>13</Notes>
  <HiddenSlides>0</HiddenSlides>
  <MMClips>0</MMClips>
  <ScaleCrop>false</ScaleCrop>
  <HeadingPairs>
    <vt:vector size="6" baseType="variant">
      <vt:variant>
        <vt:lpstr>Fonturi utilizate</vt:lpstr>
      </vt:variant>
      <vt:variant>
        <vt:i4>8</vt:i4>
      </vt:variant>
      <vt:variant>
        <vt:lpstr>Temă</vt:lpstr>
      </vt:variant>
      <vt:variant>
        <vt:i4>2</vt:i4>
      </vt:variant>
      <vt:variant>
        <vt:lpstr>Titluri diapozitive</vt:lpstr>
      </vt:variant>
      <vt:variant>
        <vt:i4>49</vt:i4>
      </vt:variant>
    </vt:vector>
  </HeadingPairs>
  <TitlesOfParts>
    <vt:vector size="59" baseType="lpstr">
      <vt:lpstr>SimSun</vt:lpstr>
      <vt:lpstr>Arial</vt:lpstr>
      <vt:lpstr>Calibri</vt:lpstr>
      <vt:lpstr>Symbol</vt:lpstr>
      <vt:lpstr>Times New Roman</vt:lpstr>
      <vt:lpstr>Trebuchet MS</vt:lpstr>
      <vt:lpstr>Wingdings</vt:lpstr>
      <vt:lpstr>Wingdings 3</vt:lpstr>
      <vt:lpstr>Office Theme</vt:lpstr>
      <vt:lpstr>Fațetă</vt:lpstr>
      <vt:lpstr>Prezentare PowerPoint</vt:lpstr>
      <vt:lpstr>Prezentare PowerPoint</vt:lpstr>
      <vt:lpstr>Prezentare generala  a competitiei</vt:lpstr>
      <vt:lpstr>Parteneriate pentru transfer de cunostinte</vt:lpstr>
      <vt:lpstr>Tipuri de activitati</vt:lpstr>
      <vt:lpstr>Tipuri de activitati</vt:lpstr>
      <vt:lpstr>Tipuri de activitati</vt:lpstr>
      <vt:lpstr>Tipuri de activitati</vt:lpstr>
      <vt:lpstr>Tipuri de activitati</vt:lpstr>
      <vt:lpstr>Faze de implementare</vt:lpstr>
      <vt:lpstr>Premize pentru depunerea proiectului</vt:lpstr>
      <vt:lpstr>Cheltuieli eligibile – activitati B</vt:lpstr>
      <vt:lpstr>Cheltuieli eligibile – activitati C</vt:lpstr>
      <vt:lpstr>Cheltuieli eligibile – activitati D  (in colaborare efectiva)</vt:lpstr>
      <vt:lpstr>Tipuri de contracte de colaborare</vt:lpstr>
      <vt:lpstr>Minimul de co-finanțare  ca procent din costurile eligibile ale organizației de cercetare *Finanțarea activităților neeligibile se va asigura integral de către partenerul întreprindere.  </vt:lpstr>
      <vt:lpstr>Finanțarea publica nerambursabila către întreprinderea parteneră, ca procent din costurile eligibile pe contractele de colaborare CD (activități tip D), pe tip de activitate CD și pe tip de partener, în baza schemei de acordare de ajutoare de stat „Finanţarea activităților de cercetare-dezvoltare şi inovare (CDI) și a investițiilor în CDI prin Programul Operaţional Competitivitate (POC)”</vt:lpstr>
      <vt:lpstr>Prezentare PowerPoint</vt:lpstr>
      <vt:lpstr>g+</vt:lpstr>
      <vt:lpstr>g+ </vt:lpstr>
      <vt:lpstr>g+ </vt:lpstr>
      <vt:lpstr>g+ </vt:lpstr>
      <vt:lpstr>g+ </vt:lpstr>
      <vt:lpstr>g+ </vt:lpstr>
      <vt:lpstr>g+ </vt:lpstr>
      <vt:lpstr>g+</vt:lpstr>
      <vt:lpstr>g+</vt:lpstr>
      <vt:lpstr>g+</vt:lpstr>
      <vt:lpstr>g+</vt:lpstr>
      <vt:lpstr>g+</vt:lpstr>
      <vt:lpstr>g+</vt:lpstr>
      <vt:lpstr>g+</vt:lpstr>
      <vt:lpstr>g+</vt:lpstr>
      <vt:lpstr>g+</vt:lpstr>
      <vt:lpstr>g+</vt:lpstr>
      <vt:lpstr>g+</vt:lpstr>
      <vt:lpstr>g+</vt:lpstr>
      <vt:lpstr>g+</vt:lpstr>
      <vt:lpstr>g+</vt:lpstr>
      <vt:lpstr>g+</vt:lpstr>
      <vt:lpstr>g+</vt:lpstr>
      <vt:lpstr>g+</vt:lpstr>
      <vt:lpstr>g+</vt:lpstr>
      <vt:lpstr>g+</vt:lpstr>
      <vt:lpstr>g+</vt:lpstr>
      <vt:lpstr>g+</vt:lpstr>
      <vt:lpstr>g+</vt:lpstr>
      <vt:lpstr>g+</vt:lpstr>
      <vt:lpstr>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Paula</dc:creator>
  <cp:lastModifiedBy>Constantin Mihai</cp:lastModifiedBy>
  <cp:revision>220</cp:revision>
  <dcterms:created xsi:type="dcterms:W3CDTF">2015-11-10T18:46:46Z</dcterms:created>
  <dcterms:modified xsi:type="dcterms:W3CDTF">2015-11-23T10:58:24Z</dcterms:modified>
</cp:coreProperties>
</file>